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8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9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0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1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2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3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4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5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8" r:id="rId2"/>
    <p:sldMasterId id="2147483757" r:id="rId3"/>
    <p:sldMasterId id="2147483771" r:id="rId4"/>
    <p:sldMasterId id="2147483785" r:id="rId5"/>
    <p:sldMasterId id="2147483799" r:id="rId6"/>
    <p:sldMasterId id="2147483813" r:id="rId7"/>
    <p:sldMasterId id="2147483827" r:id="rId8"/>
    <p:sldMasterId id="2147483841" r:id="rId9"/>
    <p:sldMasterId id="2147483855" r:id="rId10"/>
    <p:sldMasterId id="2147483869" r:id="rId11"/>
    <p:sldMasterId id="2147483896" r:id="rId12"/>
    <p:sldMasterId id="2147483903" r:id="rId13"/>
    <p:sldMasterId id="2147483906" r:id="rId14"/>
    <p:sldMasterId id="2147483919" r:id="rId15"/>
    <p:sldMasterId id="2147483932" r:id="rId16"/>
  </p:sldMasterIdLst>
  <p:notesMasterIdLst>
    <p:notesMasterId r:id="rId40"/>
  </p:notesMasterIdLst>
  <p:handoutMasterIdLst>
    <p:handoutMasterId r:id="rId41"/>
  </p:handoutMasterIdLst>
  <p:sldIdLst>
    <p:sldId id="274" r:id="rId17"/>
    <p:sldId id="382" r:id="rId18"/>
    <p:sldId id="351" r:id="rId19"/>
    <p:sldId id="349" r:id="rId20"/>
    <p:sldId id="381" r:id="rId21"/>
    <p:sldId id="353" r:id="rId22"/>
    <p:sldId id="364" r:id="rId23"/>
    <p:sldId id="380" r:id="rId24"/>
    <p:sldId id="367" r:id="rId25"/>
    <p:sldId id="368" r:id="rId26"/>
    <p:sldId id="358" r:id="rId27"/>
    <p:sldId id="360" r:id="rId28"/>
    <p:sldId id="366" r:id="rId29"/>
    <p:sldId id="361" r:id="rId30"/>
    <p:sldId id="378" r:id="rId31"/>
    <p:sldId id="362" r:id="rId32"/>
    <p:sldId id="357" r:id="rId33"/>
    <p:sldId id="376" r:id="rId34"/>
    <p:sldId id="352" r:id="rId35"/>
    <p:sldId id="375" r:id="rId36"/>
    <p:sldId id="374" r:id="rId37"/>
    <p:sldId id="377" r:id="rId38"/>
    <p:sldId id="347" r:id="rId39"/>
  </p:sldIdLst>
  <p:sldSz cx="9144000" cy="6858000" type="screen4x3"/>
  <p:notesSz cx="6797675" cy="9928225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Vidējs stils 2 - izcēlum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Vidējs stils 2 - izcēlum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Vidējs stils 2 - izcēlum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Vidējs stils 2 - izcēlum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Vidējs stils 3 - izcēlum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470" autoAdjust="0"/>
  </p:normalViewPr>
  <p:slideViewPr>
    <p:cSldViewPr>
      <p:cViewPr varScale="1">
        <p:scale>
          <a:sx n="74" d="100"/>
          <a:sy n="74" d="100"/>
        </p:scale>
        <p:origin x="1157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Aino.Salmins\AppData\Local\Microsoft\Windows\Temporary%20Internet%20Files\Content.Outlook\6066OKJS\Aino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rtins\Documents\Zinojumi\nodarbinatie%20ikp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Investīciju salīdzinājums valsts un pašvaldības 1km</a:t>
            </a:r>
            <a:r>
              <a:rPr lang="lv-LV"/>
              <a:t> proporcija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4"/>
          <c:order val="4"/>
          <c:tx>
            <c:strRef>
              <c:f>Sheet1!$A$7</c:f>
              <c:strCache>
                <c:ptCount val="1"/>
                <c:pt idx="0">
                  <c:v>Proporcija 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Sheet1!$B$2:$H$2</c:f>
              <c:numCache>
                <c:formatCode>General</c:formatCode>
                <c:ptCount val="7"/>
                <c:pt idx="0">
                  <c:v>2013</c:v>
                </c:pt>
                <c:pt idx="1">
                  <c:v>2012</c:v>
                </c:pt>
                <c:pt idx="2">
                  <c:v>2011</c:v>
                </c:pt>
                <c:pt idx="3">
                  <c:v>2010</c:v>
                </c:pt>
                <c:pt idx="4">
                  <c:v>2009</c:v>
                </c:pt>
                <c:pt idx="5">
                  <c:v>2008</c:v>
                </c:pt>
                <c:pt idx="6">
                  <c:v>2007</c:v>
                </c:pt>
              </c:numCache>
            </c:numRef>
          </c:cat>
          <c:val>
            <c:numRef>
              <c:f>Sheet1!$B$7:$H$7</c:f>
              <c:numCache>
                <c:formatCode>General</c:formatCode>
                <c:ptCount val="7"/>
                <c:pt idx="0">
                  <c:v>0.34</c:v>
                </c:pt>
                <c:pt idx="1">
                  <c:v>0.33</c:v>
                </c:pt>
                <c:pt idx="2">
                  <c:v>0.43</c:v>
                </c:pt>
                <c:pt idx="3">
                  <c:v>0.71</c:v>
                </c:pt>
                <c:pt idx="4">
                  <c:v>0.39</c:v>
                </c:pt>
                <c:pt idx="5">
                  <c:v>0.36</c:v>
                </c:pt>
                <c:pt idx="6">
                  <c:v>0.26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2991856"/>
        <c:axId val="642992248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Sheet1!$A$3</c15:sqref>
                        </c15:formulaRef>
                      </c:ext>
                    </c:extLst>
                    <c:strCache>
                      <c:ptCount val="1"/>
                      <c:pt idx="0">
                        <c:v>Valsts 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Sheet1!$B$2:$H$2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2013</c:v>
                      </c:pt>
                      <c:pt idx="1">
                        <c:v>2012</c:v>
                      </c:pt>
                      <c:pt idx="2">
                        <c:v>2011</c:v>
                      </c:pt>
                      <c:pt idx="3">
                        <c:v>2010</c:v>
                      </c:pt>
                      <c:pt idx="4">
                        <c:v>2009</c:v>
                      </c:pt>
                      <c:pt idx="5">
                        <c:v>2008</c:v>
                      </c:pt>
                      <c:pt idx="6">
                        <c:v>2007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Sheet1!$B$3:$H$3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129.12</c:v>
                      </c:pt>
                      <c:pt idx="1">
                        <c:v>90.34</c:v>
                      </c:pt>
                      <c:pt idx="2">
                        <c:v>86.37</c:v>
                      </c:pt>
                      <c:pt idx="3">
                        <c:v>41.78</c:v>
                      </c:pt>
                      <c:pt idx="4">
                        <c:v>57.96</c:v>
                      </c:pt>
                      <c:pt idx="5">
                        <c:v>113.7</c:v>
                      </c:pt>
                      <c:pt idx="6">
                        <c:v>130.88999999999999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Sheet1!$A$4</c15:sqref>
                        </c15:formulaRef>
                      </c:ext>
                    </c:extLst>
                    <c:strCache>
                      <c:ptCount val="1"/>
                      <c:pt idx="0">
                        <c:v>Pašvaldības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Sheet1!$B$2:$H$2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2013</c:v>
                      </c:pt>
                      <c:pt idx="1">
                        <c:v>2012</c:v>
                      </c:pt>
                      <c:pt idx="2">
                        <c:v>2011</c:v>
                      </c:pt>
                      <c:pt idx="3">
                        <c:v>2010</c:v>
                      </c:pt>
                      <c:pt idx="4">
                        <c:v>2009</c:v>
                      </c:pt>
                      <c:pt idx="5">
                        <c:v>2008</c:v>
                      </c:pt>
                      <c:pt idx="6">
                        <c:v>2007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Sheet1!$B$4:$H$4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84.73</c:v>
                      </c:pt>
                      <c:pt idx="1">
                        <c:v>57.2</c:v>
                      </c:pt>
                      <c:pt idx="2">
                        <c:v>71.459999999999994</c:v>
                      </c:pt>
                      <c:pt idx="3">
                        <c:v>57.66</c:v>
                      </c:pt>
                      <c:pt idx="4">
                        <c:v>43.11</c:v>
                      </c:pt>
                      <c:pt idx="5">
                        <c:v>77.900000000000006</c:v>
                      </c:pt>
                      <c:pt idx="6">
                        <c:v>65.63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Sheet1!$A$5</c15:sqref>
                        </c15:formulaRef>
                      </c:ext>
                    </c:extLst>
                    <c:strCache>
                      <c:ptCount val="1"/>
                      <c:pt idx="0">
                        <c:v>Uz 1km valsts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Sheet1!$B$2:$H$2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2013</c:v>
                      </c:pt>
                      <c:pt idx="1">
                        <c:v>2012</c:v>
                      </c:pt>
                      <c:pt idx="2">
                        <c:v>2011</c:v>
                      </c:pt>
                      <c:pt idx="3">
                        <c:v>2010</c:v>
                      </c:pt>
                      <c:pt idx="4">
                        <c:v>2009</c:v>
                      </c:pt>
                      <c:pt idx="5">
                        <c:v>2008</c:v>
                      </c:pt>
                      <c:pt idx="6">
                        <c:v>2007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Sheet1!$B$5:$H$5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Sheet1!$A$6</c15:sqref>
                        </c15:formulaRef>
                      </c:ext>
                    </c:extLst>
                    <c:strCache>
                      <c:ptCount val="1"/>
                      <c:pt idx="0">
                        <c:v>Uz 1km pašvaldību 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Sheet1!$B$2:$H$2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2013</c:v>
                      </c:pt>
                      <c:pt idx="1">
                        <c:v>2012</c:v>
                      </c:pt>
                      <c:pt idx="2">
                        <c:v>2011</c:v>
                      </c:pt>
                      <c:pt idx="3">
                        <c:v>2010</c:v>
                      </c:pt>
                      <c:pt idx="4">
                        <c:v>2009</c:v>
                      </c:pt>
                      <c:pt idx="5">
                        <c:v>2008</c:v>
                      </c:pt>
                      <c:pt idx="6">
                        <c:v>2007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Sheet1!$B$6:$H$6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64299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642992248"/>
        <c:crosses val="autoZero"/>
        <c:auto val="1"/>
        <c:lblAlgn val="ctr"/>
        <c:lblOffset val="100"/>
        <c:noMultiLvlLbl val="0"/>
      </c:catAx>
      <c:valAx>
        <c:axId val="642992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642991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2022369538305274E-2"/>
          <c:y val="1.4596388959646508E-2"/>
          <c:w val="0.85972925754704221"/>
          <c:h val="0.90985287715135577"/>
        </c:manualLayout>
      </c:layout>
      <c:barChart>
        <c:barDir val="col"/>
        <c:grouping val="clustered"/>
        <c:varyColors val="0"/>
        <c:ser>
          <c:idx val="0"/>
          <c:order val="0"/>
          <c:tx>
            <c:v>2003</c:v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-6.2989032964591235E-3"/>
                  <c:y val="2.57771977344472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2989032964590654E-3"/>
                  <c:y val="2.57771977344481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2597806592918247E-2"/>
                  <c:y val="1.0310879093779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Sheet2!$B$6:$B$9</c:f>
              <c:strCache>
                <c:ptCount val="4"/>
                <c:pt idx="0">
                  <c:v>Galvenie</c:v>
                </c:pt>
                <c:pt idx="1">
                  <c:v>Reģionālie</c:v>
                </c:pt>
                <c:pt idx="2">
                  <c:v>Vietējie</c:v>
                </c:pt>
                <c:pt idx="3">
                  <c:v>Kopā</c:v>
                </c:pt>
              </c:strCache>
            </c:strRef>
          </c:cat>
          <c:val>
            <c:numRef>
              <c:f>Sheet2!$C$6:$C$9</c:f>
              <c:numCache>
                <c:formatCode>0</c:formatCode>
                <c:ptCount val="4"/>
                <c:pt idx="0">
                  <c:v>450</c:v>
                </c:pt>
                <c:pt idx="1">
                  <c:v>2832</c:v>
                </c:pt>
                <c:pt idx="2">
                  <c:v>7772</c:v>
                </c:pt>
                <c:pt idx="3">
                  <c:v>11054</c:v>
                </c:pt>
              </c:numCache>
            </c:numRef>
          </c:val>
        </c:ser>
        <c:ser>
          <c:idx val="1"/>
          <c:order val="1"/>
          <c:tx>
            <c:v>2008</c:v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Sheet2!$B$6:$B$9</c:f>
              <c:strCache>
                <c:ptCount val="4"/>
                <c:pt idx="0">
                  <c:v>Galvenie</c:v>
                </c:pt>
                <c:pt idx="1">
                  <c:v>Reģionālie</c:v>
                </c:pt>
                <c:pt idx="2">
                  <c:v>Vietējie</c:v>
                </c:pt>
                <c:pt idx="3">
                  <c:v>Kopā</c:v>
                </c:pt>
              </c:strCache>
            </c:strRef>
          </c:cat>
          <c:val>
            <c:numRef>
              <c:f>Sheet2!$D$6:$D$9</c:f>
              <c:numCache>
                <c:formatCode>0</c:formatCode>
                <c:ptCount val="4"/>
                <c:pt idx="0">
                  <c:v>795</c:v>
                </c:pt>
                <c:pt idx="1">
                  <c:v>3271</c:v>
                </c:pt>
                <c:pt idx="2">
                  <c:v>8354</c:v>
                </c:pt>
                <c:pt idx="3">
                  <c:v>12420</c:v>
                </c:pt>
              </c:numCache>
            </c:numRef>
          </c:val>
        </c:ser>
        <c:ser>
          <c:idx val="2"/>
          <c:order val="2"/>
          <c:tx>
            <c:v>2013</c:v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3"/>
              <c:layout>
                <c:manualLayout>
                  <c:x val="1.574725824114781E-2"/>
                  <c:y val="-1.0310879093779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Sheet2!$B$6:$B$9</c:f>
              <c:strCache>
                <c:ptCount val="4"/>
                <c:pt idx="0">
                  <c:v>Galvenie</c:v>
                </c:pt>
                <c:pt idx="1">
                  <c:v>Reģionālie</c:v>
                </c:pt>
                <c:pt idx="2">
                  <c:v>Vietējie</c:v>
                </c:pt>
                <c:pt idx="3">
                  <c:v>Kopā</c:v>
                </c:pt>
              </c:strCache>
            </c:strRef>
          </c:cat>
          <c:val>
            <c:numRef>
              <c:f>Sheet2!$E$6:$E$9</c:f>
              <c:numCache>
                <c:formatCode>0</c:formatCode>
                <c:ptCount val="4"/>
                <c:pt idx="0">
                  <c:v>853</c:v>
                </c:pt>
                <c:pt idx="1">
                  <c:v>3246</c:v>
                </c:pt>
                <c:pt idx="2">
                  <c:v>8403</c:v>
                </c:pt>
                <c:pt idx="3">
                  <c:v>12502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8695448"/>
        <c:axId val="408695840"/>
      </c:barChart>
      <c:catAx>
        <c:axId val="408695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lv-LV"/>
          </a:p>
        </c:txPr>
        <c:crossAx val="408695840"/>
        <c:crosses val="autoZero"/>
        <c:auto val="1"/>
        <c:lblAlgn val="ctr"/>
        <c:lblOffset val="100"/>
        <c:noMultiLvlLbl val="0"/>
      </c:catAx>
      <c:valAx>
        <c:axId val="40869584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1"/>
        <c:majorTickMark val="out"/>
        <c:minorTickMark val="none"/>
        <c:tickLblPos val="nextTo"/>
        <c:crossAx val="408695448"/>
        <c:crosses val="autoZero"/>
        <c:crossBetween val="between"/>
      </c:valAx>
      <c:spPr>
        <a:noFill/>
      </c:spPr>
    </c:plotArea>
    <c:legend>
      <c:legendPos val="r"/>
      <c:overlay val="0"/>
      <c:txPr>
        <a:bodyPr/>
        <a:lstStyle/>
        <a:p>
          <a:pPr>
            <a:defRPr sz="1600"/>
          </a:pPr>
          <a:endParaRPr lang="lv-LV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>
          <a:latin typeface="Arial Narrow" panose="020B0606020202030204" pitchFamily="34" charset="0"/>
        </a:defRPr>
      </a:pPr>
      <a:endParaRPr lang="lv-LV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8166936-3AEA-47CD-B16B-65AF4574B066}" type="datetimeFigureOut">
              <a:rPr lang="lv-LV" smtClean="0"/>
              <a:t>2015.11.04.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3146E75-4C8F-4354-BA35-E3598135461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99499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A8099E6-7085-4226-99F0-347D80FA2627}" type="datetimeFigureOut">
              <a:rPr lang="lv-LV" smtClean="0"/>
              <a:t>2015.11.04.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2CA3B87-79EC-4EEA-9528-0A7D1AC9070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21644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A3B87-79EC-4EEA-9528-0A7D1AC9070B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44018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166369-F1AD-4E48-899F-A5C0ADB32B76}" type="slidenum">
              <a:rPr lang="lv-LV" altLang="lv-LV" smtClean="0">
                <a:solidFill>
                  <a:prstClr val="black"/>
                </a:solidFill>
              </a:rPr>
              <a:pPr/>
              <a:t>6</a:t>
            </a:fld>
            <a:endParaRPr lang="lv-LV" altLang="lv-LV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767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b="1" smtClean="0">
              <a:latin typeface="Times New Roman" pitchFamily="18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5F1828-1EE6-4E2B-8BCC-20E2A22FB07E}" type="slidenum">
              <a:rPr lang="lv-LV" altLang="en-US">
                <a:solidFill>
                  <a:prstClr val="black"/>
                </a:solidFill>
              </a:rPr>
              <a:pPr/>
              <a:t>8</a:t>
            </a:fld>
            <a:endParaRPr lang="lv-LV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613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A3B87-79EC-4EEA-9528-0A7D1AC9070B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99524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017C9D-DD4D-4D2A-B15D-17064F12E541}" type="slidenum">
              <a:rPr lang="fr-FR" altLang="lv-LV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13</a:t>
            </a:fld>
            <a:endParaRPr lang="fr-FR" altLang="lv-LV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564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288C2B-4AF8-4629-80FA-7B4D3030A3A7}" type="slidenum">
              <a:rPr lang="lv-LV" altLang="lv-LV" smtClean="0">
                <a:solidFill>
                  <a:srgbClr val="000000"/>
                </a:solidFill>
              </a:rPr>
              <a:pPr/>
              <a:t>19</a:t>
            </a:fld>
            <a:endParaRPr lang="lv-LV" altLang="lv-LV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890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A3B87-79EC-4EEA-9528-0A7D1AC9070B}" type="slidenum">
              <a:rPr lang="lv-LV" smtClean="0"/>
              <a:t>21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31758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r>
              <a:rPr lang="lv-LV" smtClean="0">
                <a:solidFill>
                  <a:prstClr val="black"/>
                </a:solidFill>
              </a:rPr>
              <a:t>2015.11.05 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r>
              <a:rPr lang="lv-LV" smtClean="0">
                <a:solidFill>
                  <a:prstClr val="black"/>
                </a:solidFill>
              </a:rPr>
              <a:t>A.Salmins - LPS Ādaži 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CFE3711-0117-4ACD-A278-97B93E4855EE}" type="slidenum">
              <a:rPr lang="fr-FR" altLang="lv-LV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altLang="lv-L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190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r>
              <a:rPr lang="lv-LV" smtClean="0">
                <a:solidFill>
                  <a:prstClr val="black"/>
                </a:solidFill>
              </a:rPr>
              <a:t>2015.11.05 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r>
              <a:rPr lang="lv-LV" smtClean="0">
                <a:solidFill>
                  <a:prstClr val="black"/>
                </a:solidFill>
              </a:rPr>
              <a:t>A.Salmins - LPS Ādaži 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97CF83D-ABEE-4F85-AB29-DA3948331EC5}" type="slidenum">
              <a:rPr lang="fr-FR" altLang="lv-LV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altLang="lv-L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346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717032"/>
            <a:ext cx="6400800" cy="6429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427A4-B3B0-4428-B6A8-7E59927CE42F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52715901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717032"/>
            <a:ext cx="6400800" cy="6429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CE573-49BF-44CC-9BEC-CCB41BC3B766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55881288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4E889-058F-4774-8C75-141851F0CAF6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2330368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0EB5-96A7-452F-8664-5054C2541C6E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10130833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749FC-E49E-4937-9239-6A644D7D6F17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4485235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8F37F-6FD1-48B2-BD82-827A605A2E03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82297136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015CC-020B-4C00-BB13-A559BA9E1ECE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28725021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81EE1-FFF3-4FBF-9E4E-DED5F41B876B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99404684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9BF54-DFC3-4F72-9B6B-BB94D7DFBD1F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47358076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DC695-DA88-4256-8DAB-F2C8547D070C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65557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r>
              <a:rPr lang="lv-LV" smtClean="0">
                <a:solidFill>
                  <a:prstClr val="black"/>
                </a:solidFill>
              </a:rPr>
              <a:t>2015.11.05 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r>
              <a:rPr lang="lv-LV" smtClean="0">
                <a:solidFill>
                  <a:prstClr val="black"/>
                </a:solidFill>
              </a:rPr>
              <a:t>A.Salmins - LPS Ādaži 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80AC9EE-5730-4DAD-A79E-4493AFC08F69}" type="slidenum">
              <a:rPr lang="fr-FR" altLang="lv-LV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altLang="lv-L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99107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v-LV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0EE12-3D6D-4E80-9D84-211EDB99B778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85708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DF735-9FD6-444A-923C-FE9939562F5E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3660560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BDB1C-AB4B-46AD-A83F-5CED391DD5D5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94596220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717032"/>
            <a:ext cx="6400800" cy="6429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427A4-B3B0-4428-B6A8-7E59927CE42F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44535718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717032"/>
            <a:ext cx="6400800" cy="6429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CE573-49BF-44CC-9BEC-CCB41BC3B766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5465018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4E889-058F-4774-8C75-141851F0CAF6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99822873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0EB5-96A7-452F-8664-5054C2541C6E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8927813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749FC-E49E-4937-9239-6A644D7D6F17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70850739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8F37F-6FD1-48B2-BD82-827A605A2E03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65670480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015CC-020B-4C00-BB13-A559BA9E1ECE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154470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1259" y="5747990"/>
            <a:ext cx="983483" cy="7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2800" y="777600"/>
            <a:ext cx="5490000" cy="86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2800" y="1753200"/>
            <a:ext cx="5490000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6532" y="2405084"/>
            <a:ext cx="9150532" cy="3349170"/>
            <a:chOff x="-6532" y="2405084"/>
            <a:chExt cx="9150532" cy="3349170"/>
          </a:xfrm>
        </p:grpSpPr>
        <p:sp>
          <p:nvSpPr>
            <p:cNvPr id="1032" name="Freeform 8"/>
            <p:cNvSpPr>
              <a:spLocks/>
            </p:cNvSpPr>
            <p:nvPr userDrawn="1"/>
          </p:nvSpPr>
          <p:spPr bwMode="gray">
            <a:xfrm>
              <a:off x="2273222" y="2405084"/>
              <a:ext cx="6870778" cy="2495225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6532" y="4411503"/>
              <a:ext cx="2289891" cy="134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38923125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81EE1-FFF3-4FBF-9E4E-DED5F41B876B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49907896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9BF54-DFC3-4F72-9B6B-BB94D7DFBD1F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00105415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DC695-DA88-4256-8DAB-F2C8547D070C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52169426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v-LV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0EE12-3D6D-4E80-9D84-211EDB99B778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21690332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DF735-9FD6-444A-923C-FE9939562F5E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10269745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BDB1C-AB4B-46AD-A83F-5CED391DD5D5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05569113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717032"/>
            <a:ext cx="6400800" cy="6429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427A4-B3B0-4428-B6A8-7E59927CE42F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5905345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717032"/>
            <a:ext cx="6400800" cy="6429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CE573-49BF-44CC-9BEC-CCB41BC3B766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70972404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4E889-058F-4774-8C75-141851F0CAF6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98963406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0EB5-96A7-452F-8664-5054C2541C6E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839260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8400" y="6415200"/>
            <a:ext cx="3434400" cy="201600"/>
          </a:xfrm>
          <a:prstGeom prst="rect">
            <a:avLst/>
          </a:prstGeom>
        </p:spPr>
        <p:txBody>
          <a:bodyPr/>
          <a:lstStyle/>
          <a:p>
            <a:r>
              <a:rPr lang="lv-LV" smtClean="0">
                <a:solidFill>
                  <a:srgbClr val="000000"/>
                </a:solidFill>
              </a:rPr>
              <a:t>A.Salmins - LPS Ādaži 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17195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749FC-E49E-4937-9239-6A644D7D6F17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80268048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8F37F-6FD1-48B2-BD82-827A605A2E03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5983360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015CC-020B-4C00-BB13-A559BA9E1ECE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30487468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81EE1-FFF3-4FBF-9E4E-DED5F41B876B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38032541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9BF54-DFC3-4F72-9B6B-BB94D7DFBD1F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77916757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DC695-DA88-4256-8DAB-F2C8547D070C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98847333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v-LV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0EE12-3D6D-4E80-9D84-211EDB99B778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97136551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DF735-9FD6-444A-923C-FE9939562F5E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91519324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BDB1C-AB4B-46AD-A83F-5CED391DD5D5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26179257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717032"/>
            <a:ext cx="6400800" cy="6429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427A4-B3B0-4428-B6A8-7E59927CE42F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18824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8400" y="6415200"/>
            <a:ext cx="3434400" cy="201600"/>
          </a:xfrm>
          <a:prstGeom prst="rect">
            <a:avLst/>
          </a:prstGeom>
        </p:spPr>
        <p:txBody>
          <a:bodyPr/>
          <a:lstStyle/>
          <a:p>
            <a:r>
              <a:rPr lang="lv-LV" smtClean="0">
                <a:solidFill>
                  <a:srgbClr val="000000"/>
                </a:solidFill>
              </a:rPr>
              <a:t>A.Salmins - LPS Ādaži 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33996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717032"/>
            <a:ext cx="6400800" cy="6429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CE573-49BF-44CC-9BEC-CCB41BC3B766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14692304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833158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1600" y="57600"/>
            <a:ext cx="6220800" cy="1360038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v-LV" smtClean="0">
                <a:solidFill>
                  <a:prstClr val="black"/>
                </a:solidFill>
              </a:rPr>
              <a:t>2015.11.05 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v-LV" smtClean="0">
                <a:solidFill>
                  <a:prstClr val="black"/>
                </a:solidFill>
              </a:rPr>
              <a:t>A.Salmins - LPS Ādaži 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05A6110-AE06-472A-84CB-CC836BE31D7F}" type="slidenum">
              <a:rPr lang="fr-FR" altLang="lv-LV">
                <a:solidFill>
                  <a:prstClr val="black"/>
                </a:solidFill>
                <a:latin typeface="Arial" panose="020B060402020202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altLang="lv-LV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64828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260969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5600" y="274638"/>
            <a:ext cx="624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v-LV" smtClean="0">
                <a:solidFill>
                  <a:prstClr val="black"/>
                </a:solidFill>
              </a:rPr>
              <a:t>2015.11.05 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v-LV" smtClean="0">
                <a:solidFill>
                  <a:prstClr val="black"/>
                </a:solidFill>
              </a:rPr>
              <a:t>A.Salmins - LPS Ādaži 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D905862-26C7-43C2-9668-C0F65719ACE6}" type="slidenum">
              <a:rPr lang="fr-FR" altLang="lv-LV">
                <a:solidFill>
                  <a:prstClr val="black"/>
                </a:solidFill>
                <a:latin typeface="Arial" panose="020B060402020202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altLang="lv-LV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13613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8400" y="274638"/>
            <a:ext cx="6242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v-LV" smtClean="0">
                <a:solidFill>
                  <a:prstClr val="black"/>
                </a:solidFill>
              </a:rPr>
              <a:t>2015.11.05 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v-LV" smtClean="0">
                <a:solidFill>
                  <a:prstClr val="black"/>
                </a:solidFill>
              </a:rPr>
              <a:t>A.Salmins - LPS Ādaži 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6B8A512-E485-4F83-A5B6-E35D6D4BD18C}" type="slidenum">
              <a:rPr lang="fr-FR" altLang="lv-LV">
                <a:solidFill>
                  <a:prstClr val="black"/>
                </a:solidFill>
                <a:latin typeface="Arial" panose="020B060402020202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altLang="lv-LV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32652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7620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lv-LV" noProof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lv-LV" altLang="ja-JP" smtClean="0">
                <a:solidFill>
                  <a:prstClr val="black"/>
                </a:solidFill>
              </a:rPr>
              <a:t>2015.11.05 </a:t>
            </a: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lv-LV" altLang="ja-JP" smtClean="0">
                <a:solidFill>
                  <a:prstClr val="black"/>
                </a:solidFill>
              </a:rPr>
              <a:t>A.Salmins - LPS Ādaži </a:t>
            </a: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CDADAC9-4166-4481-B0ED-C23D7015D76B}" type="slidenum">
              <a:rPr lang="en-US" altLang="ja-JP">
                <a:solidFill>
                  <a:prstClr val="black"/>
                </a:solidFill>
                <a:latin typeface="Arial" panose="020B0604020202020204" pitchFamily="34" charset="0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302672"/>
      </p:ext>
    </p:extLst>
  </p:cSld>
  <p:clrMapOvr>
    <a:masterClrMapping/>
  </p:clrMapOvr>
  <p:transition>
    <p:wipe dir="d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UTO slaids ar te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3413320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O slaids BEZ TEK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9084997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lv-LV" smtClean="0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lv-LV" smtClean="0">
              <a:solidFill>
                <a:srgbClr val="000000"/>
              </a:solidFill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ru-RU" altLang="en-US" noProof="0" smtClean="0"/>
              <a:t>Click to edit Master title style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ru-RU" altLang="en-US" noProof="0" smtClean="0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altLang="lv-LV" smtClean="0">
                <a:solidFill>
                  <a:srgbClr val="000000"/>
                </a:solidFill>
              </a:rPr>
              <a:t>2015.11.05 </a:t>
            </a: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altLang="en-US" smtClean="0">
                <a:solidFill>
                  <a:srgbClr val="000000"/>
                </a:solidFill>
              </a:rPr>
              <a:t>A.Salmins - LPS Ādaži </a:t>
            </a: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D0E633-5DA4-4694-9D7C-4CE4C7AACC8A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463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8400" y="6323013"/>
            <a:ext cx="3434400" cy="201600"/>
          </a:xfrm>
          <a:prstGeom prst="rect">
            <a:avLst/>
          </a:prstGeom>
        </p:spPr>
        <p:txBody>
          <a:bodyPr/>
          <a:lstStyle/>
          <a:p>
            <a:r>
              <a:rPr lang="lv-LV" smtClean="0">
                <a:solidFill>
                  <a:srgbClr val="000000"/>
                </a:solidFill>
              </a:rPr>
              <a:t>A.Salmins - LPS Ādaži 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94797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altLang="lv-LV" smtClean="0">
                <a:solidFill>
                  <a:srgbClr val="000000"/>
                </a:solidFill>
              </a:rPr>
              <a:t>2015.11.05 </a:t>
            </a: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altLang="en-US" smtClean="0">
                <a:solidFill>
                  <a:srgbClr val="000000"/>
                </a:solidFill>
              </a:rPr>
              <a:t>A.Salmins - LPS Ādaži </a:t>
            </a: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17ECD-F882-4C63-A7BF-81B29BB16432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81292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altLang="lv-LV" smtClean="0">
                <a:solidFill>
                  <a:srgbClr val="000000"/>
                </a:solidFill>
              </a:rPr>
              <a:t>2015.11.05 </a:t>
            </a: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altLang="en-US" smtClean="0">
                <a:solidFill>
                  <a:srgbClr val="000000"/>
                </a:solidFill>
              </a:rPr>
              <a:t>A.Salmins - LPS Ādaži </a:t>
            </a: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F0314-3C88-4134-9C31-A8C39920152A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43446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altLang="lv-LV" smtClean="0">
                <a:solidFill>
                  <a:srgbClr val="000000"/>
                </a:solidFill>
              </a:rPr>
              <a:t>2015.11.05 </a:t>
            </a: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altLang="en-US" smtClean="0">
                <a:solidFill>
                  <a:srgbClr val="000000"/>
                </a:solidFill>
              </a:rPr>
              <a:t>A.Salmins - LPS Ādaži </a:t>
            </a: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477E2-6F46-4842-98A9-D99D9D772281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43855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altLang="lv-LV" smtClean="0">
                <a:solidFill>
                  <a:srgbClr val="000000"/>
                </a:solidFill>
              </a:rPr>
              <a:t>2015.11.05 </a:t>
            </a: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altLang="en-US" smtClean="0">
                <a:solidFill>
                  <a:srgbClr val="000000"/>
                </a:solidFill>
              </a:rPr>
              <a:t>A.Salmins - LPS Ādaži </a:t>
            </a: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B4E13-2C00-495E-B909-BA1A61622DF1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03617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altLang="lv-LV" smtClean="0">
                <a:solidFill>
                  <a:srgbClr val="000000"/>
                </a:solidFill>
              </a:rPr>
              <a:t>2015.11.05 </a:t>
            </a: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altLang="en-US" smtClean="0">
                <a:solidFill>
                  <a:srgbClr val="000000"/>
                </a:solidFill>
              </a:rPr>
              <a:t>A.Salmins - LPS Ādaži </a:t>
            </a: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C0B82-4694-41C8-B6C7-B5B280717746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26510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altLang="lv-LV" smtClean="0">
                <a:solidFill>
                  <a:srgbClr val="000000"/>
                </a:solidFill>
              </a:rPr>
              <a:t>2015.11.05 </a:t>
            </a: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altLang="en-US" smtClean="0">
                <a:solidFill>
                  <a:srgbClr val="000000"/>
                </a:solidFill>
              </a:rPr>
              <a:t>A.Salmins - LPS Ādaži </a:t>
            </a: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16DF5-0E5A-44AF-8A01-2667C1A76C27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13566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altLang="lv-LV" smtClean="0">
                <a:solidFill>
                  <a:srgbClr val="000000"/>
                </a:solidFill>
              </a:rPr>
              <a:t>2015.11.05 </a:t>
            </a: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altLang="en-US" smtClean="0">
                <a:solidFill>
                  <a:srgbClr val="000000"/>
                </a:solidFill>
              </a:rPr>
              <a:t>A.Salmins - LPS Ādaži </a:t>
            </a: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C9E84-AC83-4145-927B-D7B6DEFFF944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30095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v-LV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altLang="lv-LV" smtClean="0">
                <a:solidFill>
                  <a:srgbClr val="000000"/>
                </a:solidFill>
              </a:rPr>
              <a:t>2015.11.05 </a:t>
            </a: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altLang="en-US" smtClean="0">
                <a:solidFill>
                  <a:srgbClr val="000000"/>
                </a:solidFill>
              </a:rPr>
              <a:t>A.Salmins - LPS Ādaži </a:t>
            </a: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2F80A-C5C7-4034-9255-142CBBAFC6BC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41803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altLang="lv-LV" smtClean="0">
                <a:solidFill>
                  <a:srgbClr val="000000"/>
                </a:solidFill>
              </a:rPr>
              <a:t>2015.11.05 </a:t>
            </a: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altLang="en-US" smtClean="0">
                <a:solidFill>
                  <a:srgbClr val="000000"/>
                </a:solidFill>
              </a:rPr>
              <a:t>A.Salmins - LPS Ādaži </a:t>
            </a: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A0F1C-592B-4D09-89F1-BD6525CB7F57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41291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altLang="lv-LV" smtClean="0">
                <a:solidFill>
                  <a:srgbClr val="000000"/>
                </a:solidFill>
              </a:rPr>
              <a:t>2015.11.05 </a:t>
            </a: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altLang="en-US" smtClean="0">
                <a:solidFill>
                  <a:srgbClr val="000000"/>
                </a:solidFill>
              </a:rPr>
              <a:t>A.Salmins - LPS Ādaži </a:t>
            </a: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FAC36-C636-4AF9-BAB5-BC4C3BA0C218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0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6002"/>
            <a:ext cx="4042800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200" y="2178000"/>
            <a:ext cx="4042800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8400" y="6415200"/>
            <a:ext cx="3434400" cy="201600"/>
          </a:xfrm>
          <a:prstGeom prst="rect">
            <a:avLst/>
          </a:prstGeom>
        </p:spPr>
        <p:txBody>
          <a:bodyPr/>
          <a:lstStyle/>
          <a:p>
            <a:r>
              <a:rPr lang="lv-LV" smtClean="0">
                <a:solidFill>
                  <a:srgbClr val="000000"/>
                </a:solidFill>
              </a:rPr>
              <a:t>A.Salmins - LPS Ādaži 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1490400"/>
            <a:ext cx="4042800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51200" y="1490400"/>
            <a:ext cx="4042800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05297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altLang="lv-LV" smtClean="0">
                <a:solidFill>
                  <a:srgbClr val="000000"/>
                </a:solidFill>
              </a:rPr>
              <a:t>2015.11.05 </a:t>
            </a: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altLang="en-US" smtClean="0">
                <a:solidFill>
                  <a:srgbClr val="000000"/>
                </a:solidFill>
              </a:rPr>
              <a:t>A.Salmins - LPS Ādaži </a:t>
            </a: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A3677-2986-448E-AF5A-305B0C17DC6B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20099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5816" y="2286001"/>
            <a:ext cx="5855208" cy="1470025"/>
          </a:xfrm>
        </p:spPr>
        <p:txBody>
          <a:bodyPr anchor="t"/>
          <a:lstStyle>
            <a:lvl1pPr algn="r">
              <a:defRPr b="1" cap="sm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15816" y="4038600"/>
            <a:ext cx="5819112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97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3048000"/>
            <a:ext cx="4343400" cy="1362075"/>
          </a:xfrm>
        </p:spPr>
        <p:txBody>
          <a:bodyPr anchor="b"/>
          <a:lstStyle>
            <a:lvl1pPr algn="l">
              <a:defRPr sz="4000" b="1" cap="sm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mtClean="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lv-LV" smtClean="0"/>
              <a:t>2015.11.05 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dirty="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lv-LV" smtClean="0"/>
              <a:t>A.Salmins - LPS Ādaži 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mtClean="0">
                <a:latin typeface="Arial Narrow" pitchFamily="34" charset="0"/>
              </a:defRPr>
            </a:lvl1pPr>
          </a:lstStyle>
          <a:p>
            <a:pPr>
              <a:defRPr/>
            </a:pPr>
            <a:fld id="{DD56E9E7-AB7B-4B98-BE5D-BFBCFE46F6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28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1143000"/>
          </a:xfrm>
        </p:spPr>
        <p:txBody>
          <a:bodyPr/>
          <a:lstStyle>
            <a:lvl1pPr algn="l">
              <a:defRPr lang="en-US" dirty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Arial Narrow" pitchFamily="34" charset="0"/>
              </a:defRPr>
            </a:lvl1pPr>
            <a:lvl2pPr>
              <a:defRPr sz="2800">
                <a:latin typeface="Arial Narrow" pitchFamily="34" charset="0"/>
              </a:defRPr>
            </a:lvl2pPr>
            <a:lvl3pPr>
              <a:defRPr sz="2400">
                <a:latin typeface="Arial Narrow" pitchFamily="34" charset="0"/>
              </a:defRPr>
            </a:lvl3pPr>
            <a:lvl4pPr>
              <a:defRPr sz="2400">
                <a:latin typeface="Arial Narrow" pitchFamily="34" charset="0"/>
              </a:defRPr>
            </a:lvl4pPr>
            <a:lvl5pPr>
              <a:defRPr sz="2400">
                <a:latin typeface="Arial Narrow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453188"/>
            <a:ext cx="2133600" cy="365125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mtClean="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lv-LV" smtClean="0"/>
              <a:t>2015.11.05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dirty="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lv-LV" smtClean="0"/>
              <a:t>A.Salmins - LPS Ādaži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mtClean="0">
                <a:latin typeface="Arial Narrow" pitchFamily="34" charset="0"/>
              </a:defRPr>
            </a:lvl1pPr>
          </a:lstStyle>
          <a:p>
            <a:pPr>
              <a:defRPr/>
            </a:pPr>
            <a:fld id="{A5FB4CF9-3D7E-4DA9-9EA7-7364E36F53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88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755650" y="6453188"/>
            <a:ext cx="2133600" cy="365125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mtClean="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lv-LV" smtClean="0"/>
              <a:t>2015.11.05 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48038" y="6453188"/>
            <a:ext cx="2895600" cy="365125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dirty="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lv-LV" smtClean="0"/>
              <a:t>A.Salmins - LPS Ādaži 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453188"/>
            <a:ext cx="2133600" cy="365125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mtClean="0">
                <a:latin typeface="Arial Narrow" pitchFamily="34" charset="0"/>
              </a:defRPr>
            </a:lvl1pPr>
          </a:lstStyle>
          <a:p>
            <a:pPr>
              <a:defRPr/>
            </a:pPr>
            <a:fld id="{880C3D4E-40E9-44E8-86BD-D56450B4C0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51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lv-LV" smtClean="0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lv-LV" smtClean="0">
              <a:solidFill>
                <a:srgbClr val="000000"/>
              </a:solidFill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ru-RU" altLang="en-US" noProof="0" smtClean="0"/>
              <a:t>Click to edit Master title style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ru-RU" altLang="en-US" noProof="0" smtClean="0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altLang="lv-LV" smtClean="0">
                <a:solidFill>
                  <a:srgbClr val="000000"/>
                </a:solidFill>
              </a:rPr>
              <a:t>2015.11.05 </a:t>
            </a: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altLang="en-US" smtClean="0">
                <a:solidFill>
                  <a:srgbClr val="000000"/>
                </a:solidFill>
              </a:rPr>
              <a:t>A.Salmins - LPS Ādaži </a:t>
            </a: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BDC4CE-E32C-4B0D-9573-4236AB510807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59188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altLang="lv-LV" smtClean="0">
                <a:solidFill>
                  <a:srgbClr val="000000"/>
                </a:solidFill>
              </a:rPr>
              <a:t>2015.11.05 </a:t>
            </a: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altLang="en-US" smtClean="0">
                <a:solidFill>
                  <a:srgbClr val="000000"/>
                </a:solidFill>
              </a:rPr>
              <a:t>A.Salmins - LPS Ādaži </a:t>
            </a: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82FA7-4571-448F-A1C1-6B91796E9598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60362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altLang="lv-LV" smtClean="0">
                <a:solidFill>
                  <a:srgbClr val="000000"/>
                </a:solidFill>
              </a:rPr>
              <a:t>2015.11.05 </a:t>
            </a: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altLang="en-US" smtClean="0">
                <a:solidFill>
                  <a:srgbClr val="000000"/>
                </a:solidFill>
              </a:rPr>
              <a:t>A.Salmins - LPS Ādaži </a:t>
            </a: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76820-0C16-4B45-8B7F-9F70CCCCCBFE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59281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altLang="lv-LV" smtClean="0">
                <a:solidFill>
                  <a:srgbClr val="000000"/>
                </a:solidFill>
              </a:rPr>
              <a:t>2015.11.05 </a:t>
            </a: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altLang="en-US" smtClean="0">
                <a:solidFill>
                  <a:srgbClr val="000000"/>
                </a:solidFill>
              </a:rPr>
              <a:t>A.Salmins - LPS Ādaži </a:t>
            </a: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5F336-80C9-4B89-8BA7-F22F3D8FD49F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86877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altLang="lv-LV" smtClean="0">
                <a:solidFill>
                  <a:srgbClr val="000000"/>
                </a:solidFill>
              </a:rPr>
              <a:t>2015.11.05 </a:t>
            </a: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altLang="en-US" smtClean="0">
                <a:solidFill>
                  <a:srgbClr val="000000"/>
                </a:solidFill>
              </a:rPr>
              <a:t>A.Salmins - LPS Ādaži </a:t>
            </a: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B7A92-09C9-4E0C-B872-03A346402748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70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2588400" y="6415200"/>
            <a:ext cx="3434400" cy="201600"/>
          </a:xfrm>
          <a:prstGeom prst="rect">
            <a:avLst/>
          </a:prstGeom>
        </p:spPr>
        <p:txBody>
          <a:bodyPr/>
          <a:lstStyle/>
          <a:p>
            <a:r>
              <a:rPr lang="lv-LV" smtClean="0">
                <a:solidFill>
                  <a:srgbClr val="000000"/>
                </a:solidFill>
              </a:rPr>
              <a:t>A.Salmins - LPS Ādaži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614" y="1025527"/>
            <a:ext cx="8229600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433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altLang="lv-LV" smtClean="0">
                <a:solidFill>
                  <a:srgbClr val="000000"/>
                </a:solidFill>
              </a:rPr>
              <a:t>2015.11.05 </a:t>
            </a: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altLang="en-US" smtClean="0">
                <a:solidFill>
                  <a:srgbClr val="000000"/>
                </a:solidFill>
              </a:rPr>
              <a:t>A.Salmins - LPS Ādaži </a:t>
            </a: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86DF9-19FC-4037-AE47-2F8199E22A3C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85447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altLang="lv-LV" smtClean="0">
                <a:solidFill>
                  <a:srgbClr val="000000"/>
                </a:solidFill>
              </a:rPr>
              <a:t>2015.11.05 </a:t>
            </a: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altLang="en-US" smtClean="0">
                <a:solidFill>
                  <a:srgbClr val="000000"/>
                </a:solidFill>
              </a:rPr>
              <a:t>A.Salmins - LPS Ādaži </a:t>
            </a: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BA1B6-4295-4BF2-9DAD-C8C130189FD0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21842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altLang="lv-LV" smtClean="0">
                <a:solidFill>
                  <a:srgbClr val="000000"/>
                </a:solidFill>
              </a:rPr>
              <a:t>2015.11.05 </a:t>
            </a: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altLang="en-US" smtClean="0">
                <a:solidFill>
                  <a:srgbClr val="000000"/>
                </a:solidFill>
              </a:rPr>
              <a:t>A.Salmins - LPS Ādaži </a:t>
            </a: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E988E-0480-477C-A567-D25D5FF792FC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4097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v-LV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altLang="lv-LV" smtClean="0">
                <a:solidFill>
                  <a:srgbClr val="000000"/>
                </a:solidFill>
              </a:rPr>
              <a:t>2015.11.05 </a:t>
            </a: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altLang="en-US" smtClean="0">
                <a:solidFill>
                  <a:srgbClr val="000000"/>
                </a:solidFill>
              </a:rPr>
              <a:t>A.Salmins - LPS Ādaži </a:t>
            </a: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35283-CB2E-4BBE-B564-EBC8E89B89F5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23635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altLang="lv-LV" smtClean="0">
                <a:solidFill>
                  <a:srgbClr val="000000"/>
                </a:solidFill>
              </a:rPr>
              <a:t>2015.11.05 </a:t>
            </a: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altLang="en-US" smtClean="0">
                <a:solidFill>
                  <a:srgbClr val="000000"/>
                </a:solidFill>
              </a:rPr>
              <a:t>A.Salmins - LPS Ādaži </a:t>
            </a: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24FD0-F4E8-4BF4-87E6-D60ACF58E256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16022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altLang="lv-LV" smtClean="0">
                <a:solidFill>
                  <a:srgbClr val="000000"/>
                </a:solidFill>
              </a:rPr>
              <a:t>2015.11.05 </a:t>
            </a: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altLang="en-US" smtClean="0">
                <a:solidFill>
                  <a:srgbClr val="000000"/>
                </a:solidFill>
              </a:rPr>
              <a:t>A.Salmins - LPS Ādaži </a:t>
            </a: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6CB03-7A81-4E21-ADAD-3BE4728138E1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72460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altLang="lv-LV" smtClean="0">
                <a:solidFill>
                  <a:srgbClr val="000000"/>
                </a:solidFill>
              </a:rPr>
              <a:t>2015.11.05 </a:t>
            </a: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altLang="en-US" smtClean="0">
                <a:solidFill>
                  <a:srgbClr val="000000"/>
                </a:solidFill>
              </a:rPr>
              <a:t>A.Salmins - LPS Ādaži </a:t>
            </a: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145B8-454A-446F-8834-A31E2DA44565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62652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>
              <a:defRPr/>
            </a:pPr>
            <a:endParaRPr lang="lv-LV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948725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itchFamily="34" charset="0"/>
              </a:defRPr>
            </a:lvl1pPr>
          </a:lstStyle>
          <a:p>
            <a:pPr>
              <a:defRPr/>
            </a:pPr>
            <a:fld id="{CE7B2ECF-758E-4A57-9DD3-52E80A8BAA8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3878792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657600"/>
            <a:ext cx="6096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381000"/>
            <a:ext cx="6096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itchFamily="34" charset="0"/>
              </a:defRPr>
            </a:lvl1pPr>
          </a:lstStyle>
          <a:p>
            <a:pPr>
              <a:defRPr/>
            </a:pPr>
            <a:fld id="{AD09F6E3-C090-4FCB-A9D9-C855900FAD3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855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2588400" y="6415200"/>
            <a:ext cx="3434400" cy="201600"/>
          </a:xfrm>
          <a:prstGeom prst="rect">
            <a:avLst/>
          </a:prstGeom>
        </p:spPr>
        <p:txBody>
          <a:bodyPr/>
          <a:lstStyle/>
          <a:p>
            <a:r>
              <a:rPr lang="lv-LV" smtClean="0">
                <a:solidFill>
                  <a:srgbClr val="000000"/>
                </a:solidFill>
              </a:rPr>
              <a:t>A.Salmins - LPS Ādaži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77" name="Freeform 5"/>
          <p:cNvSpPr>
            <a:spLocks/>
          </p:cNvSpPr>
          <p:nvPr userDrawn="1"/>
        </p:nvSpPr>
        <p:spPr bwMode="gray">
          <a:xfrm>
            <a:off x="457200" y="1039815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43521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1752600"/>
            <a:ext cx="28956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752600"/>
            <a:ext cx="29718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itchFamily="34" charset="0"/>
              </a:defRPr>
            </a:lvl1pPr>
          </a:lstStyle>
          <a:p>
            <a:pPr>
              <a:defRPr/>
            </a:pPr>
            <a:fld id="{12085545-36DF-4DE4-B546-E886614CB10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1356730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2386940"/>
            <a:ext cx="28956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386940"/>
            <a:ext cx="29718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0" y="1852613"/>
            <a:ext cx="28956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851953"/>
            <a:ext cx="2971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18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itchFamily="34" charset="0"/>
              </a:defRPr>
            </a:lvl1pPr>
          </a:lstStyle>
          <a:p>
            <a:pPr>
              <a:defRPr/>
            </a:pPr>
            <a:fld id="{3CCF763C-D2C6-4F72-BD74-CC1A870DBD3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416547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itchFamily="34" charset="0"/>
              </a:defRPr>
            </a:lvl1pPr>
          </a:lstStyle>
          <a:p>
            <a:pPr>
              <a:defRPr/>
            </a:pPr>
            <a:fld id="{C428A493-7FDE-420F-AD2E-0A51D6C3612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074912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itchFamily="34" charset="0"/>
              </a:defRPr>
            </a:lvl1pPr>
          </a:lstStyle>
          <a:p>
            <a:pPr>
              <a:defRPr/>
            </a:pPr>
            <a:fld id="{4AA30E40-FB2B-46A5-97D7-A3C36892B8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1847211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2975"/>
            <a:ext cx="2751026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27" y="273054"/>
            <a:ext cx="3269672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1435119"/>
            <a:ext cx="2751026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itchFamily="34" charset="0"/>
              </a:defRPr>
            </a:lvl1pPr>
          </a:lstStyle>
          <a:p>
            <a:pPr>
              <a:defRPr/>
            </a:pPr>
            <a:fld id="{7F0CB301-AB56-4E3B-933F-BEF7F3AEA1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55180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741554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9666-5F75-4C48-856C-77585B4A55BB}" type="slidenum">
              <a:rPr lang="lv-LV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99274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2588400" y="6415200"/>
            <a:ext cx="3434400" cy="201600"/>
          </a:xfrm>
          <a:prstGeom prst="rect">
            <a:avLst/>
          </a:prstGeom>
        </p:spPr>
        <p:txBody>
          <a:bodyPr/>
          <a:lstStyle/>
          <a:p>
            <a:r>
              <a:rPr lang="lv-LV" smtClean="0">
                <a:solidFill>
                  <a:srgbClr val="000000"/>
                </a:solidFill>
              </a:rPr>
              <a:t>A.Salmins - LPS Ādaži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01" name="Freeform 5"/>
          <p:cNvSpPr>
            <a:spLocks/>
          </p:cNvSpPr>
          <p:nvPr userDrawn="1"/>
        </p:nvSpPr>
        <p:spPr bwMode="gray">
          <a:xfrm>
            <a:off x="457200" y="1040400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224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r>
              <a:rPr lang="lv-LV" smtClean="0">
                <a:solidFill>
                  <a:prstClr val="black"/>
                </a:solidFill>
              </a:rPr>
              <a:t>2015.11.05 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r>
              <a:rPr lang="lv-LV" smtClean="0">
                <a:solidFill>
                  <a:prstClr val="black"/>
                </a:solidFill>
              </a:rPr>
              <a:t>A.Salmins - LPS Ādaži 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5506BE5-E68C-4709-9A88-0DF7519951D4}" type="slidenum">
              <a:rPr lang="fr-FR" altLang="lv-LV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altLang="lv-L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4912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2588400" y="6415200"/>
            <a:ext cx="3434400" cy="201600"/>
          </a:xfrm>
          <a:prstGeom prst="rect">
            <a:avLst/>
          </a:prstGeom>
        </p:spPr>
        <p:txBody>
          <a:bodyPr/>
          <a:lstStyle/>
          <a:p>
            <a:r>
              <a:rPr lang="lv-LV" smtClean="0">
                <a:solidFill>
                  <a:srgbClr val="000000"/>
                </a:solidFill>
              </a:rPr>
              <a:t>A.Salmins - LPS Ādaži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1044000"/>
            <a:ext cx="8225549" cy="51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4762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2588400" y="6415200"/>
            <a:ext cx="3434400" cy="201600"/>
          </a:xfrm>
          <a:prstGeom prst="rect">
            <a:avLst/>
          </a:prstGeom>
        </p:spPr>
        <p:txBody>
          <a:bodyPr/>
          <a:lstStyle/>
          <a:p>
            <a:r>
              <a:rPr lang="lv-LV" smtClean="0">
                <a:solidFill>
                  <a:srgbClr val="000000"/>
                </a:solidFill>
              </a:rPr>
              <a:t>A.Salmins - LPS Ādaži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215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428246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9872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4E889-058F-4774-8C75-141851F0CAF6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4281926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0EB5-96A7-452F-8664-5054C2541C6E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673578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749FC-E49E-4937-9239-6A644D7D6F17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5172171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8F37F-6FD1-48B2-BD82-827A605A2E03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0337082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015CC-020B-4C00-BB13-A559BA9E1ECE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9760642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81EE1-FFF3-4FBF-9E4E-DED5F41B876B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735203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r>
              <a:rPr lang="lv-LV" smtClean="0">
                <a:solidFill>
                  <a:prstClr val="black"/>
                </a:solidFill>
              </a:rPr>
              <a:t>2015.11.05 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r>
              <a:rPr lang="lv-LV" smtClean="0">
                <a:solidFill>
                  <a:prstClr val="black"/>
                </a:solidFill>
              </a:rPr>
              <a:t>A.Salmins - LPS Ādaži 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346C8F6-9644-41DF-87CA-B49AE7390781}" type="slidenum">
              <a:rPr lang="fr-FR" altLang="lv-LV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altLang="lv-L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137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9BF54-DFC3-4F72-9B6B-BB94D7DFBD1F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627643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DC695-DA88-4256-8DAB-F2C8547D070C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7104251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v-LV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0EE12-3D6D-4E80-9D84-211EDB99B778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5495826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DF735-9FD6-444A-923C-FE9939562F5E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9624933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BDB1C-AB4B-46AD-A83F-5CED391DD5D5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5638164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717032"/>
            <a:ext cx="6400800" cy="6429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427A4-B3B0-4428-B6A8-7E59927CE42F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5839095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717032"/>
            <a:ext cx="6400800" cy="6429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CE573-49BF-44CC-9BEC-CCB41BC3B766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2548507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4E889-058F-4774-8C75-141851F0CAF6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9161864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0EB5-96A7-452F-8664-5054C2541C6E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2664900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749FC-E49E-4937-9239-6A644D7D6F17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179453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r>
              <a:rPr lang="lv-LV" smtClean="0">
                <a:solidFill>
                  <a:prstClr val="black"/>
                </a:solidFill>
              </a:rPr>
              <a:t>2015.11.05 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r>
              <a:rPr lang="lv-LV" smtClean="0">
                <a:solidFill>
                  <a:prstClr val="black"/>
                </a:solidFill>
              </a:rPr>
              <a:t>A.Salmins - LPS Ādaži 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C06CBBC-7A61-4EA6-B442-8F4C449FE183}" type="slidenum">
              <a:rPr lang="fr-FR" altLang="lv-LV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altLang="lv-L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3151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8F37F-6FD1-48B2-BD82-827A605A2E03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8175611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015CC-020B-4C00-BB13-A559BA9E1ECE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1443082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81EE1-FFF3-4FBF-9E4E-DED5F41B876B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8055155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9BF54-DFC3-4F72-9B6B-BB94D7DFBD1F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0239652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DC695-DA88-4256-8DAB-F2C8547D070C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1733204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v-LV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0EE12-3D6D-4E80-9D84-211EDB99B778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3597676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DF735-9FD6-444A-923C-FE9939562F5E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2990966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BDB1C-AB4B-46AD-A83F-5CED391DD5D5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7496748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717032"/>
            <a:ext cx="6400800" cy="6429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427A4-B3B0-4428-B6A8-7E59927CE42F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393677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717032"/>
            <a:ext cx="6400800" cy="6429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CE573-49BF-44CC-9BEC-CCB41BC3B766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887421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r>
              <a:rPr lang="lv-LV" smtClean="0">
                <a:solidFill>
                  <a:prstClr val="black"/>
                </a:solidFill>
              </a:rPr>
              <a:t>2015.11.05 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r>
              <a:rPr lang="lv-LV" smtClean="0">
                <a:solidFill>
                  <a:prstClr val="black"/>
                </a:solidFill>
              </a:rPr>
              <a:t>A.Salmins - LPS Ādaži 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60C4C43-7716-40A9-BF5A-47EE20E9401D}" type="slidenum">
              <a:rPr lang="fr-FR" altLang="lv-LV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altLang="lv-L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3672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4E889-058F-4774-8C75-141851F0CAF6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9257197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0EB5-96A7-452F-8664-5054C2541C6E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0890596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749FC-E49E-4937-9239-6A644D7D6F17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6246286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8F37F-6FD1-48B2-BD82-827A605A2E03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7654656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015CC-020B-4C00-BB13-A559BA9E1ECE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5599618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81EE1-FFF3-4FBF-9E4E-DED5F41B876B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2646406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9BF54-DFC3-4F72-9B6B-BB94D7DFBD1F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9959729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DC695-DA88-4256-8DAB-F2C8547D070C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6584763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v-LV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0EE12-3D6D-4E80-9D84-211EDB99B778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274354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DF735-9FD6-444A-923C-FE9939562F5E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091237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2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r>
              <a:rPr lang="lv-LV" smtClean="0">
                <a:solidFill>
                  <a:prstClr val="black"/>
                </a:solidFill>
              </a:rPr>
              <a:t>2015.11.05 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r>
              <a:rPr lang="lv-LV" smtClean="0">
                <a:solidFill>
                  <a:prstClr val="black"/>
                </a:solidFill>
              </a:rPr>
              <a:t>A.Salmins - LPS Ādaži 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151B077-4215-4A92-BE6A-2AC485192F82}" type="slidenum">
              <a:rPr lang="fr-FR" altLang="lv-LV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altLang="lv-L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8509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BDB1C-AB4B-46AD-A83F-5CED391DD5D5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2714337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717032"/>
            <a:ext cx="6400800" cy="6429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427A4-B3B0-4428-B6A8-7E59927CE42F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0573868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717032"/>
            <a:ext cx="6400800" cy="6429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CE573-49BF-44CC-9BEC-CCB41BC3B766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1868700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4E889-058F-4774-8C75-141851F0CAF6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4778045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0EB5-96A7-452F-8664-5054C2541C6E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8844714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749FC-E49E-4937-9239-6A644D7D6F17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7370917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8F37F-6FD1-48B2-BD82-827A605A2E03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235339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015CC-020B-4C00-BB13-A559BA9E1ECE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5163242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81EE1-FFF3-4FBF-9E4E-DED5F41B876B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0785150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9BF54-DFC3-4F72-9B6B-BB94D7DFBD1F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230226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r>
              <a:rPr lang="lv-LV" smtClean="0">
                <a:solidFill>
                  <a:prstClr val="black"/>
                </a:solidFill>
              </a:rPr>
              <a:t>2015.11.05 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r>
              <a:rPr lang="lv-LV" smtClean="0">
                <a:solidFill>
                  <a:prstClr val="black"/>
                </a:solidFill>
              </a:rPr>
              <a:t>A.Salmins - LPS Ādaži 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E7511FB-CF77-4811-A7BB-AD4770A4F292}" type="slidenum">
              <a:rPr lang="fr-FR" altLang="lv-LV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altLang="lv-L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5584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DC695-DA88-4256-8DAB-F2C8547D070C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0684130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v-LV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0EE12-3D6D-4E80-9D84-211EDB99B778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5635627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DF735-9FD6-444A-923C-FE9939562F5E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524171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BDB1C-AB4B-46AD-A83F-5CED391DD5D5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1411606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717032"/>
            <a:ext cx="6400800" cy="6429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427A4-B3B0-4428-B6A8-7E59927CE42F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5714289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717032"/>
            <a:ext cx="6400800" cy="6429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CE573-49BF-44CC-9BEC-CCB41BC3B766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4927857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4E889-058F-4774-8C75-141851F0CAF6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1693667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0EB5-96A7-452F-8664-5054C2541C6E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077312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749FC-E49E-4937-9239-6A644D7D6F17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7349344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8F37F-6FD1-48B2-BD82-827A605A2E03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066777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r>
              <a:rPr lang="lv-LV" smtClean="0">
                <a:solidFill>
                  <a:prstClr val="black"/>
                </a:solidFill>
              </a:rPr>
              <a:t>2015.11.05 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r>
              <a:rPr lang="lv-LV" smtClean="0">
                <a:solidFill>
                  <a:prstClr val="black"/>
                </a:solidFill>
              </a:rPr>
              <a:t>A.Salmins - LPS Ādaži 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012AA2C-8EF0-4978-8D4A-D1A5ADF8F510}" type="slidenum">
              <a:rPr lang="fr-FR" altLang="lv-LV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altLang="lv-L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5322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015CC-020B-4C00-BB13-A559BA9E1ECE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5011531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81EE1-FFF3-4FBF-9E4E-DED5F41B876B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7002192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9BF54-DFC3-4F72-9B6B-BB94D7DFBD1F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71216876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DC695-DA88-4256-8DAB-F2C8547D070C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1050398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v-LV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0EE12-3D6D-4E80-9D84-211EDB99B778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84313283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DF735-9FD6-444A-923C-FE9939562F5E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5322662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BDB1C-AB4B-46AD-A83F-5CED391DD5D5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4653012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717032"/>
            <a:ext cx="6400800" cy="6429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427A4-B3B0-4428-B6A8-7E59927CE42F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29152244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717032"/>
            <a:ext cx="6400800" cy="6429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CE573-49BF-44CC-9BEC-CCB41BC3B766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64438649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4E889-058F-4774-8C75-141851F0CAF6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488326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r>
              <a:rPr lang="lv-LV" smtClean="0">
                <a:solidFill>
                  <a:prstClr val="black"/>
                </a:solidFill>
              </a:rPr>
              <a:t>2015.11.05 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r>
              <a:rPr lang="lv-LV" smtClean="0">
                <a:solidFill>
                  <a:prstClr val="black"/>
                </a:solidFill>
              </a:rPr>
              <a:t>A.Salmins - LPS Ādaži 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099FB0B-3B77-40D0-B60F-93DEC7CDC2E3}" type="slidenum">
              <a:rPr lang="fr-FR" altLang="lv-LV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altLang="lv-L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00485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0EB5-96A7-452F-8664-5054C2541C6E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78782033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749FC-E49E-4937-9239-6A644D7D6F17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1793958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8F37F-6FD1-48B2-BD82-827A605A2E03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9247712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015CC-020B-4C00-BB13-A559BA9E1ECE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92039523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81EE1-FFF3-4FBF-9E4E-DED5F41B876B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58216129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9BF54-DFC3-4F72-9B6B-BB94D7DFBD1F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59804569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DC695-DA88-4256-8DAB-F2C8547D070C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43761480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v-LV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0EE12-3D6D-4E80-9D84-211EDB99B778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18779752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DF735-9FD6-444A-923C-FE9939562F5E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22084693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BDB1C-AB4B-46AD-A83F-5CED391DD5D5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549320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43.xml"/><Relationship Id="rId7" Type="http://schemas.openxmlformats.org/officeDocument/2006/relationships/theme" Target="../theme/theme12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5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144.xml"/><Relationship Id="rId9" Type="http://schemas.openxmlformats.org/officeDocument/2006/relationships/image" Target="../media/image4.jpe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60.xml"/><Relationship Id="rId17" Type="http://schemas.openxmlformats.org/officeDocument/2006/relationships/theme" Target="../theme/theme14.xml"/><Relationship Id="rId2" Type="http://schemas.openxmlformats.org/officeDocument/2006/relationships/slideLayout" Target="../slideLayouts/slideLayout150.xml"/><Relationship Id="rId16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Relationship Id="rId14" Type="http://schemas.openxmlformats.org/officeDocument/2006/relationships/slideLayout" Target="../slideLayouts/slideLayout16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76.xml"/><Relationship Id="rId2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theme" Target="../theme/theme16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ttēls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42863"/>
            <a:ext cx="9163050" cy="694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Attēls 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138" y="639763"/>
            <a:ext cx="714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Attēls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531813"/>
            <a:ext cx="573087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Attēls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639763"/>
            <a:ext cx="8794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Attēls 1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013" y="303213"/>
            <a:ext cx="9144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410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 smtClean="0"/>
              <a:t>Click to edit Master title style</a:t>
            </a:r>
            <a:endParaRPr lang="lv-LV" altLang="lv-LV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 smtClean="0"/>
              <a:t>Click to edit Master text styles</a:t>
            </a:r>
          </a:p>
          <a:p>
            <a:pPr lvl="1"/>
            <a:r>
              <a:rPr lang="en-US" altLang="lv-LV" smtClean="0"/>
              <a:t>Second level</a:t>
            </a:r>
          </a:p>
          <a:p>
            <a:pPr lvl="2"/>
            <a:r>
              <a:rPr lang="en-US" altLang="lv-LV" smtClean="0"/>
              <a:t>Third level</a:t>
            </a:r>
          </a:p>
          <a:p>
            <a:pPr lvl="3"/>
            <a:r>
              <a:rPr lang="en-US" altLang="lv-LV" smtClean="0"/>
              <a:t>Fourth level</a:t>
            </a:r>
          </a:p>
          <a:p>
            <a:pPr lvl="4"/>
            <a:r>
              <a:rPr lang="en-US" altLang="lv-LV" smtClean="0"/>
              <a:t>Fifth level</a:t>
            </a:r>
            <a:endParaRPr lang="lv-LV" altLang="lv-LV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D9C2B03-C2F0-49E0-9AFA-9BE367395B7B}" type="slidenum">
              <a:rPr lang="en-US" altLang="lv-LV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lv-LV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78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 smtClean="0"/>
              <a:t>Click to edit Master title style</a:t>
            </a:r>
            <a:endParaRPr lang="lv-LV" altLang="lv-LV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 smtClean="0"/>
              <a:t>Click to edit Master text styles</a:t>
            </a:r>
          </a:p>
          <a:p>
            <a:pPr lvl="1"/>
            <a:r>
              <a:rPr lang="en-US" altLang="lv-LV" smtClean="0"/>
              <a:t>Second level</a:t>
            </a:r>
          </a:p>
          <a:p>
            <a:pPr lvl="2"/>
            <a:r>
              <a:rPr lang="en-US" altLang="lv-LV" smtClean="0"/>
              <a:t>Third level</a:t>
            </a:r>
          </a:p>
          <a:p>
            <a:pPr lvl="3"/>
            <a:r>
              <a:rPr lang="en-US" altLang="lv-LV" smtClean="0"/>
              <a:t>Fourth level</a:t>
            </a:r>
          </a:p>
          <a:p>
            <a:pPr lvl="4"/>
            <a:r>
              <a:rPr lang="en-US" altLang="lv-LV" smtClean="0"/>
              <a:t>Fifth level</a:t>
            </a:r>
            <a:endParaRPr lang="lv-LV" altLang="lv-LV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D9C2B03-C2F0-49E0-9AFA-9BE367395B7B}" type="slidenum">
              <a:rPr lang="en-US" altLang="lv-LV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lv-LV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99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ttēls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33338"/>
            <a:ext cx="9163050" cy="692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Attēls 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639763"/>
            <a:ext cx="8794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Attēls 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013" y="303213"/>
            <a:ext cx="9144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88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\\alpha.baltic\dfsroot\CMS-REDIRECT\aigav\Desktop\slaidi\slaidi\4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le Placeholder 1"/>
          <p:cNvSpPr>
            <a:spLocks noGrp="1"/>
          </p:cNvSpPr>
          <p:nvPr>
            <p:ph type="title"/>
          </p:nvPr>
        </p:nvSpPr>
        <p:spPr bwMode="auto">
          <a:xfrm>
            <a:off x="971550" y="174625"/>
            <a:ext cx="75707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 smtClean="0"/>
              <a:t>Click to edit Master title style</a:t>
            </a:r>
            <a:endParaRPr lang="lv-LV" altLang="lv-LV" smtClean="0"/>
          </a:p>
        </p:txBody>
      </p:sp>
      <p:sp>
        <p:nvSpPr>
          <p:cNvPr id="276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 smtClean="0"/>
              <a:t>Click to edit Master text styles</a:t>
            </a:r>
          </a:p>
          <a:p>
            <a:pPr lvl="1"/>
            <a:r>
              <a:rPr lang="en-US" altLang="lv-LV" smtClean="0"/>
              <a:t>Second level</a:t>
            </a:r>
          </a:p>
          <a:p>
            <a:pPr lvl="2"/>
            <a:r>
              <a:rPr lang="en-US" altLang="lv-LV" smtClean="0"/>
              <a:t>Third level</a:t>
            </a:r>
          </a:p>
          <a:p>
            <a:pPr lvl="3"/>
            <a:r>
              <a:rPr lang="en-US" altLang="lv-LV" smtClean="0"/>
              <a:t>Fourth level</a:t>
            </a:r>
          </a:p>
          <a:p>
            <a:pPr lvl="4"/>
            <a:r>
              <a:rPr lang="en-US" altLang="lv-LV" smtClean="0"/>
              <a:t>Fifth level</a:t>
            </a:r>
            <a:endParaRPr lang="lv-LV" altLang="lv-LV" smtClean="0"/>
          </a:p>
        </p:txBody>
      </p:sp>
    </p:spTree>
    <p:extLst>
      <p:ext uri="{BB962C8B-B14F-4D97-AF65-F5344CB8AC3E}">
        <p14:creationId xmlns:p14="http://schemas.microsoft.com/office/powerpoint/2010/main" val="1721811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0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Blip>
          <a:blip r:embed="rId6"/>
        </a:buBlip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lv-LV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Click to edit Master text styles</a:t>
            </a:r>
          </a:p>
          <a:p>
            <a:pPr lvl="1"/>
            <a:r>
              <a:rPr lang="ru-RU" altLang="en-US" smtClean="0"/>
              <a:t>Second level</a:t>
            </a:r>
          </a:p>
          <a:p>
            <a:pPr lvl="2"/>
            <a:r>
              <a:rPr lang="ru-RU" altLang="en-US" smtClean="0"/>
              <a:t>Third level</a:t>
            </a:r>
          </a:p>
          <a:p>
            <a:pPr lvl="3"/>
            <a:r>
              <a:rPr lang="ru-RU" altLang="en-US" smtClean="0"/>
              <a:t>Fourth level</a:t>
            </a:r>
          </a:p>
          <a:p>
            <a:pPr lvl="4"/>
            <a:r>
              <a:rPr lang="ru-RU" altLang="en-US" smtClean="0"/>
              <a:t>Fifth level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v-LV" altLang="lv-LV" smtClean="0">
                <a:solidFill>
                  <a:srgbClr val="000000"/>
                </a:solidFill>
              </a:rPr>
              <a:t>2015.11.05 </a:t>
            </a: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v-LV" altLang="en-US" smtClean="0">
                <a:solidFill>
                  <a:srgbClr val="000000"/>
                </a:solidFill>
              </a:rPr>
              <a:t>A.Salmins - LPS Ādaži </a:t>
            </a: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8E0AD0-5797-4727-933B-FDCE371C94E7}" type="slidenum">
              <a:rPr lang="ru-RU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7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7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7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7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7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7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7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7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7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7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7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7" cy="7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7" cy="7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7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9237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745" r:id="rId13"/>
    <p:sldLayoutId id="2147483746" r:id="rId14"/>
    <p:sldLayoutId id="2147483747" r:id="rId15"/>
    <p:sldLayoutId id="2147483756" r:id="rId16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lv-LV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Click to edit Master text styles</a:t>
            </a:r>
          </a:p>
          <a:p>
            <a:pPr lvl="1"/>
            <a:r>
              <a:rPr lang="ru-RU" altLang="en-US" smtClean="0"/>
              <a:t>Second level</a:t>
            </a:r>
          </a:p>
          <a:p>
            <a:pPr lvl="2"/>
            <a:r>
              <a:rPr lang="ru-RU" altLang="en-US" smtClean="0"/>
              <a:t>Third level</a:t>
            </a:r>
          </a:p>
          <a:p>
            <a:pPr lvl="3"/>
            <a:r>
              <a:rPr lang="ru-RU" altLang="en-US" smtClean="0"/>
              <a:t>Fourth level</a:t>
            </a:r>
          </a:p>
          <a:p>
            <a:pPr lvl="4"/>
            <a:r>
              <a:rPr lang="ru-RU" altLang="en-US" smtClean="0"/>
              <a:t>Fifth level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v-LV" altLang="lv-LV" smtClean="0">
                <a:solidFill>
                  <a:srgbClr val="000000"/>
                </a:solidFill>
              </a:rPr>
              <a:t>2015.11.05 </a:t>
            </a: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v-LV" altLang="en-US" smtClean="0">
                <a:solidFill>
                  <a:srgbClr val="000000"/>
                </a:solidFill>
              </a:rPr>
              <a:t>A.Salmins - LPS Ādaži </a:t>
            </a: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0D35BB-8DD9-4070-A1CC-1533F1A36987}" type="slidenum">
              <a:rPr lang="ru-RU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7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7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7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7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7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7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7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7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7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7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7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7" cy="7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7" cy="7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7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lv-LV" altLang="lv-LV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5824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1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 smtClean="0"/>
              <a:t>Click to edit Master text styles</a:t>
            </a:r>
          </a:p>
          <a:p>
            <a:pPr lvl="1"/>
            <a:r>
              <a:rPr lang="en-US" altLang="lv-LV" smtClean="0"/>
              <a:t>Second level</a:t>
            </a:r>
          </a:p>
          <a:p>
            <a:pPr lvl="2"/>
            <a:r>
              <a:rPr lang="en-US" altLang="lv-LV" smtClean="0"/>
              <a:t>Third level</a:t>
            </a:r>
          </a:p>
          <a:p>
            <a:pPr lvl="3"/>
            <a:r>
              <a:rPr lang="en-US" altLang="lv-LV" smtClean="0"/>
              <a:t>Fourth level</a:t>
            </a:r>
          </a:p>
          <a:p>
            <a:pPr lvl="4"/>
            <a:r>
              <a:rPr lang="en-US" altLang="lv-LV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defTabSz="938213" fontAlgn="base">
              <a:spcBef>
                <a:spcPct val="0"/>
              </a:spcBef>
              <a:spcAft>
                <a:spcPct val="0"/>
              </a:spcAft>
              <a:defRPr/>
            </a:pPr>
            <a:fld id="{225FE1CC-F903-4896-AD29-6FEC3CB20B91}" type="slidenum">
              <a:rPr lang="en-US" altLang="en-US">
                <a:cs typeface="Arial" charset="0"/>
              </a:rPr>
              <a:pPr defTabSz="93821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864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</p:sldLayoutIdLst>
  <p:timing>
    <p:tnLst>
      <p:par>
        <p:cTn id="1" dur="indefinite" restart="never" nodeType="tmRoot"/>
      </p:par>
    </p:tnLst>
  </p:timing>
  <p:hf hdr="0"/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3163" indent="-233363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063" indent="-233363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12963" indent="-233363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600"/>
            <a:ext cx="8229600" cy="469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415200"/>
            <a:ext cx="720000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lv-LV" sz="1100" dirty="0" smtClean="0">
                <a:solidFill>
                  <a:srgbClr val="808080"/>
                </a:solidFill>
              </a:rPr>
              <a:t>Slaids </a:t>
            </a:r>
            <a:fld id="{9AE4D82F-B047-469B-AC52-A46321747EAF}" type="slidenum">
              <a:rPr lang="en-GB" sz="1100" smtClean="0">
                <a:solidFill>
                  <a:srgbClr val="808080"/>
                </a:solidFill>
              </a:rPr>
              <a:pPr/>
              <a:t>‹#›</a:t>
            </a:fld>
            <a:endParaRPr lang="en-GB" sz="1100" dirty="0">
              <a:solidFill>
                <a:srgbClr val="80808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 bwMode="gray">
          <a:xfrm>
            <a:off x="8348664" y="6450015"/>
            <a:ext cx="338137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089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096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779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33513" indent="-3556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7525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 smtClean="0"/>
              <a:t>Click to edit Master title style</a:t>
            </a:r>
            <a:endParaRPr lang="lv-LV" altLang="lv-LV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 smtClean="0"/>
              <a:t>Click to edit Master text styles</a:t>
            </a:r>
          </a:p>
          <a:p>
            <a:pPr lvl="1"/>
            <a:r>
              <a:rPr lang="en-US" altLang="lv-LV" smtClean="0"/>
              <a:t>Second level</a:t>
            </a:r>
          </a:p>
          <a:p>
            <a:pPr lvl="2"/>
            <a:r>
              <a:rPr lang="en-US" altLang="lv-LV" smtClean="0"/>
              <a:t>Third level</a:t>
            </a:r>
          </a:p>
          <a:p>
            <a:pPr lvl="3"/>
            <a:r>
              <a:rPr lang="en-US" altLang="lv-LV" smtClean="0"/>
              <a:t>Fourth level</a:t>
            </a:r>
          </a:p>
          <a:p>
            <a:pPr lvl="4"/>
            <a:r>
              <a:rPr lang="en-US" altLang="lv-LV" smtClean="0"/>
              <a:t>Fifth level</a:t>
            </a:r>
            <a:endParaRPr lang="lv-LV" altLang="lv-LV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D9C2B03-C2F0-49E0-9AFA-9BE367395B7B}" type="slidenum">
              <a:rPr lang="en-US" altLang="lv-LV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lv-LV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88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 smtClean="0"/>
              <a:t>Click to edit Master title style</a:t>
            </a:r>
            <a:endParaRPr lang="lv-LV" altLang="lv-LV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 smtClean="0"/>
              <a:t>Click to edit Master text styles</a:t>
            </a:r>
          </a:p>
          <a:p>
            <a:pPr lvl="1"/>
            <a:r>
              <a:rPr lang="en-US" altLang="lv-LV" smtClean="0"/>
              <a:t>Second level</a:t>
            </a:r>
          </a:p>
          <a:p>
            <a:pPr lvl="2"/>
            <a:r>
              <a:rPr lang="en-US" altLang="lv-LV" smtClean="0"/>
              <a:t>Third level</a:t>
            </a:r>
          </a:p>
          <a:p>
            <a:pPr lvl="3"/>
            <a:r>
              <a:rPr lang="en-US" altLang="lv-LV" smtClean="0"/>
              <a:t>Fourth level</a:t>
            </a:r>
          </a:p>
          <a:p>
            <a:pPr lvl="4"/>
            <a:r>
              <a:rPr lang="en-US" altLang="lv-LV" smtClean="0"/>
              <a:t>Fifth level</a:t>
            </a:r>
            <a:endParaRPr lang="lv-LV" altLang="lv-LV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D9C2B03-C2F0-49E0-9AFA-9BE367395B7B}" type="slidenum">
              <a:rPr lang="en-US" altLang="lv-LV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lv-LV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353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 smtClean="0"/>
              <a:t>Click to edit Master title style</a:t>
            </a:r>
            <a:endParaRPr lang="lv-LV" altLang="lv-LV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 smtClean="0"/>
              <a:t>Click to edit Master text styles</a:t>
            </a:r>
          </a:p>
          <a:p>
            <a:pPr lvl="1"/>
            <a:r>
              <a:rPr lang="en-US" altLang="lv-LV" smtClean="0"/>
              <a:t>Second level</a:t>
            </a:r>
          </a:p>
          <a:p>
            <a:pPr lvl="2"/>
            <a:r>
              <a:rPr lang="en-US" altLang="lv-LV" smtClean="0"/>
              <a:t>Third level</a:t>
            </a:r>
          </a:p>
          <a:p>
            <a:pPr lvl="3"/>
            <a:r>
              <a:rPr lang="en-US" altLang="lv-LV" smtClean="0"/>
              <a:t>Fourth level</a:t>
            </a:r>
          </a:p>
          <a:p>
            <a:pPr lvl="4"/>
            <a:r>
              <a:rPr lang="en-US" altLang="lv-LV" smtClean="0"/>
              <a:t>Fifth level</a:t>
            </a:r>
            <a:endParaRPr lang="lv-LV" altLang="lv-LV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D9C2B03-C2F0-49E0-9AFA-9BE367395B7B}" type="slidenum">
              <a:rPr lang="en-US" altLang="lv-LV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lv-LV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47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 smtClean="0"/>
              <a:t>Click to edit Master title style</a:t>
            </a:r>
            <a:endParaRPr lang="lv-LV" altLang="lv-LV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 smtClean="0"/>
              <a:t>Click to edit Master text styles</a:t>
            </a:r>
          </a:p>
          <a:p>
            <a:pPr lvl="1"/>
            <a:r>
              <a:rPr lang="en-US" altLang="lv-LV" smtClean="0"/>
              <a:t>Second level</a:t>
            </a:r>
          </a:p>
          <a:p>
            <a:pPr lvl="2"/>
            <a:r>
              <a:rPr lang="en-US" altLang="lv-LV" smtClean="0"/>
              <a:t>Third level</a:t>
            </a:r>
          </a:p>
          <a:p>
            <a:pPr lvl="3"/>
            <a:r>
              <a:rPr lang="en-US" altLang="lv-LV" smtClean="0"/>
              <a:t>Fourth level</a:t>
            </a:r>
          </a:p>
          <a:p>
            <a:pPr lvl="4"/>
            <a:r>
              <a:rPr lang="en-US" altLang="lv-LV" smtClean="0"/>
              <a:t>Fifth level</a:t>
            </a:r>
            <a:endParaRPr lang="lv-LV" altLang="lv-LV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D9C2B03-C2F0-49E0-9AFA-9BE367395B7B}" type="slidenum">
              <a:rPr lang="en-US" altLang="lv-LV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lv-LV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84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 smtClean="0"/>
              <a:t>Click to edit Master title style</a:t>
            </a:r>
            <a:endParaRPr lang="lv-LV" altLang="lv-LV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 smtClean="0"/>
              <a:t>Click to edit Master text styles</a:t>
            </a:r>
          </a:p>
          <a:p>
            <a:pPr lvl="1"/>
            <a:r>
              <a:rPr lang="en-US" altLang="lv-LV" smtClean="0"/>
              <a:t>Second level</a:t>
            </a:r>
          </a:p>
          <a:p>
            <a:pPr lvl="2"/>
            <a:r>
              <a:rPr lang="en-US" altLang="lv-LV" smtClean="0"/>
              <a:t>Third level</a:t>
            </a:r>
          </a:p>
          <a:p>
            <a:pPr lvl="3"/>
            <a:r>
              <a:rPr lang="en-US" altLang="lv-LV" smtClean="0"/>
              <a:t>Fourth level</a:t>
            </a:r>
          </a:p>
          <a:p>
            <a:pPr lvl="4"/>
            <a:r>
              <a:rPr lang="en-US" altLang="lv-LV" smtClean="0"/>
              <a:t>Fifth level</a:t>
            </a:r>
            <a:endParaRPr lang="lv-LV" altLang="lv-LV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D9C2B03-C2F0-49E0-9AFA-9BE367395B7B}" type="slidenum">
              <a:rPr lang="en-US" altLang="lv-LV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lv-LV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124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 smtClean="0"/>
              <a:t>Click to edit Master title style</a:t>
            </a:r>
            <a:endParaRPr lang="lv-LV" altLang="lv-LV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 smtClean="0"/>
              <a:t>Click to edit Master text styles</a:t>
            </a:r>
          </a:p>
          <a:p>
            <a:pPr lvl="1"/>
            <a:r>
              <a:rPr lang="en-US" altLang="lv-LV" smtClean="0"/>
              <a:t>Second level</a:t>
            </a:r>
          </a:p>
          <a:p>
            <a:pPr lvl="2"/>
            <a:r>
              <a:rPr lang="en-US" altLang="lv-LV" smtClean="0"/>
              <a:t>Third level</a:t>
            </a:r>
          </a:p>
          <a:p>
            <a:pPr lvl="3"/>
            <a:r>
              <a:rPr lang="en-US" altLang="lv-LV" smtClean="0"/>
              <a:t>Fourth level</a:t>
            </a:r>
          </a:p>
          <a:p>
            <a:pPr lvl="4"/>
            <a:r>
              <a:rPr lang="en-US" altLang="lv-LV" smtClean="0"/>
              <a:t>Fifth level</a:t>
            </a:r>
            <a:endParaRPr lang="lv-LV" altLang="lv-LV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D9C2B03-C2F0-49E0-9AFA-9BE367395B7B}" type="slidenum">
              <a:rPr lang="en-US" altLang="lv-LV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lv-LV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79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 smtClean="0"/>
              <a:t>Click to edit Master title style</a:t>
            </a:r>
            <a:endParaRPr lang="lv-LV" altLang="lv-LV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 smtClean="0"/>
              <a:t>Click to edit Master text styles</a:t>
            </a:r>
          </a:p>
          <a:p>
            <a:pPr lvl="1"/>
            <a:r>
              <a:rPr lang="en-US" altLang="lv-LV" smtClean="0"/>
              <a:t>Second level</a:t>
            </a:r>
          </a:p>
          <a:p>
            <a:pPr lvl="2"/>
            <a:r>
              <a:rPr lang="en-US" altLang="lv-LV" smtClean="0"/>
              <a:t>Third level</a:t>
            </a:r>
          </a:p>
          <a:p>
            <a:pPr lvl="3"/>
            <a:r>
              <a:rPr lang="en-US" altLang="lv-LV" smtClean="0"/>
              <a:t>Fourth level</a:t>
            </a:r>
          </a:p>
          <a:p>
            <a:pPr lvl="4"/>
            <a:r>
              <a:rPr lang="en-US" altLang="lv-LV" smtClean="0"/>
              <a:t>Fifth level</a:t>
            </a:r>
            <a:endParaRPr lang="lv-LV" altLang="lv-LV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D9C2B03-C2F0-49E0-9AFA-9BE367395B7B}" type="slidenum">
              <a:rPr lang="en-US" altLang="lv-LV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lv-LV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292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15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lv-LV" altLang="lv-LV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T-3-1 tīkls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2195512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lv-LV" altLang="lv-LV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Iespējamās investīcijas valsts vietējiem un pašvaldību autoceļiem, datu bāze </a:t>
            </a:r>
            <a:endParaRPr lang="lv-LV" altLang="lv-LV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r-FR" altLang="lv-LV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969395" y="5301208"/>
            <a:ext cx="4740275" cy="9540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r">
              <a:defRPr/>
            </a:pPr>
            <a:r>
              <a:rPr lang="lv-LV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Aino </a:t>
            </a:r>
            <a:r>
              <a:rPr lang="lv-LV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Salmiņš</a:t>
            </a:r>
          </a:p>
          <a:p>
            <a:pPr algn="r">
              <a:defRPr/>
            </a:pPr>
            <a:r>
              <a:rPr lang="lv-LV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LPS </a:t>
            </a:r>
            <a:r>
              <a:rPr lang="lv-LV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padomnieks</a:t>
            </a:r>
            <a:endParaRPr lang="fr-FR" sz="24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r>
              <a:rPr lang="fr-FR" dirty="0" err="1" smtClean="0">
                <a:solidFill>
                  <a:prstClr val="black"/>
                </a:solidFill>
              </a:rPr>
              <a:t>A.Salmins</a:t>
            </a:r>
            <a:r>
              <a:rPr lang="fr-FR" dirty="0" smtClean="0">
                <a:solidFill>
                  <a:prstClr val="black"/>
                </a:solidFill>
              </a:rPr>
              <a:t> - LPS </a:t>
            </a:r>
            <a:r>
              <a:rPr lang="fr-FR" dirty="0" err="1" smtClean="0">
                <a:solidFill>
                  <a:prstClr val="black"/>
                </a:solidFill>
              </a:rPr>
              <a:t>Ādaži</a:t>
            </a:r>
            <a:r>
              <a:rPr lang="fr-FR" dirty="0" smtClean="0">
                <a:solidFill>
                  <a:prstClr val="black"/>
                </a:solidFill>
              </a:rPr>
              <a:t> 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r>
              <a:rPr lang="lv-LV" smtClean="0">
                <a:solidFill>
                  <a:prstClr val="black"/>
                </a:solidFill>
              </a:rPr>
              <a:t>2015.11.05 </a:t>
            </a: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lv-LV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Realitāte -  Valsts vietējie  un pašvaldību autoceļi </a:t>
            </a:r>
            <a:endParaRPr lang="lv-LV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 gadā -3.7 miljoni EUR</a:t>
            </a:r>
          </a:p>
          <a:p>
            <a:pPr algn="just"/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2015.gadā – 7- 10 miljoni EUR</a:t>
            </a:r>
          </a:p>
          <a:p>
            <a:pPr algn="just"/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2016. gada finanšu nepieciešamība  valsts autoceļiem 490 miljoni EUR, VAF -199 miljoni  EUR</a:t>
            </a:r>
          </a:p>
          <a:p>
            <a:pPr algn="just"/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2016. gada finanšu  nepieciešamība 150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milj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EUR , fakts 48. 68 miljoni EUR </a:t>
            </a:r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830EB5-96A7-452F-8664-5054C2541C6E}" type="slidenum">
              <a:rPr lang="en-US" altLang="lv-LV" smtClean="0"/>
              <a:pPr>
                <a:defRPr/>
              </a:pPr>
              <a:t>10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70193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altLang="lv-LV" dirty="0" smtClean="0"/>
              <a:t>Es fondi –autoceļi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5749127"/>
              </p:ext>
            </p:extLst>
          </p:nvPr>
        </p:nvGraphicFramePr>
        <p:xfrm>
          <a:off x="250825" y="1268413"/>
          <a:ext cx="8229600" cy="5487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824251"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Aktivitāte </a:t>
                      </a:r>
                      <a:endParaRPr lang="lv-LV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2007- 2013 plānošanas periods</a:t>
                      </a:r>
                      <a:endParaRPr lang="lv-LV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2014-</a:t>
                      </a:r>
                      <a:r>
                        <a:rPr lang="lv-LV" sz="1800" baseline="0" dirty="0" smtClean="0"/>
                        <a:t> 2020 plānošanas periods</a:t>
                      </a:r>
                      <a:endParaRPr lang="lv-LV" sz="1800" dirty="0"/>
                    </a:p>
                  </a:txBody>
                  <a:tcPr marT="45723" marB="45723"/>
                </a:tc>
              </a:tr>
              <a:tr h="2011805">
                <a:tc>
                  <a:txBody>
                    <a:bodyPr/>
                    <a:lstStyle/>
                    <a:p>
                      <a:r>
                        <a:rPr lang="lv-LV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Valsts galvenie</a:t>
                      </a:r>
                      <a:r>
                        <a:rPr lang="lv-LV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ceļi </a:t>
                      </a:r>
                      <a:endParaRPr lang="lv-LV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lv-LV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TEN-T autoceļu tīkla uzlabojumi – KF 344 </a:t>
                      </a:r>
                      <a:r>
                        <a:rPr lang="lv-LV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milj</a:t>
                      </a:r>
                      <a:r>
                        <a:rPr lang="lv-LV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EUR (</a:t>
                      </a:r>
                      <a:r>
                        <a:rPr lang="lv-LV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tsk</a:t>
                      </a:r>
                      <a:r>
                        <a:rPr lang="lv-LV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lv-LV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virssaistību</a:t>
                      </a:r>
                      <a:r>
                        <a:rPr lang="lv-LV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apjoms 36.5milj.EUR)</a:t>
                      </a:r>
                    </a:p>
                    <a:p>
                      <a:endParaRPr lang="lv-LV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lv-LV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lv-LV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Rekonstruēto vai modernizēto autoceļu kopējais garums. 345 km</a:t>
                      </a:r>
                    </a:p>
                    <a:p>
                      <a:r>
                        <a:rPr lang="lv-LV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KF finansējums: 218,45 milj. EUR, kopējais 256.99milj.EUR</a:t>
                      </a:r>
                      <a:r>
                        <a:rPr lang="lv-LV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lv-LV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lv-LV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/>
                </a:tc>
              </a:tr>
              <a:tr h="2011805">
                <a:tc>
                  <a:txBody>
                    <a:bodyPr/>
                    <a:lstStyle/>
                    <a:p>
                      <a:r>
                        <a:rPr lang="lv-LV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Valsts reģionālie ceļi </a:t>
                      </a:r>
                      <a:endParaRPr lang="lv-LV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lv-LV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Valsts 1.šķiras autoceļu maršrutu sakārtošana – ERAF 186.8 milj. EUR</a:t>
                      </a:r>
                    </a:p>
                    <a:p>
                      <a:endParaRPr lang="lv-LV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lv-LV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Rekonstruēto vai modernizēto autoceļu kopējais garums - 574 km</a:t>
                      </a:r>
                    </a:p>
                    <a:p>
                      <a:r>
                        <a:rPr lang="lv-LV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ERAF finansējums: 235,47 </a:t>
                      </a:r>
                      <a:r>
                        <a:rPr lang="lv-LV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milj.EUR</a:t>
                      </a:r>
                      <a:r>
                        <a:rPr lang="lv-LV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kopējais</a:t>
                      </a:r>
                      <a:r>
                        <a:rPr lang="lv-LV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277.9 </a:t>
                      </a:r>
                      <a:r>
                        <a:rPr lang="lv-LV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milj.EUR</a:t>
                      </a:r>
                      <a:endParaRPr lang="lv-LV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lv-LV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/>
                </a:tc>
              </a:tr>
              <a:tr h="370863">
                <a:tc>
                  <a:txBody>
                    <a:bodyPr/>
                    <a:lstStyle/>
                    <a:p>
                      <a:r>
                        <a:rPr lang="lv-LV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Vietējie ceļi </a:t>
                      </a:r>
                    </a:p>
                    <a:p>
                      <a:endParaRPr lang="lv-LV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lv-LV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lv-LV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lv-LV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830EB5-96A7-452F-8664-5054C2541C6E}" type="slidenum">
              <a:rPr lang="en-US" altLang="lv-LV" smtClean="0"/>
              <a:pPr>
                <a:defRPr/>
              </a:pPr>
              <a:t>11</a:t>
            </a:fld>
            <a:endParaRPr lang="en-US" alt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80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altLang="lv-LV" smtClean="0"/>
              <a:t>Pašvaldību autoceļi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79425" y="1557338"/>
          <a:ext cx="8340725" cy="3109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547"/>
                <a:gridCol w="1352771"/>
                <a:gridCol w="1390323"/>
                <a:gridCol w="1561891"/>
                <a:gridCol w="1181203"/>
                <a:gridCol w="1482990"/>
              </a:tblGrid>
              <a:tr h="1189271"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Autoceļi</a:t>
                      </a:r>
                      <a:endParaRPr lang="lv-LV" sz="1800" dirty="0"/>
                    </a:p>
                  </a:txBody>
                  <a:tcPr marL="96815" marR="96815" marT="45741" marB="45741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Asfaltēti</a:t>
                      </a:r>
                    </a:p>
                    <a:p>
                      <a:r>
                        <a:rPr lang="lv-LV" sz="1800" dirty="0" smtClean="0"/>
                        <a:t>(km)</a:t>
                      </a:r>
                      <a:endParaRPr lang="lv-LV" sz="1800" dirty="0"/>
                    </a:p>
                  </a:txBody>
                  <a:tcPr marL="96815" marR="96815" marT="45741" marB="45741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Grantēti</a:t>
                      </a:r>
                    </a:p>
                    <a:p>
                      <a:r>
                        <a:rPr lang="lv-LV" sz="1800" dirty="0" smtClean="0"/>
                        <a:t>(km)</a:t>
                      </a:r>
                      <a:endParaRPr lang="lv-LV" sz="1800" dirty="0"/>
                    </a:p>
                  </a:txBody>
                  <a:tcPr marL="96815" marR="96815" marT="45741" marB="45741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Kopā </a:t>
                      </a:r>
                    </a:p>
                    <a:p>
                      <a:r>
                        <a:rPr lang="lv-LV" sz="1800" dirty="0" smtClean="0"/>
                        <a:t>(km)</a:t>
                      </a:r>
                      <a:endParaRPr lang="lv-LV" sz="1800" dirty="0"/>
                    </a:p>
                  </a:txBody>
                  <a:tcPr marL="96815" marR="96815" marT="45741" marB="45741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Sliktā vai ļoti sliktā</a:t>
                      </a:r>
                      <a:r>
                        <a:rPr lang="lv-LV" sz="1800" baseline="0" dirty="0" smtClean="0"/>
                        <a:t> stāvoklī </a:t>
                      </a:r>
                    </a:p>
                    <a:p>
                      <a:r>
                        <a:rPr lang="lv-LV" sz="1800" baseline="0" dirty="0" smtClean="0"/>
                        <a:t>(km)</a:t>
                      </a:r>
                      <a:endParaRPr lang="lv-LV" sz="1800" dirty="0"/>
                    </a:p>
                  </a:txBody>
                  <a:tcPr marL="96815" marR="96815" marT="45741" marB="45741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Gaidāmais </a:t>
                      </a:r>
                      <a:endParaRPr lang="lv-LV" sz="1800" dirty="0"/>
                    </a:p>
                  </a:txBody>
                  <a:tcPr marL="96815" marR="96815" marT="45741" marB="45741"/>
                </a:tc>
              </a:tr>
              <a:tr h="1920641">
                <a:tc>
                  <a:txBody>
                    <a:bodyPr/>
                    <a:lstStyle/>
                    <a:p>
                      <a:endParaRPr lang="lv-LV" sz="1800" dirty="0"/>
                    </a:p>
                  </a:txBody>
                  <a:tcPr marL="96815" marR="96815" marT="45741" marB="45741"/>
                </a:tc>
                <a:tc>
                  <a:txBody>
                    <a:bodyPr/>
                    <a:lstStyle/>
                    <a:p>
                      <a:r>
                        <a:rPr lang="lv-LV" sz="3000" b="0" dirty="0" smtClean="0">
                          <a:latin typeface="+mn-lt"/>
                        </a:rPr>
                        <a:t>1019</a:t>
                      </a:r>
                      <a:endParaRPr lang="lv-LV" sz="3000" b="0" dirty="0">
                        <a:latin typeface="+mn-lt"/>
                      </a:endParaRPr>
                    </a:p>
                  </a:txBody>
                  <a:tcPr marL="96815" marR="96815" marT="45741" marB="45741"/>
                </a:tc>
                <a:tc>
                  <a:txBody>
                    <a:bodyPr/>
                    <a:lstStyle/>
                    <a:p>
                      <a:r>
                        <a:rPr lang="lv-LV" altLang="lv-LV" sz="30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29630</a:t>
                      </a:r>
                      <a:endParaRPr lang="lv-LV" sz="3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6815" marR="96815" marT="45741" marB="45741"/>
                </a:tc>
                <a:tc>
                  <a:txBody>
                    <a:bodyPr/>
                    <a:lstStyle/>
                    <a:p>
                      <a:r>
                        <a:rPr lang="lv-LV" sz="3000" b="0" dirty="0" smtClean="0">
                          <a:latin typeface="+mn-lt"/>
                        </a:rPr>
                        <a:t>30649</a:t>
                      </a:r>
                      <a:endParaRPr lang="lv-LV" sz="3000" b="0" dirty="0">
                        <a:latin typeface="+mn-lt"/>
                      </a:endParaRPr>
                    </a:p>
                  </a:txBody>
                  <a:tcPr marL="96815" marR="96815" marT="45741" marB="45741"/>
                </a:tc>
                <a:tc>
                  <a:txBody>
                    <a:bodyPr/>
                    <a:lstStyle/>
                    <a:p>
                      <a:r>
                        <a:rPr lang="lv-LV" sz="3000" b="0" dirty="0" smtClean="0">
                          <a:latin typeface="+mn-lt"/>
                        </a:rPr>
                        <a:t>48.7%</a:t>
                      </a:r>
                      <a:endParaRPr lang="lv-LV" sz="3000" b="0" dirty="0">
                        <a:latin typeface="+mn-lt"/>
                      </a:endParaRPr>
                    </a:p>
                  </a:txBody>
                  <a:tcPr marL="96815" marR="96815" marT="45741" marB="45741"/>
                </a:tc>
                <a:tc>
                  <a:txBody>
                    <a:bodyPr/>
                    <a:lstStyle/>
                    <a:p>
                      <a:r>
                        <a:rPr lang="lv-LV" sz="3000" dirty="0" smtClean="0"/>
                        <a:t>Nav plānots sakārtot 93.4% </a:t>
                      </a:r>
                      <a:endParaRPr lang="lv-LV" sz="3000" dirty="0"/>
                    </a:p>
                  </a:txBody>
                  <a:tcPr marL="96815" marR="96815" marT="45741" marB="45741"/>
                </a:tc>
              </a:tr>
            </a:tbl>
          </a:graphicData>
        </a:graphic>
      </p:graphicFrame>
      <p:sp>
        <p:nvSpPr>
          <p:cNvPr id="10652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lv-LV" altLang="lv-LV" sz="1200" smtClean="0">
                <a:solidFill>
                  <a:srgbClr val="1F497D"/>
                </a:solidFill>
                <a:latin typeface="Arial" panose="020B0604020202020204" pitchFamily="34" charset="0"/>
              </a:rPr>
              <a:t>A.Salmins - LPS Ādaži </a:t>
            </a:r>
            <a:endParaRPr lang="en-US" altLang="lv-LV" sz="1200" smtClean="0">
              <a:solidFill>
                <a:srgbClr val="1F497D"/>
              </a:solidFill>
              <a:latin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830EB5-96A7-452F-8664-5054C2541C6E}" type="slidenum">
              <a:rPr lang="en-US" altLang="lv-LV" smtClean="0"/>
              <a:pPr>
                <a:defRPr/>
              </a:pPr>
              <a:t>12</a:t>
            </a:fld>
            <a:endParaRPr lang="en-US" alt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28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 bwMode="auto">
          <a:xfrm>
            <a:off x="1101725" y="57150"/>
            <a:ext cx="6221413" cy="1360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lv-LV" altLang="lv-LV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Autoceļi datu bāze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Autoceļu garums;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Mērķdotāciju apjoms;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Autoceļu un ielu uzturēšanas izmaksas;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Investīcijas autoceļu attīstībai.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Trūkst datu :</a:t>
            </a:r>
          </a:p>
          <a:p>
            <a:pPr eaLnBrk="1" hangingPunct="1">
              <a:buFontTx/>
              <a:buChar char="-"/>
              <a:defRPr/>
            </a:pP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 autoceļu tehnisko 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stāvokli: </a:t>
            </a:r>
          </a:p>
          <a:p>
            <a:pPr eaLnBrk="1" hangingPunct="1">
              <a:buFontTx/>
              <a:buChar char="-"/>
              <a:defRPr/>
            </a:pP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 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finanšu nepieciešamību autoceļu uzturēšanā;</a:t>
            </a:r>
          </a:p>
          <a:p>
            <a:pPr eaLnBrk="1" hangingPunct="1">
              <a:buFontTx/>
              <a:buChar char="-"/>
              <a:defRPr/>
            </a:pP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Sabrukušo posmu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ī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patsvars pret atjaunotajām segām;</a:t>
            </a:r>
          </a:p>
          <a:p>
            <a:pPr eaLnBrk="1" hangingPunct="1">
              <a:buFontTx/>
              <a:buChar char="-"/>
              <a:defRPr/>
            </a:pP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Intensitātes rādītāji;</a:t>
            </a:r>
          </a:p>
          <a:p>
            <a:pPr eaLnBrk="1" hangingPunct="1">
              <a:buFontTx/>
              <a:buChar char="-"/>
              <a:defRPr/>
            </a:pP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Finanšu ieguldījumi no pašvaldību budžeta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Char char="-"/>
              <a:defRPr/>
            </a:pP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Tiltu tehniskais stāvoklis</a:t>
            </a:r>
          </a:p>
        </p:txBody>
      </p:sp>
      <p:sp>
        <p:nvSpPr>
          <p:cNvPr id="92164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lv-LV" altLang="lv-LV" smtClean="0">
                <a:solidFill>
                  <a:prstClr val="black"/>
                </a:solidFill>
              </a:rPr>
              <a:t>A.Salmins - LPS Ādaži </a:t>
            </a:r>
            <a:endParaRPr lang="fr-FR" altLang="lv-LV" smtClean="0">
              <a:solidFill>
                <a:prstClr val="black"/>
              </a:solidFill>
            </a:endParaRPr>
          </a:p>
        </p:txBody>
      </p:sp>
      <p:sp>
        <p:nvSpPr>
          <p:cNvPr id="9216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797201-5437-4B3D-82FA-8A5879C737E6}" type="slidenum">
              <a:rPr lang="fr-FR" altLang="lv-LV" smtClean="0">
                <a:solidFill>
                  <a:prstClr val="black"/>
                </a:solidFill>
              </a:rPr>
              <a:pPr/>
              <a:t>13</a:t>
            </a:fld>
            <a:endParaRPr lang="fr-FR" altLang="lv-LV" smtClean="0">
              <a:solidFill>
                <a:prstClr val="black"/>
              </a:solidFill>
            </a:endParaRPr>
          </a:p>
        </p:txBody>
      </p:sp>
      <p:sp>
        <p:nvSpPr>
          <p:cNvPr id="92166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lv-LV" altLang="lv-LV" smtClean="0">
                <a:solidFill>
                  <a:prstClr val="black"/>
                </a:solidFill>
              </a:rPr>
              <a:t>2015.11.05 </a:t>
            </a:r>
            <a:endParaRPr lang="fr-FR" altLang="lv-LV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51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altLang="lv-LV" sz="2000" smtClean="0"/>
              <a:t>Investīciju salīdzinājums valsts un pašvaldības 1km (ES, Valsts budžets, pašvaldību budžets (milj.latu)</a:t>
            </a:r>
            <a:br>
              <a:rPr lang="lv-LV" altLang="lv-LV" sz="2000" smtClean="0"/>
            </a:br>
            <a:r>
              <a:rPr lang="lv-LV" altLang="lv-LV" sz="2000" smtClean="0"/>
              <a:t>Vidējā investīciju piesaiste  pret 1 km valstij ( 0.40)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23850" y="1476375"/>
          <a:ext cx="8569325" cy="4498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092"/>
                <a:gridCol w="904795"/>
                <a:gridCol w="904795"/>
                <a:gridCol w="1012510"/>
                <a:gridCol w="1113334"/>
                <a:gridCol w="1094933"/>
                <a:gridCol w="1094933"/>
                <a:gridCol w="1094933"/>
              </a:tblGrid>
              <a:tr h="640118">
                <a:tc>
                  <a:txBody>
                    <a:bodyPr/>
                    <a:lstStyle/>
                    <a:p>
                      <a:endParaRPr lang="lv-LV" sz="1800" dirty="0"/>
                    </a:p>
                  </a:txBody>
                  <a:tcPr marL="91444" marR="91444" marT="45730" marB="45730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2013 </a:t>
                      </a:r>
                    </a:p>
                    <a:p>
                      <a:r>
                        <a:rPr lang="lv-LV" sz="1800" dirty="0" smtClean="0"/>
                        <a:t>EUR</a:t>
                      </a:r>
                      <a:endParaRPr lang="lv-LV" sz="1800" dirty="0"/>
                    </a:p>
                  </a:txBody>
                  <a:tcPr marL="91444" marR="91444" marT="45730" marB="45730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2012</a:t>
                      </a:r>
                    </a:p>
                    <a:p>
                      <a:endParaRPr lang="lv-LV" sz="1800" dirty="0"/>
                    </a:p>
                  </a:txBody>
                  <a:tcPr marL="91444" marR="91444" marT="45730" marB="45730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2011</a:t>
                      </a:r>
                      <a:endParaRPr lang="lv-LV" sz="1800" b="0" dirty="0"/>
                    </a:p>
                  </a:txBody>
                  <a:tcPr marL="91444" marR="91444" marT="45730" marB="45730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2010</a:t>
                      </a:r>
                      <a:endParaRPr lang="lv-LV" sz="1800" dirty="0"/>
                    </a:p>
                  </a:txBody>
                  <a:tcPr marL="91444" marR="91444" marT="45730" marB="45730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2009</a:t>
                      </a:r>
                      <a:endParaRPr lang="lv-LV" sz="1800" dirty="0"/>
                    </a:p>
                  </a:txBody>
                  <a:tcPr marL="91444" marR="91444" marT="45730" marB="45730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2008</a:t>
                      </a:r>
                      <a:endParaRPr lang="lv-LV" sz="1800" dirty="0"/>
                    </a:p>
                  </a:txBody>
                  <a:tcPr marL="91444" marR="91444" marT="45730" marB="45730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2007</a:t>
                      </a:r>
                      <a:endParaRPr lang="lv-LV" sz="1800" dirty="0"/>
                    </a:p>
                  </a:txBody>
                  <a:tcPr marL="91444" marR="91444" marT="45730" marB="45730"/>
                </a:tc>
              </a:tr>
              <a:tr h="510586"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Valsts </a:t>
                      </a:r>
                      <a:endParaRPr lang="lv-LV" sz="1800" dirty="0"/>
                    </a:p>
                  </a:txBody>
                  <a:tcPr marL="91444" marR="91444" marT="45730" marB="45730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129.12</a:t>
                      </a:r>
                      <a:endParaRPr lang="lv-LV" sz="1800" dirty="0"/>
                    </a:p>
                  </a:txBody>
                  <a:tcPr marL="91444" marR="91444" marT="45730" marB="45730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90.34</a:t>
                      </a:r>
                      <a:endParaRPr lang="lv-LV" sz="1800" dirty="0"/>
                    </a:p>
                  </a:txBody>
                  <a:tcPr marL="91444" marR="91444" marT="45730" marB="45730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86.37</a:t>
                      </a:r>
                      <a:endParaRPr lang="lv-LV" sz="1800" dirty="0"/>
                    </a:p>
                  </a:txBody>
                  <a:tcPr marL="91444" marR="91444" marT="45730" marB="45730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41.78</a:t>
                      </a:r>
                      <a:endParaRPr lang="lv-LV" sz="1800" dirty="0"/>
                    </a:p>
                  </a:txBody>
                  <a:tcPr marL="91444" marR="91444" marT="45730" marB="45730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57.96</a:t>
                      </a:r>
                      <a:endParaRPr lang="lv-LV" sz="1800" dirty="0"/>
                    </a:p>
                  </a:txBody>
                  <a:tcPr marL="91444" marR="91444" marT="45730" marB="45730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113.7</a:t>
                      </a:r>
                      <a:endParaRPr lang="lv-LV" sz="1800" dirty="0"/>
                    </a:p>
                  </a:txBody>
                  <a:tcPr marL="91444" marR="91444" marT="45730" marB="45730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130.89</a:t>
                      </a:r>
                      <a:endParaRPr lang="lv-LV" sz="1800" dirty="0"/>
                    </a:p>
                  </a:txBody>
                  <a:tcPr marL="91444" marR="91444" marT="45730" marB="45730"/>
                </a:tc>
              </a:tr>
              <a:tr h="881284"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Pašvaldības</a:t>
                      </a:r>
                      <a:endParaRPr lang="lv-LV" sz="1800" dirty="0"/>
                    </a:p>
                  </a:txBody>
                  <a:tcPr marL="91444" marR="91444" marT="45730" marB="45730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84.73</a:t>
                      </a:r>
                      <a:endParaRPr lang="lv-LV" sz="1800" dirty="0"/>
                    </a:p>
                  </a:txBody>
                  <a:tcPr marL="91444" marR="91444" marT="45730" marB="45730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57.2</a:t>
                      </a:r>
                      <a:r>
                        <a:rPr lang="lv-LV" sz="1800" baseline="0" dirty="0" smtClean="0"/>
                        <a:t> </a:t>
                      </a:r>
                      <a:endParaRPr lang="lv-LV" sz="1800" dirty="0" smtClean="0"/>
                    </a:p>
                    <a:p>
                      <a:endParaRPr lang="lv-LV" sz="1800" dirty="0"/>
                    </a:p>
                  </a:txBody>
                  <a:tcPr marL="91444" marR="91444" marT="45730" marB="45730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71.46</a:t>
                      </a:r>
                      <a:endParaRPr lang="lv-LV" sz="1800" dirty="0"/>
                    </a:p>
                  </a:txBody>
                  <a:tcPr marL="91444" marR="91444" marT="45730" marB="45730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57.66</a:t>
                      </a:r>
                      <a:endParaRPr lang="lv-LV" sz="1800" dirty="0"/>
                    </a:p>
                  </a:txBody>
                  <a:tcPr marL="91444" marR="91444" marT="45730" marB="45730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43.11</a:t>
                      </a:r>
                      <a:endParaRPr lang="lv-LV" sz="1800" dirty="0"/>
                    </a:p>
                  </a:txBody>
                  <a:tcPr marL="91444" marR="91444" marT="45730" marB="45730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77.9</a:t>
                      </a:r>
                      <a:endParaRPr lang="lv-LV" sz="1800" dirty="0"/>
                    </a:p>
                  </a:txBody>
                  <a:tcPr marL="91444" marR="91444" marT="45730" marB="45730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65.63</a:t>
                      </a:r>
                      <a:endParaRPr lang="lv-LV" sz="1800" dirty="0"/>
                    </a:p>
                  </a:txBody>
                  <a:tcPr marL="91444" marR="91444" marT="45730" marB="45730"/>
                </a:tc>
              </a:tr>
              <a:tr h="881284"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Uz 1km valsts</a:t>
                      </a:r>
                      <a:endParaRPr lang="lv-LV" sz="1800" dirty="0"/>
                    </a:p>
                  </a:txBody>
                  <a:tcPr marL="91444" marR="91444" marT="45730" marB="45730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6.41 t </a:t>
                      </a:r>
                      <a:r>
                        <a:rPr lang="lv-LV" sz="1800" dirty="0" err="1" smtClean="0"/>
                        <a:t>eur</a:t>
                      </a:r>
                      <a:r>
                        <a:rPr lang="lv-LV" sz="1800" dirty="0" smtClean="0"/>
                        <a:t> </a:t>
                      </a:r>
                      <a:endParaRPr lang="lv-LV" sz="1800" dirty="0"/>
                    </a:p>
                  </a:txBody>
                  <a:tcPr marL="91444" marR="91444" marT="45730" marB="45730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4.49 t.ls</a:t>
                      </a:r>
                      <a:endParaRPr lang="lv-LV" sz="1800" dirty="0"/>
                    </a:p>
                  </a:txBody>
                  <a:tcPr marL="91444" marR="91444" marT="45730" marB="45730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4.286 t. Ls</a:t>
                      </a:r>
                      <a:endParaRPr lang="lv-LV" sz="1800" dirty="0"/>
                    </a:p>
                  </a:txBody>
                  <a:tcPr marL="91444" marR="91444" marT="45730" marB="45730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2.07 t. Ls</a:t>
                      </a:r>
                      <a:endParaRPr lang="lv-LV" sz="1800" dirty="0"/>
                    </a:p>
                  </a:txBody>
                  <a:tcPr marL="91444" marR="91444" marT="45730" marB="45730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2.87 t. Ls</a:t>
                      </a:r>
                      <a:endParaRPr lang="lv-LV" sz="1800" dirty="0"/>
                    </a:p>
                  </a:txBody>
                  <a:tcPr marL="91444" marR="91444" marT="45730" marB="45730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5.64 t. Ls</a:t>
                      </a:r>
                      <a:endParaRPr lang="lv-LV" sz="1800" dirty="0"/>
                    </a:p>
                  </a:txBody>
                  <a:tcPr marL="91444" marR="91444" marT="45730" marB="45730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6.49 t. Ls</a:t>
                      </a:r>
                      <a:endParaRPr lang="lv-LV" sz="1800" dirty="0"/>
                    </a:p>
                  </a:txBody>
                  <a:tcPr marL="91444" marR="91444" marT="45730" marB="45730"/>
                </a:tc>
              </a:tr>
              <a:tr h="914447"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Uz 1km pašvaldību </a:t>
                      </a:r>
                      <a:endParaRPr lang="lv-LV" sz="1800" dirty="0"/>
                    </a:p>
                  </a:txBody>
                  <a:tcPr marL="91444" marR="91444" marT="45730" marB="45730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2.19 t</a:t>
                      </a:r>
                    </a:p>
                    <a:p>
                      <a:r>
                        <a:rPr lang="lv-LV" sz="1800" dirty="0" err="1" smtClean="0"/>
                        <a:t>eur</a:t>
                      </a:r>
                      <a:endParaRPr lang="lv-LV" sz="1800" dirty="0"/>
                    </a:p>
                  </a:txBody>
                  <a:tcPr marL="91444" marR="91444" marT="45730" marB="45730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1.48 t. Ls</a:t>
                      </a:r>
                    </a:p>
                    <a:p>
                      <a:endParaRPr lang="lv-LV" sz="1800" dirty="0"/>
                    </a:p>
                  </a:txBody>
                  <a:tcPr marL="91444" marR="91444" marT="45730" marB="45730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1.84 t. Ls</a:t>
                      </a:r>
                      <a:endParaRPr lang="lv-LV" sz="1800" dirty="0"/>
                    </a:p>
                  </a:txBody>
                  <a:tcPr marL="91444" marR="91444" marT="45730" marB="45730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1.49 t. Ls</a:t>
                      </a:r>
                      <a:endParaRPr lang="lv-LV" sz="1800" dirty="0"/>
                    </a:p>
                  </a:txBody>
                  <a:tcPr marL="91444" marR="91444" marT="45730" marB="45730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1.14 t. Ls</a:t>
                      </a:r>
                      <a:endParaRPr lang="lv-LV" sz="1800" dirty="0"/>
                    </a:p>
                  </a:txBody>
                  <a:tcPr marL="91444" marR="91444" marT="45730" marB="45730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2.01 t. Ls</a:t>
                      </a:r>
                      <a:endParaRPr lang="lv-LV" sz="1800" dirty="0"/>
                    </a:p>
                  </a:txBody>
                  <a:tcPr marL="91444" marR="91444" marT="45730" marB="45730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1.69 t. Ls</a:t>
                      </a:r>
                      <a:endParaRPr lang="lv-LV" sz="1800" dirty="0"/>
                    </a:p>
                  </a:txBody>
                  <a:tcPr marL="91444" marR="91444" marT="45730" marB="45730"/>
                </a:tc>
              </a:tr>
              <a:tr h="671257"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Proporcija</a:t>
                      </a:r>
                      <a:r>
                        <a:rPr lang="lv-LV" sz="1600" dirty="0" smtClean="0"/>
                        <a:t> </a:t>
                      </a:r>
                      <a:endParaRPr lang="lv-LV" sz="1600" dirty="0"/>
                    </a:p>
                  </a:txBody>
                  <a:tcPr marL="91444" marR="91444" marT="45730" marB="45730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0.34 </a:t>
                      </a:r>
                      <a:endParaRPr lang="lv-LV" sz="1800" dirty="0"/>
                    </a:p>
                  </a:txBody>
                  <a:tcPr marL="91444" marR="91444" marT="45730" marB="45730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o.33</a:t>
                      </a:r>
                      <a:endParaRPr lang="lv-LV" sz="1800" dirty="0"/>
                    </a:p>
                  </a:txBody>
                  <a:tcPr marL="91444" marR="91444" marT="45730" marB="45730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0.43</a:t>
                      </a:r>
                      <a:endParaRPr lang="lv-LV" sz="1800" dirty="0"/>
                    </a:p>
                  </a:txBody>
                  <a:tcPr marL="91444" marR="91444" marT="45730" marB="45730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0.71</a:t>
                      </a:r>
                      <a:endParaRPr lang="lv-LV" sz="1800" dirty="0"/>
                    </a:p>
                  </a:txBody>
                  <a:tcPr marL="91444" marR="91444" marT="45730" marB="45730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0.39</a:t>
                      </a:r>
                      <a:endParaRPr lang="lv-LV" sz="1800" dirty="0"/>
                    </a:p>
                  </a:txBody>
                  <a:tcPr marL="91444" marR="91444" marT="45730" marB="45730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0.36</a:t>
                      </a:r>
                      <a:endParaRPr lang="lv-LV" sz="1800" dirty="0"/>
                    </a:p>
                  </a:txBody>
                  <a:tcPr marL="91444" marR="91444" marT="45730" marB="45730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0.26</a:t>
                      </a:r>
                      <a:endParaRPr lang="lv-LV" sz="1800" dirty="0"/>
                    </a:p>
                  </a:txBody>
                  <a:tcPr marL="91444" marR="91444" marT="45730" marB="45730"/>
                </a:tc>
              </a:tr>
            </a:tbl>
          </a:graphicData>
        </a:graphic>
      </p:graphicFrame>
      <p:sp>
        <p:nvSpPr>
          <p:cNvPr id="10758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lv-LV" altLang="lv-LV" sz="1200" smtClean="0">
                <a:solidFill>
                  <a:srgbClr val="1F497D"/>
                </a:solidFill>
                <a:latin typeface="Arial" panose="020B0604020202020204" pitchFamily="34" charset="0"/>
              </a:rPr>
              <a:t>A.Salmins - LPS Ādaži </a:t>
            </a:r>
            <a:endParaRPr lang="en-US" altLang="lv-LV" sz="1200" smtClean="0">
              <a:solidFill>
                <a:srgbClr val="1F497D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830EB5-96A7-452F-8664-5054C2541C6E}" type="slidenum">
              <a:rPr lang="en-US" altLang="lv-LV" smtClean="0"/>
              <a:pPr>
                <a:defRPr/>
              </a:pPr>
              <a:t>14</a:t>
            </a:fld>
            <a:endParaRPr lang="en-US" alt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81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Investīciju proporcijas autoceļiem </a:t>
            </a:r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830EB5-96A7-452F-8664-5054C2541C6E}" type="slidenum">
              <a:rPr lang="en-US" altLang="lv-LV" smtClean="0"/>
              <a:pPr>
                <a:defRPr/>
              </a:pPr>
              <a:t>15</a:t>
            </a:fld>
            <a:endParaRPr lang="en-US" altLang="lv-LV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341316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507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altLang="lv-LV" smtClean="0"/>
              <a:t>Uzturēšana salīdzinājums (milj.ls)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79388" y="1268413"/>
          <a:ext cx="8785227" cy="5719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1481"/>
                <a:gridCol w="823343"/>
                <a:gridCol w="823343"/>
                <a:gridCol w="1137412"/>
                <a:gridCol w="1137412"/>
                <a:gridCol w="1137412"/>
                <a:gridCol w="1137412"/>
                <a:gridCol w="1137412"/>
              </a:tblGrid>
              <a:tr h="640078">
                <a:tc>
                  <a:txBody>
                    <a:bodyPr/>
                    <a:lstStyle/>
                    <a:p>
                      <a:endParaRPr lang="lv-LV" sz="1800" dirty="0"/>
                    </a:p>
                  </a:txBody>
                  <a:tcPr marL="96822" marR="96822" marT="45722" marB="45722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2013</a:t>
                      </a:r>
                    </a:p>
                    <a:p>
                      <a:r>
                        <a:rPr lang="lv-LV" sz="1800" dirty="0" smtClean="0"/>
                        <a:t>EUR </a:t>
                      </a:r>
                      <a:endParaRPr lang="lv-LV" sz="1800" dirty="0"/>
                    </a:p>
                  </a:txBody>
                  <a:tcPr marL="96822" marR="96822" marT="45722" marB="45722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2012 </a:t>
                      </a:r>
                      <a:endParaRPr lang="lv-LV" sz="1800" dirty="0"/>
                    </a:p>
                  </a:txBody>
                  <a:tcPr marL="96822" marR="96822" marT="45722" marB="45722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2011</a:t>
                      </a:r>
                      <a:endParaRPr lang="lv-LV" sz="1800" dirty="0"/>
                    </a:p>
                  </a:txBody>
                  <a:tcPr marL="96822" marR="96822" marT="45722" marB="45722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2010</a:t>
                      </a:r>
                      <a:endParaRPr lang="lv-LV" sz="1800" dirty="0"/>
                    </a:p>
                  </a:txBody>
                  <a:tcPr marL="96822" marR="96822" marT="45722" marB="45722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2009</a:t>
                      </a:r>
                      <a:endParaRPr lang="lv-LV" sz="1800" dirty="0"/>
                    </a:p>
                  </a:txBody>
                  <a:tcPr marL="96822" marR="96822" marT="45722" marB="45722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2008</a:t>
                      </a:r>
                      <a:endParaRPr lang="lv-LV" sz="1800" dirty="0"/>
                    </a:p>
                  </a:txBody>
                  <a:tcPr marL="96822" marR="96822" marT="45722" marB="45722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2007</a:t>
                      </a:r>
                      <a:endParaRPr lang="lv-LV" sz="1800" dirty="0"/>
                    </a:p>
                  </a:txBody>
                  <a:tcPr marL="96822" marR="96822" marT="45722" marB="45722"/>
                </a:tc>
              </a:tr>
              <a:tr h="456776"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Valsts </a:t>
                      </a:r>
                      <a:endParaRPr lang="lv-LV" sz="1800" dirty="0"/>
                    </a:p>
                  </a:txBody>
                  <a:tcPr marL="96822" marR="96822" marT="45722" marB="45722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88.68 </a:t>
                      </a:r>
                      <a:endParaRPr lang="lv-LV" sz="1800" dirty="0"/>
                    </a:p>
                  </a:txBody>
                  <a:tcPr marL="96822" marR="96822" marT="45722" marB="45722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61.42</a:t>
                      </a:r>
                      <a:endParaRPr lang="lv-LV" sz="1800" dirty="0"/>
                    </a:p>
                  </a:txBody>
                  <a:tcPr marL="96822" marR="96822" marT="45722" marB="45722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59.00</a:t>
                      </a:r>
                      <a:endParaRPr lang="lv-LV" sz="1800" dirty="0"/>
                    </a:p>
                  </a:txBody>
                  <a:tcPr marL="96822" marR="96822" marT="45722" marB="45722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57.05</a:t>
                      </a:r>
                      <a:endParaRPr lang="lv-LV" sz="1800" dirty="0"/>
                    </a:p>
                  </a:txBody>
                  <a:tcPr marL="96822" marR="96822" marT="45722" marB="45722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61.89</a:t>
                      </a:r>
                      <a:endParaRPr lang="lv-LV" sz="1800" dirty="0"/>
                    </a:p>
                  </a:txBody>
                  <a:tcPr marL="96822" marR="96822" marT="45722" marB="45722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112.500</a:t>
                      </a:r>
                      <a:endParaRPr lang="lv-LV" sz="1800" dirty="0"/>
                    </a:p>
                  </a:txBody>
                  <a:tcPr marL="96822" marR="96822" marT="45722" marB="45722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65.76</a:t>
                      </a:r>
                      <a:endParaRPr lang="lv-LV" sz="1800" dirty="0"/>
                    </a:p>
                  </a:txBody>
                  <a:tcPr marL="96822" marR="96822" marT="45722" marB="45722"/>
                </a:tc>
              </a:tr>
              <a:tr h="788405"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Pašvaldības</a:t>
                      </a:r>
                      <a:endParaRPr lang="lv-LV" sz="1800" dirty="0"/>
                    </a:p>
                  </a:txBody>
                  <a:tcPr marL="96822" marR="96822" marT="45722" marB="45722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53.22</a:t>
                      </a:r>
                      <a:endParaRPr lang="lv-LV" sz="1800" dirty="0"/>
                    </a:p>
                  </a:txBody>
                  <a:tcPr marL="96822" marR="96822" marT="45722" marB="45722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31.08</a:t>
                      </a:r>
                      <a:endParaRPr lang="lv-LV" sz="1800" dirty="0"/>
                    </a:p>
                  </a:txBody>
                  <a:tcPr marL="96822" marR="96822" marT="45722" marB="45722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29.5</a:t>
                      </a:r>
                      <a:endParaRPr lang="lv-LV" sz="1800" dirty="0"/>
                    </a:p>
                  </a:txBody>
                  <a:tcPr marL="96822" marR="96822" marT="45722" marB="45722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27.99</a:t>
                      </a:r>
                      <a:endParaRPr lang="lv-LV" sz="1800" dirty="0"/>
                    </a:p>
                  </a:txBody>
                  <a:tcPr marL="96822" marR="96822" marT="45722" marB="45722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32.50</a:t>
                      </a:r>
                      <a:endParaRPr lang="lv-LV" sz="1800" dirty="0"/>
                    </a:p>
                  </a:txBody>
                  <a:tcPr marL="96822" marR="96822" marT="45722" marB="45722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45.03</a:t>
                      </a:r>
                      <a:endParaRPr lang="lv-LV" sz="1800" dirty="0"/>
                    </a:p>
                  </a:txBody>
                  <a:tcPr marL="96822" marR="96822" marT="45722" marB="45722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58.52</a:t>
                      </a:r>
                      <a:endParaRPr lang="lv-LV" sz="1800" dirty="0"/>
                    </a:p>
                  </a:txBody>
                  <a:tcPr marL="96822" marR="96822" marT="45722" marB="45722"/>
                </a:tc>
              </a:tr>
              <a:tr h="788405"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Uz 1 km valsts </a:t>
                      </a:r>
                      <a:endParaRPr lang="lv-LV" sz="1800" dirty="0"/>
                    </a:p>
                  </a:txBody>
                  <a:tcPr marL="96822" marR="96822" marT="45722" marB="45722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4.40</a:t>
                      </a:r>
                      <a:endParaRPr lang="lv-LV" sz="1800" dirty="0"/>
                    </a:p>
                  </a:txBody>
                  <a:tcPr marL="96822" marR="96822" marT="45722" marB="45722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3.05</a:t>
                      </a:r>
                      <a:r>
                        <a:rPr lang="lv-LV" sz="1800" baseline="0" dirty="0" smtClean="0"/>
                        <a:t> t.ls</a:t>
                      </a:r>
                      <a:endParaRPr lang="lv-LV" sz="1800" dirty="0"/>
                    </a:p>
                  </a:txBody>
                  <a:tcPr marL="96822" marR="96822" marT="45722" marB="45722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2.93 t. Ls</a:t>
                      </a:r>
                      <a:endParaRPr lang="lv-LV" sz="1800" dirty="0"/>
                    </a:p>
                  </a:txBody>
                  <a:tcPr marL="96822" marR="96822" marT="45722" marB="45722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2.83 t. Ls</a:t>
                      </a:r>
                      <a:endParaRPr lang="lv-LV" sz="1800" dirty="0"/>
                    </a:p>
                  </a:txBody>
                  <a:tcPr marL="96822" marR="96822" marT="45722" marB="45722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3.07 t. Ls</a:t>
                      </a:r>
                      <a:endParaRPr lang="lv-LV" sz="1800" dirty="0"/>
                    </a:p>
                  </a:txBody>
                  <a:tcPr marL="96822" marR="96822" marT="45722" marB="45722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5.58 t. Ls</a:t>
                      </a:r>
                      <a:endParaRPr lang="lv-LV" sz="1800" dirty="0"/>
                    </a:p>
                  </a:txBody>
                  <a:tcPr marL="96822" marR="96822" marT="45722" marB="45722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3.26 t. Ls</a:t>
                      </a:r>
                      <a:endParaRPr lang="lv-LV" sz="1800" dirty="0"/>
                    </a:p>
                  </a:txBody>
                  <a:tcPr marL="96822" marR="96822" marT="45722" marB="45722"/>
                </a:tc>
              </a:tr>
              <a:tr h="1126295"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Uz 1km pašvaldību</a:t>
                      </a:r>
                      <a:endParaRPr lang="lv-LV" sz="1800" dirty="0"/>
                    </a:p>
                  </a:txBody>
                  <a:tcPr marL="96822" marR="96822" marT="45722" marB="45722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1.38</a:t>
                      </a:r>
                      <a:endParaRPr lang="lv-LV" sz="1800" dirty="0"/>
                    </a:p>
                  </a:txBody>
                  <a:tcPr marL="96822" marR="96822" marT="45722" marB="45722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0.788 t.ls</a:t>
                      </a:r>
                      <a:endParaRPr lang="lv-LV" sz="1800" dirty="0"/>
                    </a:p>
                  </a:txBody>
                  <a:tcPr marL="96822" marR="96822" marT="45722" marB="45722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0.76 t. Ls</a:t>
                      </a:r>
                      <a:endParaRPr lang="lv-LV" sz="1800" dirty="0"/>
                    </a:p>
                  </a:txBody>
                  <a:tcPr marL="96822" marR="96822" marT="45722" marB="45722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0.723t. Ls</a:t>
                      </a:r>
                      <a:endParaRPr lang="lv-LV" sz="1800" dirty="0"/>
                    </a:p>
                  </a:txBody>
                  <a:tcPr marL="96822" marR="96822" marT="45722" marB="45722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0.84 t. Ls</a:t>
                      </a:r>
                      <a:endParaRPr lang="lv-LV" sz="1800" dirty="0"/>
                    </a:p>
                  </a:txBody>
                  <a:tcPr marL="96822" marR="96822" marT="45722" marB="45722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1.16 t. Ls</a:t>
                      </a:r>
                      <a:endParaRPr lang="lv-LV" sz="1800" dirty="0"/>
                    </a:p>
                  </a:txBody>
                  <a:tcPr marL="96822" marR="96822" marT="45722" marB="45722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1.51 t. Ls</a:t>
                      </a:r>
                      <a:endParaRPr lang="lv-LV" sz="1800" dirty="0"/>
                    </a:p>
                  </a:txBody>
                  <a:tcPr marL="96822" marR="96822" marT="45722" marB="45722"/>
                </a:tc>
              </a:tr>
              <a:tr h="456776">
                <a:tc>
                  <a:txBody>
                    <a:bodyPr/>
                    <a:lstStyle/>
                    <a:p>
                      <a:r>
                        <a:rPr lang="lv-LV" sz="1600" dirty="0" smtClean="0"/>
                        <a:t>Proporcija</a:t>
                      </a:r>
                      <a:endParaRPr lang="lv-LV" sz="1600" dirty="0"/>
                    </a:p>
                  </a:txBody>
                  <a:tcPr marL="96822" marR="96822" marT="45722" marB="45722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0.31%</a:t>
                      </a:r>
                      <a:endParaRPr lang="lv-LV" sz="1800" dirty="0"/>
                    </a:p>
                  </a:txBody>
                  <a:tcPr marL="96822" marR="96822" marT="45722" marB="45722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0.26%</a:t>
                      </a:r>
                      <a:endParaRPr lang="lv-LV" sz="1800" dirty="0"/>
                    </a:p>
                  </a:txBody>
                  <a:tcPr marL="96822" marR="96822" marT="45722" marB="45722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0.26%</a:t>
                      </a:r>
                      <a:endParaRPr lang="lv-LV" sz="1800" dirty="0"/>
                    </a:p>
                  </a:txBody>
                  <a:tcPr marL="96822" marR="96822" marT="45722" marB="45722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0.25%</a:t>
                      </a:r>
                      <a:endParaRPr lang="lv-LV" sz="1800" dirty="0"/>
                    </a:p>
                  </a:txBody>
                  <a:tcPr marL="96822" marR="96822" marT="45722" marB="45722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0.27%</a:t>
                      </a:r>
                      <a:endParaRPr lang="lv-LV" sz="1800" dirty="0"/>
                    </a:p>
                  </a:txBody>
                  <a:tcPr marL="96822" marR="96822" marT="45722" marB="45722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0.20%</a:t>
                      </a:r>
                      <a:endParaRPr lang="lv-LV" sz="1800" dirty="0"/>
                    </a:p>
                  </a:txBody>
                  <a:tcPr marL="96822" marR="96822" marT="45722" marB="45722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0.46%</a:t>
                      </a:r>
                      <a:endParaRPr lang="lv-LV" sz="1800" dirty="0"/>
                    </a:p>
                  </a:txBody>
                  <a:tcPr marL="96822" marR="96822" marT="45722" marB="45722"/>
                </a:tc>
              </a:tr>
              <a:tr h="1463027">
                <a:tc>
                  <a:txBody>
                    <a:bodyPr/>
                    <a:lstStyle/>
                    <a:p>
                      <a:r>
                        <a:rPr lang="lv-LV" sz="1200" dirty="0" smtClean="0"/>
                        <a:t>Valsts finansējums pašvaldībām uz 1 km </a:t>
                      </a:r>
                      <a:endParaRPr lang="lv-LV" sz="1200" dirty="0"/>
                    </a:p>
                  </a:txBody>
                  <a:tcPr marL="96822" marR="96822" marT="45722" marB="45722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o.597</a:t>
                      </a:r>
                      <a:r>
                        <a:rPr lang="lv-LV" sz="1800" baseline="0" dirty="0" smtClean="0"/>
                        <a:t> latu vai o.877 </a:t>
                      </a:r>
                      <a:r>
                        <a:rPr lang="lv-LV" sz="1800" baseline="0" dirty="0" err="1" smtClean="0"/>
                        <a:t>eur</a:t>
                      </a:r>
                      <a:r>
                        <a:rPr lang="lv-LV" sz="1800" baseline="0" dirty="0" smtClean="0"/>
                        <a:t> </a:t>
                      </a:r>
                      <a:endParaRPr lang="lv-LV" sz="1800" dirty="0"/>
                    </a:p>
                  </a:txBody>
                  <a:tcPr marL="96822" marR="96822" marT="45722" marB="4572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dirty="0" smtClean="0"/>
                        <a:t>0.525</a:t>
                      </a:r>
                    </a:p>
                    <a:p>
                      <a:endParaRPr lang="lv-LV" sz="1800" dirty="0"/>
                    </a:p>
                  </a:txBody>
                  <a:tcPr marL="96822" marR="96822" marT="45722" marB="45722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0.615</a:t>
                      </a:r>
                      <a:endParaRPr lang="lv-LV" sz="1800" dirty="0"/>
                    </a:p>
                  </a:txBody>
                  <a:tcPr marL="96822" marR="96822" marT="45722" marB="45722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0.524</a:t>
                      </a:r>
                      <a:endParaRPr lang="lv-LV" sz="1800" dirty="0"/>
                    </a:p>
                  </a:txBody>
                  <a:tcPr marL="96822" marR="96822" marT="45722" marB="45722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0.728</a:t>
                      </a:r>
                      <a:endParaRPr lang="lv-LV" sz="1800" dirty="0"/>
                    </a:p>
                  </a:txBody>
                  <a:tcPr marL="96822" marR="96822" marT="45722" marB="45722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1.83</a:t>
                      </a:r>
                      <a:endParaRPr lang="lv-LV" sz="1800" dirty="0"/>
                    </a:p>
                  </a:txBody>
                  <a:tcPr marL="96822" marR="96822" marT="45722" marB="45722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1.50</a:t>
                      </a:r>
                      <a:endParaRPr lang="lv-LV" sz="1800" dirty="0"/>
                    </a:p>
                  </a:txBody>
                  <a:tcPr marL="96822" marR="96822" marT="45722" marB="45722"/>
                </a:tc>
              </a:tr>
            </a:tbl>
          </a:graphicData>
        </a:graphic>
      </p:graphicFrame>
      <p:sp>
        <p:nvSpPr>
          <p:cNvPr id="10862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lv-LV" altLang="lv-LV" sz="1200" smtClean="0">
                <a:solidFill>
                  <a:srgbClr val="1F497D"/>
                </a:solidFill>
                <a:latin typeface="Arial" panose="020B0604020202020204" pitchFamily="34" charset="0"/>
              </a:rPr>
              <a:t>A.Salmins - LPS Ādaži </a:t>
            </a:r>
            <a:endParaRPr lang="en-US" altLang="lv-LV" sz="1200" smtClean="0">
              <a:solidFill>
                <a:srgbClr val="1F497D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830EB5-96A7-452F-8664-5054C2541C6E}" type="slidenum">
              <a:rPr lang="en-US" altLang="lv-LV" smtClean="0"/>
              <a:pPr>
                <a:defRPr/>
              </a:pPr>
              <a:t>16</a:t>
            </a:fld>
            <a:endParaRPr lang="en-US" alt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02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>
          <a:xfrm>
            <a:off x="914400" y="333375"/>
            <a:ext cx="8201025" cy="719138"/>
          </a:xfrm>
        </p:spPr>
        <p:txBody>
          <a:bodyPr/>
          <a:lstStyle/>
          <a:p>
            <a:pPr eaLnBrk="1" hangingPunct="1"/>
            <a:r>
              <a:rPr lang="lv-LV" altLang="lv-LV" sz="3600" smtClean="0"/>
              <a:t>Valsts autoceļu sakārtošanas programma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31800" y="1079500"/>
          <a:ext cx="8713789" cy="4230378"/>
        </p:xfrm>
        <a:graphic>
          <a:graphicData uri="http://schemas.openxmlformats.org/drawingml/2006/table">
            <a:tbl>
              <a:tblPr/>
              <a:tblGrid>
                <a:gridCol w="1835371"/>
                <a:gridCol w="2448503"/>
                <a:gridCol w="1160465"/>
                <a:gridCol w="1523490"/>
                <a:gridCol w="1745960"/>
              </a:tblGrid>
              <a:tr h="640079">
                <a:tc gridSpan="2"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 </a:t>
                      </a:r>
                      <a:r>
                        <a:rPr kumimoji="0" lang="pl-PL" altLang="lv-L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autoceļu sakārtošanas programma</a:t>
                      </a:r>
                      <a:r>
                        <a:rPr kumimoji="0" lang="lv-LV" altLang="lv-L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2014.-2020.g.</a:t>
                      </a:r>
                      <a:endParaRPr kumimoji="0" lang="lv-LV" altLang="lv-LV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lv-LV" altLang="lv-LV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245" marR="58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kumimoji="0" lang="ru-RU" altLang="lv-LV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alsts autoceļu garums</a:t>
                      </a:r>
                      <a:r>
                        <a:rPr kumimoji="0" lang="lv-LV" altLang="lv-LV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uz 1.01.2013.</a:t>
                      </a:r>
                      <a:endParaRPr kumimoji="0" lang="lv-LV" altLang="lv-LV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245" marR="58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Autoceļa segums sliktā vai ļoti sliktā stāvoklī</a:t>
                      </a:r>
                      <a:endParaRPr kumimoji="0" lang="lv-LV" altLang="lv-LV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245" marR="58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Nav plānots sakopt valsts autoceļus</a:t>
                      </a:r>
                      <a:endParaRPr kumimoji="0" lang="lv-LV" altLang="lv-LV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245" marR="58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59"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lv-LV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Valsts vietējie autoceļi</a:t>
                      </a:r>
                      <a:endParaRPr kumimoji="0" lang="lv-LV" altLang="lv-LV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245" marR="58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lv-L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2321,30 km</a:t>
                      </a:r>
                      <a:r>
                        <a:rPr kumimoji="0" lang="lv-LV" altLang="lv-LV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(atjaunošana un virsmas apstrāde)</a:t>
                      </a:r>
                    </a:p>
                  </a:txBody>
                  <a:tcPr marL="58245" marR="58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lv-L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13 128</a:t>
                      </a:r>
                      <a:endParaRPr kumimoji="0" lang="lv-LV" altLang="lv-LV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245" marR="58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lv-LV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lv-LV" altLang="lv-LV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245" marR="58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10 806,70 km = 82%</a:t>
                      </a:r>
                      <a:endParaRPr kumimoji="0" lang="lv-LV" altLang="lv-LV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245" marR="58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8"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lv-LV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Ceļi ar grants segumu</a:t>
                      </a:r>
                      <a:endParaRPr kumimoji="0" lang="lv-LV" altLang="lv-LV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245" marR="58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1400 km</a:t>
                      </a:r>
                      <a:r>
                        <a:rPr kumimoji="0" lang="lv-LV" altLang="lv-LV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lv-LV" altLang="lv-LV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(atjaunošana)</a:t>
                      </a:r>
                    </a:p>
                  </a:txBody>
                  <a:tcPr marL="58245" marR="58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lv-LV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10465</a:t>
                      </a:r>
                      <a:endParaRPr kumimoji="0" lang="lv-LV" altLang="lv-LV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245" marR="58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40 %</a:t>
                      </a:r>
                      <a:endParaRPr kumimoji="0" lang="lv-LV" altLang="lv-LV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245" marR="58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9065 km = 87 %</a:t>
                      </a:r>
                      <a:endParaRPr kumimoji="0" lang="lv-LV" altLang="lv-LV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245" marR="58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39"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lv-LV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Ceļi ar melno segumu</a:t>
                      </a:r>
                      <a:endParaRPr kumimoji="0" lang="lv-LV" altLang="lv-LV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245" marR="58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lv-LV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921,3</a:t>
                      </a:r>
                      <a:r>
                        <a:rPr kumimoji="0" lang="lv-LV" altLang="lv-LV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km</a:t>
                      </a:r>
                      <a:r>
                        <a:rPr kumimoji="0" lang="lv-LV" altLang="lv-LV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(virsmas apstrāde)</a:t>
                      </a:r>
                    </a:p>
                  </a:txBody>
                  <a:tcPr marL="58245" marR="58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lv-LV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2663</a:t>
                      </a:r>
                      <a:endParaRPr kumimoji="0" lang="lv-LV" altLang="lv-LV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245" marR="58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45,3%</a:t>
                      </a:r>
                      <a:endParaRPr kumimoji="0" lang="lv-LV" altLang="lv-LV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245" marR="58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1741,70 km = 65 %</a:t>
                      </a:r>
                      <a:endParaRPr kumimoji="0" lang="lv-LV" altLang="lv-LV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245" marR="58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59"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Valsts reģionālie autoceļi:</a:t>
                      </a:r>
                    </a:p>
                  </a:txBody>
                  <a:tcPr marL="58245" marR="58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2402,08 km </a:t>
                      </a:r>
                      <a:r>
                        <a:rPr kumimoji="0" lang="lv-LV" altLang="lv-LV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(rekonstrukcija </a:t>
                      </a:r>
                      <a:r>
                        <a:rPr kumimoji="0" lang="lv-LV" altLang="lv-LV" sz="1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un</a:t>
                      </a:r>
                      <a:r>
                        <a:rPr kumimoji="0" lang="lv-LV" altLang="lv-LV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lv-LV" altLang="lv-LV" sz="1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segu atjaunošana</a:t>
                      </a:r>
                      <a:r>
                        <a:rPr kumimoji="0" lang="lv-LV" altLang="lv-LV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58245" marR="58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5317</a:t>
                      </a:r>
                      <a:endParaRPr kumimoji="0" lang="lv-LV" altLang="lv-LV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245" marR="58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2264,60 km = 43%</a:t>
                      </a:r>
                    </a:p>
                  </a:txBody>
                  <a:tcPr marL="58245" marR="58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2914,92 km = 55%</a:t>
                      </a:r>
                      <a:endParaRPr kumimoji="0" lang="lv-LV" altLang="lv-LV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245" marR="58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39"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lv-LV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Ceļi ar grants segumu</a:t>
                      </a:r>
                      <a:endParaRPr kumimoji="0" lang="lv-LV" altLang="lv-LV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245" marR="58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527,11 km</a:t>
                      </a:r>
                      <a:r>
                        <a:rPr kumimoji="0" lang="lv-LV" altLang="lv-LV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(rekonstrukcija)</a:t>
                      </a:r>
                    </a:p>
                  </a:txBody>
                  <a:tcPr marL="58245" marR="58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lv-LV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1087</a:t>
                      </a:r>
                      <a:endParaRPr kumimoji="0" lang="lv-LV" altLang="lv-LV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245" marR="58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lv-LV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lv-LV" altLang="lv-LV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245" marR="58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559,89 km</a:t>
                      </a:r>
                      <a:endParaRPr kumimoji="0" lang="lv-LV" altLang="lv-LV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245" marR="58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39"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lv-LV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Ceļi ar melno segumu</a:t>
                      </a:r>
                      <a:endParaRPr kumimoji="0" lang="lv-LV" altLang="lv-LV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245" marR="58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95,01 km</a:t>
                      </a:r>
                      <a:r>
                        <a:rPr kumimoji="0" lang="lv-LV" altLang="lv-LV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(rekonstrukcija)</a:t>
                      </a:r>
                    </a:p>
                  </a:txBody>
                  <a:tcPr marL="58245" marR="58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lv-LV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4230</a:t>
                      </a:r>
                      <a:endParaRPr kumimoji="0" lang="lv-LV" altLang="lv-LV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245" marR="58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53,7%</a:t>
                      </a:r>
                      <a:endParaRPr kumimoji="0" lang="lv-LV" altLang="lv-LV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245" marR="58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4134,99 km</a:t>
                      </a:r>
                      <a:endParaRPr kumimoji="0" lang="lv-LV" altLang="lv-LV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245" marR="58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45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lv-LV" altLang="lv-LV" sz="1200" smtClean="0">
                <a:solidFill>
                  <a:srgbClr val="1F497D"/>
                </a:solidFill>
                <a:latin typeface="Arial" panose="020B0604020202020204" pitchFamily="34" charset="0"/>
              </a:rPr>
              <a:t>A.Salmins - LPS Ādaži </a:t>
            </a:r>
            <a:endParaRPr lang="en-US" altLang="lv-LV" sz="1200" smtClean="0">
              <a:solidFill>
                <a:srgbClr val="1F497D"/>
              </a:solidFill>
              <a:latin typeface="Arial" panose="020B0604020202020204" pitchFamily="34" charset="0"/>
            </a:endParaRPr>
          </a:p>
        </p:txBody>
      </p:sp>
      <p:sp>
        <p:nvSpPr>
          <p:cNvPr id="102459" name="Rectangle 1"/>
          <p:cNvSpPr>
            <a:spLocks noChangeArrowheads="1"/>
          </p:cNvSpPr>
          <p:nvPr/>
        </p:nvSpPr>
        <p:spPr bwMode="auto">
          <a:xfrm>
            <a:off x="914400" y="23225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lv-LV" altLang="lv-LV" sz="1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830EB5-96A7-452F-8664-5054C2541C6E}" type="slidenum">
              <a:rPr lang="en-US" altLang="lv-LV" smtClean="0"/>
              <a:pPr>
                <a:defRPr/>
              </a:pPr>
              <a:t>17</a:t>
            </a:fld>
            <a:endParaRPr lang="en-US" alt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48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090" y="10680"/>
            <a:ext cx="5938019" cy="11766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solidFill>
                  <a:srgbClr val="FF0000"/>
                </a:solidFill>
              </a:rPr>
              <a:t>( </a:t>
            </a:r>
            <a:r>
              <a:rPr lang="lv-LV" sz="2400" dirty="0">
                <a:solidFill>
                  <a:srgbClr val="FF0000"/>
                </a:solidFill>
              </a:rPr>
              <a:t>L</a:t>
            </a:r>
            <a:r>
              <a:rPr lang="lv-LV" sz="2400" dirty="0" smtClean="0">
                <a:solidFill>
                  <a:srgbClr val="FF0000"/>
                </a:solidFill>
              </a:rPr>
              <a:t>atvija, </a:t>
            </a:r>
            <a:r>
              <a:rPr lang="lv-LV" sz="2400" dirty="0" smtClean="0">
                <a:solidFill>
                  <a:srgbClr val="00B050"/>
                </a:solidFill>
              </a:rPr>
              <a:t>Lietuva, </a:t>
            </a:r>
            <a:r>
              <a:rPr lang="lv-LV" sz="2400" dirty="0" smtClean="0">
                <a:solidFill>
                  <a:srgbClr val="0070C0"/>
                </a:solidFill>
              </a:rPr>
              <a:t>Igaunija</a:t>
            </a:r>
            <a:r>
              <a:rPr lang="lv-LV" dirty="0" smtClean="0">
                <a:solidFill>
                  <a:srgbClr val="0070C0"/>
                </a:solidFill>
              </a:rPr>
              <a:t>) </a:t>
            </a:r>
            <a:r>
              <a:rPr lang="lv-LV" dirty="0" smtClean="0">
                <a:solidFill>
                  <a:schemeClr val="tx1"/>
                </a:solidFill>
              </a:rPr>
              <a:t>– </a:t>
            </a:r>
            <a:r>
              <a:rPr lang="lv-LV" sz="2400" dirty="0" smtClean="0">
                <a:solidFill>
                  <a:schemeClr val="tx1"/>
                </a:solidFill>
              </a:rPr>
              <a:t>valsts budžets</a:t>
            </a:r>
            <a:r>
              <a:rPr lang="lv-LV" dirty="0" smtClean="0">
                <a:solidFill>
                  <a:srgbClr val="0070C0"/>
                </a:solidFill>
              </a:rPr>
              <a:t>  </a:t>
            </a:r>
            <a:endParaRPr lang="lv-LV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700808"/>
            <a:ext cx="8208912" cy="453650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altLang="lv-LV" smtClean="0">
                <a:solidFill>
                  <a:srgbClr val="000000"/>
                </a:solidFill>
              </a:rPr>
              <a:t>2015.11.05 </a:t>
            </a: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altLang="en-US" smtClean="0">
                <a:solidFill>
                  <a:srgbClr val="000000"/>
                </a:solidFill>
              </a:rPr>
              <a:t>A.Salmins - LPS Ādaži </a:t>
            </a: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117ECD-F882-4C63-A7BF-81B29BB16432}" type="slidenum">
              <a:rPr lang="ru-RU" alt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2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altLang="lv-LV" sz="3200"/>
              <a:t>Valsts  a/c remonta deficīts, km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2015.11.05 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A.Salmins - LPS Ādaži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56086-FFFE-40F1-A739-305A681D57E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755576" y="1628800"/>
          <a:ext cx="8064896" cy="4926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0962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Valsts un pašvaldību ceļu finansējums</a:t>
            </a:r>
            <a:r>
              <a:rPr lang="lv-LV" dirty="0"/>
              <a:t/>
            </a:r>
            <a:br>
              <a:rPr lang="lv-LV" dirty="0"/>
            </a:br>
            <a:endParaRPr lang="lv-LV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3680427"/>
              </p:ext>
            </p:extLst>
          </p:nvPr>
        </p:nvGraphicFramePr>
        <p:xfrm>
          <a:off x="395536" y="2492897"/>
          <a:ext cx="8077200" cy="3246115"/>
        </p:xfrm>
        <a:graphic>
          <a:graphicData uri="http://schemas.openxmlformats.org/drawingml/2006/table">
            <a:tbl>
              <a:tblPr/>
              <a:tblGrid>
                <a:gridCol w="3238500"/>
                <a:gridCol w="1164332"/>
                <a:gridCol w="1305818"/>
                <a:gridCol w="1184275"/>
                <a:gridCol w="1184275"/>
              </a:tblGrid>
              <a:tr h="110703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2015.g.bāze</a:t>
                      </a:r>
                      <a:endParaRPr kumimoji="0" lang="lv-LV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2016.g.bāze</a:t>
                      </a:r>
                      <a:endParaRPr kumimoji="0" lang="lv-LV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2017.g.bāze</a:t>
                      </a:r>
                      <a:endParaRPr kumimoji="0" lang="lv-LV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2018.g.bāze</a:t>
                      </a:r>
                      <a:endParaRPr kumimoji="0" lang="lv-LV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45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Valsts autoceļu fonda programma</a:t>
                      </a:r>
                      <a:endParaRPr kumimoji="0" lang="lv-LV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184 316 238</a:t>
                      </a:r>
                      <a:endParaRPr kumimoji="0" lang="lv-LV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199 089 070</a:t>
                      </a:r>
                      <a:endParaRPr kumimoji="0" lang="lv-LV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199 089 070</a:t>
                      </a:r>
                      <a:endParaRPr kumimoji="0" lang="lv-LV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199 089 070</a:t>
                      </a:r>
                      <a:endParaRPr kumimoji="0" lang="lv-LV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492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Valsts autoceļu pārvaldīšana uzturēšana un atjaunošana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139 186 419</a:t>
                      </a:r>
                      <a:endParaRPr kumimoji="0" lang="lv-LV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150 402 071</a:t>
                      </a:r>
                      <a:endParaRPr kumimoji="0" lang="lv-LV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150 402 071</a:t>
                      </a:r>
                      <a:endParaRPr kumimoji="0" lang="lv-LV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150 402 071</a:t>
                      </a:r>
                      <a:endParaRPr kumimoji="0" lang="lv-LV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82670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Mērķdotācija</a:t>
                      </a:r>
                      <a:r>
                        <a:rPr kumimoji="0" lang="lv-LV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pašvaldību autoceļiem un ielām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45 129 819</a:t>
                      </a:r>
                      <a:endParaRPr kumimoji="0" lang="lv-LV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48 686 999</a:t>
                      </a:r>
                      <a:endParaRPr kumimoji="0" lang="lv-LV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48 686 999</a:t>
                      </a:r>
                      <a:endParaRPr kumimoji="0" lang="lv-LV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48 686 999</a:t>
                      </a:r>
                      <a:endParaRPr kumimoji="0" lang="lv-LV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r>
              <a:rPr lang="lv-LV" smtClean="0">
                <a:solidFill>
                  <a:prstClr val="black"/>
                </a:solidFill>
              </a:rPr>
              <a:t>2015.11.05 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r>
              <a:rPr lang="lv-LV" smtClean="0">
                <a:solidFill>
                  <a:prstClr val="black"/>
                </a:solidFill>
              </a:rPr>
              <a:t>A.Salmins - LPS Ādaži 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5506BE5-E68C-4709-9A88-0DF7519951D4}" type="slidenum">
              <a:rPr lang="fr-FR" altLang="lv-LV" smtClean="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fr-FR" altLang="lv-L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72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LabiSliktiCeli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765175"/>
            <a:ext cx="8785225" cy="5543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altLang="lv-LV" smtClean="0">
                <a:solidFill>
                  <a:srgbClr val="000000"/>
                </a:solidFill>
              </a:rPr>
              <a:t>2015.11.05 </a:t>
            </a: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altLang="en-US" smtClean="0">
                <a:solidFill>
                  <a:srgbClr val="000000"/>
                </a:solidFill>
              </a:rPr>
              <a:t>A.Salmins - LPS Ādaži </a:t>
            </a: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D145B8-454A-446F-8834-A31E2DA44565}" type="slidenum">
              <a:rPr lang="ru-RU" alt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0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lv-LV" altLang="lv-LV" dirty="0" smtClean="0"/>
              <a:t>Ceļu būvnieka versija </a:t>
            </a:r>
            <a:endParaRPr lang="ru-RU" altLang="lv-LV" dirty="0" smtClean="0"/>
          </a:p>
        </p:txBody>
      </p:sp>
      <p:pic>
        <p:nvPicPr>
          <p:cNvPr id="8195" name="Picture 8" descr="Zaudejumi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72816"/>
            <a:ext cx="8229600" cy="5256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altLang="lv-LV" smtClean="0">
                <a:solidFill>
                  <a:srgbClr val="000000"/>
                </a:solidFill>
              </a:rPr>
              <a:t>2015.11.05 </a:t>
            </a: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altLang="en-US" smtClean="0">
                <a:solidFill>
                  <a:srgbClr val="000000"/>
                </a:solidFill>
              </a:rPr>
              <a:t>A.Salmins - LPS Ādaži </a:t>
            </a: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117ECD-F882-4C63-A7BF-81B29BB16432}" type="slidenum">
              <a:rPr lang="ru-RU" alt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77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0538"/>
          </a:xfrm>
        </p:spPr>
        <p:txBody>
          <a:bodyPr/>
          <a:lstStyle/>
          <a:p>
            <a:pPr algn="ctr"/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Valsts autoceļi no 1995 -2013 </a:t>
            </a: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sabrukušās segas, </a:t>
            </a:r>
            <a:r>
              <a:rPr lang="lv-LV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apmierinoši, </a:t>
            </a:r>
            <a:r>
              <a:rPr lang="lv-LV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atjaunotās segas,</a:t>
            </a:r>
            <a:r>
              <a:rPr lang="lv-LV" sz="28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teicami un labi segumi) – </a:t>
            </a:r>
            <a:r>
              <a:rPr lang="lv-LV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LVC dati </a:t>
            </a:r>
            <a:endParaRPr lang="lv-LV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88840"/>
            <a:ext cx="8229600" cy="427571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altLang="lv-LV" smtClean="0">
                <a:solidFill>
                  <a:srgbClr val="000000"/>
                </a:solidFill>
              </a:rPr>
              <a:t>2015.11.05 </a:t>
            </a: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altLang="en-US" smtClean="0">
                <a:solidFill>
                  <a:srgbClr val="000000"/>
                </a:solidFill>
              </a:rPr>
              <a:t>A.Salmins - LPS Ādaži </a:t>
            </a: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117ECD-F882-4C63-A7BF-81B29BB16432}" type="slidenum">
              <a:rPr lang="ru-RU" alt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83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611560" y="2996952"/>
            <a:ext cx="7772400" cy="1470025"/>
          </a:xfrm>
        </p:spPr>
        <p:txBody>
          <a:bodyPr/>
          <a:lstStyle/>
          <a:p>
            <a:r>
              <a:rPr lang="lv-LV" dirty="0" smtClean="0"/>
              <a:t>Paldies par uzmanību!</a:t>
            </a:r>
            <a:endParaRPr lang="lv-LV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r>
              <a:rPr lang="lv-LV" smtClean="0">
                <a:solidFill>
                  <a:prstClr val="black"/>
                </a:solidFill>
              </a:rPr>
              <a:t>A.Salmins - LPS Ādaži 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CFE3711-0117-4ACD-A278-97B93E4855EE}" type="slidenum">
              <a:rPr lang="fr-FR" altLang="lv-LV" smtClean="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fr-FR" altLang="lv-LV">
              <a:solidFill>
                <a:prstClr val="black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r>
              <a:rPr lang="lv-LV" smtClean="0">
                <a:solidFill>
                  <a:prstClr val="black"/>
                </a:solidFill>
              </a:rPr>
              <a:t>2015.11.05 </a:t>
            </a: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46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4" name="Chart 1"/>
          <p:cNvGraphicFramePr>
            <a:graphicFrameLocks/>
          </p:cNvGraphicFramePr>
          <p:nvPr/>
        </p:nvGraphicFramePr>
        <p:xfrm>
          <a:off x="558800" y="930275"/>
          <a:ext cx="8026400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Worksheet" r:id="rId3" imgW="8035224" imgH="5340559" progId="Excel.Sheet.8">
                  <p:embed/>
                </p:oleObj>
              </mc:Choice>
              <mc:Fallback>
                <p:oleObj name="Worksheet" r:id="rId3" imgW="8035224" imgH="5340559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930275"/>
                        <a:ext cx="8026400" cy="533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5" name="Title 4"/>
          <p:cNvSpPr>
            <a:spLocks noGrp="1"/>
          </p:cNvSpPr>
          <p:nvPr>
            <p:ph type="title"/>
          </p:nvPr>
        </p:nvSpPr>
        <p:spPr>
          <a:xfrm>
            <a:off x="755650" y="333375"/>
            <a:ext cx="8077200" cy="1143000"/>
          </a:xfrm>
        </p:spPr>
        <p:txBody>
          <a:bodyPr/>
          <a:lstStyle/>
          <a:p>
            <a:pPr algn="ctr"/>
            <a:r>
              <a:rPr lang="sv-SE" altLang="lv-LV" sz="3200" dirty="0"/>
              <a:t>Autoceļu finansējums 2015.</a:t>
            </a:r>
            <a:r>
              <a:rPr lang="lv-LV" altLang="lv-LV" sz="3200" dirty="0"/>
              <a:t> </a:t>
            </a:r>
            <a:r>
              <a:rPr lang="sv-SE" altLang="lv-LV" sz="3200" dirty="0"/>
              <a:t>gadā</a:t>
            </a:r>
            <a:r>
              <a:rPr lang="lv-LV" altLang="lv-LV" sz="3200" dirty="0"/>
              <a:t>: </a:t>
            </a:r>
            <a:r>
              <a:rPr lang="sv-SE" altLang="lv-LV" sz="3200" dirty="0"/>
              <a:t>313,275 milj. </a:t>
            </a:r>
            <a:r>
              <a:rPr lang="sv-SE" altLang="lv-LV" sz="3200" dirty="0" smtClean="0"/>
              <a:t>EUR</a:t>
            </a:r>
            <a:r>
              <a:rPr lang="lv-LV" altLang="lv-LV" sz="3200" dirty="0" smtClean="0"/>
              <a:t> (LVC dati)</a:t>
            </a:r>
            <a:endParaRPr lang="lv-LV" altLang="lv-LV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2015.11.05 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A.Salmins - LPS Ādaži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56086-FFFE-40F1-A739-305A681D57E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48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8313" y="1489075"/>
          <a:ext cx="8362950" cy="50355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19054"/>
                <a:gridCol w="943896"/>
              </a:tblGrid>
              <a:tr h="406554">
                <a:tc>
                  <a:txBody>
                    <a:bodyPr/>
                    <a:lstStyle/>
                    <a:p>
                      <a:pPr algn="l" fontAlgn="b"/>
                      <a:r>
                        <a:rPr lang="lv-LV" sz="2400" u="none" strike="noStrike" dirty="0" smtClean="0">
                          <a:effectLst/>
                          <a:latin typeface="Arial Narrow" panose="020B0606020202030204" pitchFamily="34" charset="0"/>
                        </a:rPr>
                        <a:t>Valsts galvenie autoceļi</a:t>
                      </a:r>
                      <a:endParaRPr lang="lv-LV" sz="24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400" u="none" strike="noStrike" dirty="0">
                          <a:effectLst/>
                          <a:latin typeface="Arial Narrow" panose="020B0606020202030204" pitchFamily="34" charset="0"/>
                        </a:rPr>
                        <a:t>km</a:t>
                      </a:r>
                      <a:endParaRPr lang="lv-LV" sz="2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5" marB="0" anchor="ctr"/>
                </a:tc>
              </a:tr>
              <a:tr h="257918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ES Kohēzijas fonda finansētie objekti</a:t>
                      </a:r>
                      <a:endParaRPr lang="lv-LV" sz="16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150,0</a:t>
                      </a:r>
                    </a:p>
                  </a:txBody>
                  <a:tcPr marL="9524" marR="9524" marT="9525" marB="0" anchor="ctr"/>
                </a:tc>
              </a:tr>
              <a:tr h="257918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Valsts budžeta programma</a:t>
                      </a:r>
                      <a:endParaRPr lang="lv-LV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87,0</a:t>
                      </a:r>
                      <a:endParaRPr lang="lv-LV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5" marB="0" anchor="ctr"/>
                </a:tc>
              </a:tr>
              <a:tr h="257918"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Kopā</a:t>
                      </a:r>
                      <a:endParaRPr lang="lv-LV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5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237,0</a:t>
                      </a:r>
                      <a:endParaRPr lang="lv-LV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5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406554">
                <a:tc>
                  <a:txBody>
                    <a:bodyPr/>
                    <a:lstStyle/>
                    <a:p>
                      <a:pPr algn="l" fontAlgn="b"/>
                      <a:r>
                        <a:rPr lang="lv-LV" sz="2400" u="none" strike="noStrike" dirty="0" smtClean="0">
                          <a:effectLst/>
                          <a:latin typeface="Arial Narrow" panose="020B0606020202030204" pitchFamily="34" charset="0"/>
                        </a:rPr>
                        <a:t>Reģionālie</a:t>
                      </a:r>
                      <a:r>
                        <a:rPr lang="lv-LV" sz="2400" u="none" strike="noStrike" baseline="0" dirty="0" smtClean="0">
                          <a:effectLst/>
                          <a:latin typeface="Arial Narrow" panose="020B0606020202030204" pitchFamily="34" charset="0"/>
                        </a:rPr>
                        <a:t> autoceļi</a:t>
                      </a:r>
                      <a:endParaRPr lang="lv-LV" sz="24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lv-LV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5" marB="0" anchor="ctr"/>
                </a:tc>
              </a:tr>
              <a:tr h="257918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u="none" strike="noStrike" dirty="0">
                          <a:effectLst/>
                          <a:latin typeface="Arial Narrow" panose="020B0606020202030204" pitchFamily="34" charset="0"/>
                        </a:rPr>
                        <a:t>ERAF </a:t>
                      </a:r>
                      <a:r>
                        <a:rPr lang="lv-LV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projekti</a:t>
                      </a:r>
                      <a:endParaRPr lang="lv-LV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41,6</a:t>
                      </a:r>
                      <a:endParaRPr lang="lv-LV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5" marB="0" anchor="ctr"/>
                </a:tc>
              </a:tr>
              <a:tr h="25791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Valsts budžeta programma (ERAF periodika)</a:t>
                      </a:r>
                      <a:endParaRPr lang="lv-LV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33,1</a:t>
                      </a:r>
                      <a:endParaRPr lang="lv-LV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5" marB="0" anchor="ctr"/>
                </a:tc>
              </a:tr>
              <a:tr h="25791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Valsts budžeta programma</a:t>
                      </a:r>
                      <a:endParaRPr lang="lv-LV" sz="1600" b="0" i="0" u="none" strike="noStrike" dirty="0" smtClean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184,5</a:t>
                      </a:r>
                      <a:endParaRPr lang="lv-LV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5" marB="0" anchor="ctr"/>
                </a:tc>
              </a:tr>
              <a:tr h="257918"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Kopā</a:t>
                      </a:r>
                      <a:endParaRPr lang="lv-LV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5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259,2</a:t>
                      </a:r>
                    </a:p>
                  </a:txBody>
                  <a:tcPr marL="9524" marR="9524" marT="9525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406554">
                <a:tc>
                  <a:txBody>
                    <a:bodyPr/>
                    <a:lstStyle/>
                    <a:p>
                      <a:pPr algn="l" fontAlgn="b"/>
                      <a:r>
                        <a:rPr lang="lv-LV" sz="2400" u="none" strike="noStrike" dirty="0" smtClean="0">
                          <a:effectLst/>
                          <a:latin typeface="Arial Narrow" panose="020B0606020202030204" pitchFamily="34" charset="0"/>
                        </a:rPr>
                        <a:t>Vietējie autoceļi</a:t>
                      </a:r>
                      <a:endParaRPr lang="lv-LV" sz="24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lv-LV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5" marB="0" anchor="ctr"/>
                </a:tc>
              </a:tr>
              <a:tr h="25791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Valsts budžeta programma</a:t>
                      </a:r>
                      <a:endParaRPr lang="lv-LV" sz="1600" b="0" i="0" u="none" strike="noStrike" dirty="0" smtClean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32,2</a:t>
                      </a:r>
                      <a:endParaRPr lang="lv-LV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5" marB="0" anchor="ctr"/>
                </a:tc>
              </a:tr>
              <a:tr h="257918"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Kopā</a:t>
                      </a:r>
                      <a:endParaRPr lang="lv-LV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5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32,2</a:t>
                      </a:r>
                      <a:endParaRPr lang="lv-LV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5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406554">
                <a:tc>
                  <a:txBody>
                    <a:bodyPr/>
                    <a:lstStyle/>
                    <a:p>
                      <a:pPr algn="l" fontAlgn="b"/>
                      <a:r>
                        <a:rPr lang="lv-LV" sz="2400" u="none" strike="noStrike" dirty="0">
                          <a:effectLst/>
                          <a:latin typeface="Arial Narrow" panose="020B0606020202030204" pitchFamily="34" charset="0"/>
                        </a:rPr>
                        <a:t>Virsmas apstrādes</a:t>
                      </a:r>
                      <a:endParaRPr lang="lv-LV" sz="24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lv-LV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5" marB="0" anchor="ctr"/>
                </a:tc>
              </a:tr>
              <a:tr h="257918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u="none" strike="noStrike" dirty="0">
                          <a:effectLst/>
                          <a:latin typeface="Arial Narrow" panose="020B0606020202030204" pitchFamily="34" charset="0"/>
                        </a:rPr>
                        <a:t>Virsmas apstrāde uz reģionālajiem autoceļiem</a:t>
                      </a:r>
                      <a:endParaRPr lang="lv-LV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150,00</a:t>
                      </a:r>
                      <a:endParaRPr lang="lv-LV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5" marB="0" anchor="ctr"/>
                </a:tc>
              </a:tr>
              <a:tr h="257918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u="none" strike="noStrike" dirty="0">
                          <a:effectLst/>
                          <a:latin typeface="Arial Narrow" panose="020B0606020202030204" pitchFamily="34" charset="0"/>
                        </a:rPr>
                        <a:t>Virsmas apstrāde uz vietējiem autoceļiem</a:t>
                      </a:r>
                      <a:endParaRPr lang="lv-LV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u="none" strike="noStrike" dirty="0">
                          <a:effectLst/>
                          <a:latin typeface="Arial Narrow" panose="020B0606020202030204" pitchFamily="34" charset="0"/>
                        </a:rPr>
                        <a:t>150,00</a:t>
                      </a:r>
                      <a:endParaRPr lang="lv-LV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5" marB="0" anchor="ctr"/>
                </a:tc>
              </a:tr>
              <a:tr h="257918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u="none" strike="noStrike" dirty="0">
                          <a:effectLst/>
                          <a:latin typeface="Arial Narrow" panose="020B0606020202030204" pitchFamily="34" charset="0"/>
                        </a:rPr>
                        <a:t>Grants segumu atjaunošana</a:t>
                      </a:r>
                      <a:endParaRPr lang="lv-LV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270,00</a:t>
                      </a:r>
                      <a:endParaRPr lang="lv-LV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5" marB="0" anchor="ctr"/>
                </a:tc>
              </a:tr>
              <a:tr h="314322">
                <a:tc>
                  <a:txBody>
                    <a:bodyPr/>
                    <a:lstStyle/>
                    <a:p>
                      <a:pPr algn="r" fontAlgn="b"/>
                      <a:r>
                        <a:rPr lang="lv-LV" sz="20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2015. </a:t>
                      </a:r>
                      <a:r>
                        <a:rPr lang="lv-LV" sz="2000" b="1" u="none" strike="noStrike" dirty="0">
                          <a:effectLst/>
                          <a:latin typeface="Arial Narrow" panose="020B0606020202030204" pitchFamily="34" charset="0"/>
                        </a:rPr>
                        <a:t>gada ceļu būves objekti, </a:t>
                      </a:r>
                      <a:r>
                        <a:rPr lang="lv-LV" sz="20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pavisam kopā</a:t>
                      </a:r>
                      <a:endParaRPr lang="lv-LV" sz="2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5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20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1098,4</a:t>
                      </a:r>
                    </a:p>
                  </a:txBody>
                  <a:tcPr marL="9524" marR="9524" marT="9525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78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altLang="lv-LV" sz="3200" dirty="0"/>
              <a:t>2015. gada ceļu būvdarbu kvantitatīvie </a:t>
            </a:r>
            <a:r>
              <a:rPr lang="lv-LV" altLang="lv-LV" sz="3200" dirty="0" smtClean="0"/>
              <a:t>rādītāji</a:t>
            </a:r>
            <a:br>
              <a:rPr lang="lv-LV" altLang="lv-LV" sz="3200" dirty="0" smtClean="0"/>
            </a:br>
            <a:r>
              <a:rPr lang="lv-LV" altLang="lv-LV" sz="3200" dirty="0" smtClean="0"/>
              <a:t>(LVC dati)</a:t>
            </a:r>
            <a:endParaRPr lang="lv-LV" altLang="lv-LV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r>
              <a:rPr lang="lv-LV" smtClean="0">
                <a:solidFill>
                  <a:prstClr val="black"/>
                </a:solidFill>
              </a:rPr>
              <a:t>A.Salmins - LPS Ādaži 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151B077-4215-4A92-BE6A-2AC485192F82}" type="slidenum">
              <a:rPr lang="fr-FR" altLang="lv-LV" smtClean="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FR" altLang="lv-LV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r>
              <a:rPr lang="lv-LV" smtClean="0">
                <a:solidFill>
                  <a:prstClr val="black"/>
                </a:solidFill>
              </a:rPr>
              <a:t>2015.11.05 </a:t>
            </a: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5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VAF finansējums</a:t>
            </a:r>
            <a:endParaRPr lang="lv-LV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r>
              <a:rPr lang="lv-LV" smtClean="0">
                <a:solidFill>
                  <a:prstClr val="black"/>
                </a:solidFill>
              </a:rPr>
              <a:t>2015.11.05 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r>
              <a:rPr lang="lv-LV" smtClean="0">
                <a:solidFill>
                  <a:prstClr val="black"/>
                </a:solidFill>
              </a:rPr>
              <a:t>A.Salmins - LPS Ādaži 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151B077-4215-4A92-BE6A-2AC485192F82}" type="slidenum">
              <a:rPr lang="fr-FR" altLang="lv-LV" smtClean="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FR" altLang="lv-LV">
              <a:solidFill>
                <a:prstClr val="black"/>
              </a:solidFill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0" y="2108488"/>
            <a:ext cx="9046825" cy="361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9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1042988" y="333375"/>
            <a:ext cx="8072437" cy="719138"/>
          </a:xfrm>
        </p:spPr>
        <p:txBody>
          <a:bodyPr/>
          <a:lstStyle/>
          <a:p>
            <a:pPr eaLnBrk="1" hangingPunct="1"/>
            <a:r>
              <a:rPr lang="lv-LV" altLang="lv-LV" sz="3500" smtClean="0"/>
              <a:t>Valsts autoceļu programma </a:t>
            </a:r>
            <a:r>
              <a:rPr lang="lv-LV" altLang="lv-LV" sz="3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finansējums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487363" y="1341438"/>
          <a:ext cx="8229600" cy="446722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12429"/>
                <a:gridCol w="1296144"/>
                <a:gridCol w="1296144"/>
                <a:gridCol w="1152128"/>
                <a:gridCol w="1080120"/>
                <a:gridCol w="1192635"/>
              </a:tblGrid>
              <a:tr h="475656">
                <a:tc>
                  <a:txBody>
                    <a:bodyPr/>
                    <a:lstStyle/>
                    <a:p>
                      <a:endParaRPr lang="lv-LV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2009</a:t>
                      </a:r>
                      <a:endParaRPr lang="lv-LV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2010</a:t>
                      </a:r>
                      <a:endParaRPr lang="lv-LV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2011</a:t>
                      </a:r>
                      <a:endParaRPr lang="lv-LV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lv-LV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lv-LV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2013</a:t>
                      </a:r>
                      <a:endParaRPr lang="lv-LV" sz="1800" dirty="0"/>
                    </a:p>
                  </a:txBody>
                  <a:tcPr marT="45708" marB="45708"/>
                </a:tc>
              </a:tr>
              <a:tr h="822936">
                <a:tc>
                  <a:txBody>
                    <a:bodyPr/>
                    <a:lstStyle/>
                    <a:p>
                      <a:r>
                        <a:rPr lang="lv-LV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Valsts autoceļu uzturēšana (milj. Ls)</a:t>
                      </a:r>
                      <a:endParaRPr lang="lv-LV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93.447</a:t>
                      </a:r>
                    </a:p>
                    <a:p>
                      <a:endParaRPr lang="lv-LV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73.176</a:t>
                      </a:r>
                    </a:p>
                    <a:p>
                      <a:endParaRPr lang="lv-LV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61697</a:t>
                      </a:r>
                    </a:p>
                    <a:p>
                      <a:endParaRPr lang="lv-LV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67710</a:t>
                      </a:r>
                    </a:p>
                    <a:p>
                      <a:endParaRPr lang="lv-LV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70.4</a:t>
                      </a:r>
                    </a:p>
                    <a:p>
                      <a:endParaRPr lang="lv-LV" sz="2400" dirty="0"/>
                    </a:p>
                  </a:txBody>
                  <a:tcPr marT="45708" marB="45708"/>
                </a:tc>
              </a:tr>
              <a:tr h="1172849">
                <a:tc>
                  <a:txBody>
                    <a:bodyPr/>
                    <a:lstStyle/>
                    <a:p>
                      <a:r>
                        <a:rPr lang="lv-LV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Mērķdotācijas pašvaldībās (milj. Ls)</a:t>
                      </a:r>
                      <a:endParaRPr lang="lv-LV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28.265</a:t>
                      </a:r>
                    </a:p>
                    <a:p>
                      <a:endParaRPr lang="lv-LV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20.365</a:t>
                      </a:r>
                    </a:p>
                    <a:p>
                      <a:endParaRPr lang="lv-LV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20365</a:t>
                      </a:r>
                    </a:p>
                    <a:p>
                      <a:endParaRPr lang="lv-LV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20337</a:t>
                      </a:r>
                    </a:p>
                    <a:p>
                      <a:endParaRPr lang="lv-LV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lv-LV" sz="2400" dirty="0" smtClean="0"/>
                        <a:t>23.3</a:t>
                      </a:r>
                      <a:endParaRPr lang="lv-LV" sz="2400" dirty="0"/>
                    </a:p>
                  </a:txBody>
                  <a:tcPr marT="45708" marB="45708"/>
                </a:tc>
              </a:tr>
              <a:tr h="822936">
                <a:tc>
                  <a:txBody>
                    <a:bodyPr/>
                    <a:lstStyle/>
                    <a:p>
                      <a:r>
                        <a:rPr lang="lv-LV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VAF (milj. Ls)</a:t>
                      </a:r>
                      <a:endParaRPr lang="lv-LV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121.712</a:t>
                      </a:r>
                    </a:p>
                    <a:p>
                      <a:endParaRPr lang="lv-LV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93.541</a:t>
                      </a:r>
                    </a:p>
                    <a:p>
                      <a:endParaRPr lang="lv-LV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82.062</a:t>
                      </a:r>
                    </a:p>
                    <a:p>
                      <a:endParaRPr lang="lv-LV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88.047</a:t>
                      </a:r>
                    </a:p>
                    <a:p>
                      <a:endParaRPr lang="lv-LV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lv-LV" sz="2400" dirty="0" smtClean="0"/>
                        <a:t>93.7</a:t>
                      </a:r>
                      <a:endParaRPr lang="lv-LV" sz="2400" dirty="0"/>
                    </a:p>
                  </a:txBody>
                  <a:tcPr marT="45708" marB="45708"/>
                </a:tc>
              </a:tr>
              <a:tr h="1172849">
                <a:tc>
                  <a:txBody>
                    <a:bodyPr/>
                    <a:lstStyle/>
                    <a:p>
                      <a:r>
                        <a:rPr lang="lv-LV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Akcīzes nodokļa (%) īpatsvars</a:t>
                      </a:r>
                      <a:r>
                        <a:rPr lang="lv-LV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 nodeva</a:t>
                      </a:r>
                      <a:endParaRPr lang="lv-LV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lv-LV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23.7%</a:t>
                      </a:r>
                      <a:endParaRPr lang="lv-LV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lv-LV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20.5%</a:t>
                      </a:r>
                      <a:endParaRPr lang="lv-LV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lv-LV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13.6%</a:t>
                      </a:r>
                      <a:endParaRPr lang="lv-LV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lv-LV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15.3%</a:t>
                      </a:r>
                      <a:endParaRPr lang="lv-LV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lv-LV" sz="2400" dirty="0" smtClean="0"/>
                        <a:t>16.6%</a:t>
                      </a:r>
                      <a:endParaRPr lang="lv-LV" sz="2400" dirty="0"/>
                    </a:p>
                  </a:txBody>
                  <a:tcPr marT="45708" marB="45708"/>
                </a:tc>
              </a:tr>
            </a:tbl>
          </a:graphicData>
        </a:graphic>
      </p:graphicFrame>
      <p:sp>
        <p:nvSpPr>
          <p:cNvPr id="8299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lv-LV" altLang="lv-LV" sz="1200" smtClean="0">
                <a:solidFill>
                  <a:srgbClr val="1F497D"/>
                </a:solidFill>
                <a:latin typeface="Arial" panose="020B0604020202020204" pitchFamily="34" charset="0"/>
              </a:rPr>
              <a:t>A.Salmins - LPS Ādaži </a:t>
            </a:r>
            <a:endParaRPr lang="en-US" altLang="lv-LV" sz="1200" smtClean="0">
              <a:solidFill>
                <a:srgbClr val="1F497D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830EB5-96A7-452F-8664-5054C2541C6E}" type="slidenum">
              <a:rPr lang="en-US" altLang="lv-LV" smtClean="0"/>
              <a:pPr>
                <a:defRPr/>
              </a:pPr>
              <a:t>6</a:t>
            </a:fld>
            <a:endParaRPr lang="en-US" alt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53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Iespējamais atbalsts 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LAP finansējums (kvota) lauku ceļiem uzņēmējdarbības atbalstam  -89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milj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EUR</a:t>
            </a:r>
          </a:p>
          <a:p>
            <a:pPr algn="just"/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 valsts budžets vietējiem ceļiem- -45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milj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EUR izslēgts</a:t>
            </a:r>
          </a:p>
          <a:p>
            <a:pPr algn="just"/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Reģionu centri  un novadu pašvaldības aktivitāšu  3.3.1. un 5.6.2   ietvarā </a:t>
            </a:r>
          </a:p>
          <a:p>
            <a:pPr algn="just">
              <a:buFontTx/>
              <a:buChar char="-"/>
            </a:pPr>
            <a:endParaRPr lang="lv-LV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830EB5-96A7-452F-8664-5054C2541C6E}" type="slidenum">
              <a:rPr lang="en-US" altLang="lv-LV" smtClean="0"/>
              <a:pPr>
                <a:defRPr/>
              </a:pPr>
              <a:t>7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94839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6"/>
          <p:cNvSpPr>
            <a:spLocks noGrp="1"/>
          </p:cNvSpPr>
          <p:nvPr>
            <p:ph type="sldNum" sz="quarter" idx="13"/>
          </p:nvPr>
        </p:nvSpPr>
        <p:spPr bwMode="auto">
          <a:xfrm>
            <a:off x="8534400" y="6324600"/>
            <a:ext cx="452438" cy="3048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89E7DEA-9150-4101-80C9-CD6526EB549B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5363" name="Content Placeholder 3"/>
          <p:cNvSpPr txBox="1">
            <a:spLocks/>
          </p:cNvSpPr>
          <p:nvPr/>
        </p:nvSpPr>
        <p:spPr bwMode="auto">
          <a:xfrm>
            <a:off x="179388" y="139700"/>
            <a:ext cx="8964612" cy="634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76425" lvl="1" indent="-342900" algn="ctr" defTabSz="9382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lv-LV" altLang="lv-LV" sz="1700" b="1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  <a:sym typeface="Arial" charset="0"/>
              </a:rPr>
              <a:t>	</a:t>
            </a:r>
          </a:p>
          <a:p>
            <a:pPr marL="1876425" lvl="1" indent="-342900" algn="ctr" defTabSz="9382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lv-LV" altLang="lv-LV" sz="1700" b="1" dirty="0">
              <a:solidFill>
                <a:prstClr val="black"/>
              </a:solidFill>
              <a:latin typeface="Arial" charset="0"/>
              <a:ea typeface="MS PGothic" pitchFamily="34" charset="-128"/>
              <a:cs typeface="Arial" charset="0"/>
              <a:sym typeface="Arial" charset="0"/>
            </a:endParaRPr>
          </a:p>
          <a:p>
            <a:pPr marL="1876425" lvl="1" indent="-342900" algn="ctr" defTabSz="9382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lv-LV" altLang="lv-LV" sz="1700" b="1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  <a:sym typeface="Arial" charset="0"/>
              </a:rPr>
              <a:t>	</a:t>
            </a:r>
          </a:p>
          <a:p>
            <a:pPr marL="1876425" lvl="1" indent="-342900" algn="just" defTabSz="9382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lv-LV" altLang="lv-LV" sz="1700" b="1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  <a:sym typeface="Arial" charset="0"/>
              </a:rPr>
              <a:t>	</a:t>
            </a:r>
            <a:endParaRPr lang="lv-LV" altLang="lv-LV" sz="1700" b="1" dirty="0">
              <a:solidFill>
                <a:srgbClr val="2D2DB9"/>
              </a:solidFill>
              <a:ea typeface="MS PGothic" pitchFamily="34" charset="-128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79388" y="4191000"/>
          <a:ext cx="8885237" cy="2438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430"/>
                <a:gridCol w="4203156"/>
                <a:gridCol w="1842292"/>
                <a:gridCol w="1822359"/>
              </a:tblGrid>
              <a:tr h="52766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lv-LV" sz="17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Specifiskie atbalsta mērķi un atlases kārtas</a:t>
                      </a:r>
                    </a:p>
                  </a:txBody>
                  <a:tcPr marL="71994" marR="71994" marT="9525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7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Kopējais finansējums, </a:t>
                      </a:r>
                      <a:r>
                        <a:rPr lang="lv-LV" sz="1700" b="1" i="1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euro</a:t>
                      </a:r>
                    </a:p>
                  </a:txBody>
                  <a:tcPr marL="71994" marR="7199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7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ERAF finansējums, </a:t>
                      </a:r>
                      <a:r>
                        <a:rPr lang="lv-LV" sz="1700" b="1" i="1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euro</a:t>
                      </a:r>
                    </a:p>
                  </a:txBody>
                  <a:tcPr marL="71994" marR="71994" marT="9525" marB="0" anchor="ctr"/>
                </a:tc>
              </a:tr>
              <a:tr h="41918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SAM </a:t>
                      </a:r>
                      <a:r>
                        <a:rPr lang="lv-LV" sz="16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5.6.2</a:t>
                      </a:r>
                      <a:r>
                        <a:rPr lang="lv-LV" sz="16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.  Degradēto teritoriju </a:t>
                      </a:r>
                      <a:r>
                        <a:rPr lang="lv-LV" sz="1600" b="1" i="0" u="none" strike="noStrike" dirty="0" err="1" smtClean="0">
                          <a:solidFill>
                            <a:schemeClr val="tx1"/>
                          </a:solidFill>
                          <a:latin typeface="Times New Roman"/>
                        </a:rPr>
                        <a:t>revitalizācija</a:t>
                      </a:r>
                      <a:endParaRPr lang="lv-LV" sz="16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1994" marR="71994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278 263 967</a:t>
                      </a:r>
                    </a:p>
                  </a:txBody>
                  <a:tcPr marL="71994" marR="71994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236 524 372</a:t>
                      </a:r>
                    </a:p>
                  </a:txBody>
                  <a:tcPr marL="71994" marR="71994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97185"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1.atlases </a:t>
                      </a:r>
                      <a:r>
                        <a:rPr lang="lv-LV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kārta</a:t>
                      </a:r>
                    </a:p>
                  </a:txBody>
                  <a:tcPr marL="71994" marR="71994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Republikas pilsētas (9</a:t>
                      </a:r>
                      <a:r>
                        <a:rPr lang="lv-LV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marL="71994" marR="71994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108 398 439</a:t>
                      </a:r>
                    </a:p>
                  </a:txBody>
                  <a:tcPr marL="71994" marR="71994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92 138 673</a:t>
                      </a:r>
                    </a:p>
                  </a:txBody>
                  <a:tcPr marL="71994" marR="71994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97185"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2.atlases </a:t>
                      </a:r>
                      <a:r>
                        <a:rPr lang="lv-LV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kārta</a:t>
                      </a:r>
                    </a:p>
                  </a:txBody>
                  <a:tcPr marL="71994" marR="71994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Reģionālas </a:t>
                      </a:r>
                      <a:r>
                        <a:rPr lang="lv-LV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nozīmes </a:t>
                      </a:r>
                      <a:r>
                        <a:rPr lang="lv-LV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centru pašvaldības (21</a:t>
                      </a:r>
                      <a:r>
                        <a:rPr lang="lv-LV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marL="71994" marR="71994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108 398 439</a:t>
                      </a:r>
                    </a:p>
                  </a:txBody>
                  <a:tcPr marL="71994" marR="71994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92 138 673</a:t>
                      </a:r>
                    </a:p>
                  </a:txBody>
                  <a:tcPr marL="71994" marR="71994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97185"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3.atlases </a:t>
                      </a:r>
                      <a:r>
                        <a:rPr lang="lv-LV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kārta</a:t>
                      </a:r>
                    </a:p>
                  </a:txBody>
                  <a:tcPr marL="71994" marR="71994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Latgales reģions</a:t>
                      </a:r>
                      <a:endParaRPr lang="lv-LV" sz="16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1994" marR="71994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61 467 089</a:t>
                      </a:r>
                    </a:p>
                  </a:txBody>
                  <a:tcPr marL="71994" marR="71994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52 247 026</a:t>
                      </a:r>
                    </a:p>
                  </a:txBody>
                  <a:tcPr marL="71994" marR="71994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394" name="Title 1"/>
          <p:cNvSpPr>
            <a:spLocks noGrp="1"/>
          </p:cNvSpPr>
          <p:nvPr>
            <p:ph type="title"/>
          </p:nvPr>
        </p:nvSpPr>
        <p:spPr>
          <a:xfrm>
            <a:off x="2590800" y="273050"/>
            <a:ext cx="6396038" cy="1162050"/>
          </a:xfrm>
        </p:spPr>
        <p:txBody>
          <a:bodyPr/>
          <a:lstStyle/>
          <a:p>
            <a:r>
              <a:rPr lang="lv-LV" altLang="lv-LV" sz="3200" dirty="0" smtClean="0"/>
              <a:t>ES fondi uzņēmējdarbības infrastruktūrai (1)</a:t>
            </a:r>
            <a:endParaRPr lang="en-US" altLang="lv-LV" sz="3200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79388" y="1630363"/>
          <a:ext cx="8885237" cy="2438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430"/>
                <a:gridCol w="4203156"/>
                <a:gridCol w="1842292"/>
                <a:gridCol w="1822359"/>
              </a:tblGrid>
              <a:tr h="52766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lv-LV" sz="17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Specifiskie atbalsta mērķi un atlases kārtas</a:t>
                      </a:r>
                    </a:p>
                  </a:txBody>
                  <a:tcPr marL="71994" marR="71994" marT="9525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7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Kopējais finansējums, </a:t>
                      </a:r>
                      <a:r>
                        <a:rPr lang="lv-LV" sz="1700" b="1" i="1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euro</a:t>
                      </a:r>
                    </a:p>
                  </a:txBody>
                  <a:tcPr marL="71994" marR="7199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7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ERAF finansējums, </a:t>
                      </a:r>
                      <a:r>
                        <a:rPr lang="lv-LV" sz="1700" b="1" i="1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euro</a:t>
                      </a:r>
                    </a:p>
                  </a:txBody>
                  <a:tcPr marL="71994" marR="71994" marT="9525" marB="0" anchor="ctr"/>
                </a:tc>
              </a:tr>
              <a:tr h="41918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SAM 3.3.1.</a:t>
                      </a:r>
                      <a:r>
                        <a:rPr lang="lv-LV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Privāto investīciju piesaiste reģionos – </a:t>
                      </a:r>
                      <a:r>
                        <a:rPr lang="lv-LV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tikai MVU</a:t>
                      </a:r>
                      <a:endParaRPr lang="lv-LV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1994" marR="71994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69 431 461</a:t>
                      </a:r>
                    </a:p>
                  </a:txBody>
                  <a:tcPr marL="71994" marR="71994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59 016 742</a:t>
                      </a:r>
                    </a:p>
                  </a:txBody>
                  <a:tcPr marL="71994" marR="71994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97185"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1.atlases </a:t>
                      </a:r>
                      <a:r>
                        <a:rPr lang="lv-LV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kārta</a:t>
                      </a:r>
                    </a:p>
                  </a:txBody>
                  <a:tcPr marL="71994" marR="71994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Republikas pilsētas (9</a:t>
                      </a:r>
                      <a:r>
                        <a:rPr lang="lv-LV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marL="71994" marR="71994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12 837 215</a:t>
                      </a:r>
                    </a:p>
                  </a:txBody>
                  <a:tcPr marL="71994" marR="71994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10 911 633</a:t>
                      </a:r>
                    </a:p>
                  </a:txBody>
                  <a:tcPr marL="71994" marR="71994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97185"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2.atlases </a:t>
                      </a:r>
                      <a:r>
                        <a:rPr lang="lv-LV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kārta</a:t>
                      </a:r>
                    </a:p>
                  </a:txBody>
                  <a:tcPr marL="71994" marR="71994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Reģionālas </a:t>
                      </a:r>
                      <a:r>
                        <a:rPr lang="lv-LV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nozīmes </a:t>
                      </a:r>
                      <a:r>
                        <a:rPr lang="lv-LV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centru pašvaldības (21</a:t>
                      </a:r>
                      <a:r>
                        <a:rPr lang="lv-LV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marL="71994" marR="71994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39575" rtl="0" eaLnBrk="1" fontAlgn="ctr" latinLnBrk="0" hangingPunct="1"/>
                      <a:r>
                        <a:rPr lang="lv-LV" sz="1600" b="0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12 837 215</a:t>
                      </a:r>
                    </a:p>
                  </a:txBody>
                  <a:tcPr marL="71994" marR="71994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39575" rtl="0" eaLnBrk="1" fontAlgn="ctr" latinLnBrk="0" hangingPunct="1"/>
                      <a:r>
                        <a:rPr lang="lv-LV" sz="1600" b="0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10 911 633</a:t>
                      </a:r>
                    </a:p>
                  </a:txBody>
                  <a:tcPr marL="71994" marR="71994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97185"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3.atlases </a:t>
                      </a:r>
                      <a:r>
                        <a:rPr lang="lv-LV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kārta</a:t>
                      </a:r>
                    </a:p>
                  </a:txBody>
                  <a:tcPr marL="71994" marR="71994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89 novadu pašvaldības</a:t>
                      </a:r>
                      <a:endParaRPr lang="lv-LV" sz="16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1994" marR="71994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39575" rtl="0" eaLnBrk="1" fontAlgn="ctr" latinLnBrk="0" hangingPunct="1"/>
                      <a:r>
                        <a:rPr lang="lv-LV" sz="1600" b="0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43 757 031</a:t>
                      </a:r>
                    </a:p>
                  </a:txBody>
                  <a:tcPr marL="71994" marR="71994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39575" rtl="0" eaLnBrk="1" fontAlgn="ctr" latinLnBrk="0" hangingPunct="1"/>
                      <a:r>
                        <a:rPr lang="lv-LV" sz="1600" b="0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37 193 476</a:t>
                      </a:r>
                    </a:p>
                  </a:txBody>
                  <a:tcPr marL="71994" marR="71994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748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Iespējamais finansējums ES ( 2014 – 2020) </a:t>
            </a:r>
            <a:endParaRPr lang="lv-LV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Kopējais finansējums autoceļiem (SM)  - 812 miljoni EUR</a:t>
            </a:r>
          </a:p>
          <a:p>
            <a:pPr algn="just"/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Valsts galvenie autoceļi </a:t>
            </a: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- 256.99 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miljoni EUR</a:t>
            </a:r>
          </a:p>
          <a:p>
            <a:pPr algn="just"/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Reģionālie autoceļi - 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277.03 miljoni EUR</a:t>
            </a:r>
          </a:p>
          <a:p>
            <a:pPr algn="just"/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Valsts budžets pēc LAP</a:t>
            </a:r>
          </a:p>
          <a:p>
            <a:pPr algn="just"/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Valsts galvenie autoceļi -234  miljoni. EUR</a:t>
            </a:r>
          </a:p>
          <a:p>
            <a:pPr algn="just"/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Valsts reģionālie autoceļi – 286 miljoni EUR</a:t>
            </a:r>
          </a:p>
          <a:p>
            <a:pPr algn="just"/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Valsts vietējiem autoceļiem – 99.4 miljoni EUR </a:t>
            </a:r>
          </a:p>
          <a:p>
            <a:endParaRPr lang="lv-LV" dirty="0" smtClean="0"/>
          </a:p>
          <a:p>
            <a:pPr marL="0" indent="0">
              <a:buNone/>
            </a:pPr>
            <a:endParaRPr lang="lv-LV" dirty="0" smtClean="0"/>
          </a:p>
          <a:p>
            <a:endParaRPr lang="lv-LV" dirty="0"/>
          </a:p>
          <a:p>
            <a:endParaRPr lang="lv-LV" dirty="0"/>
          </a:p>
          <a:p>
            <a:endParaRPr lang="lv-LV" dirty="0" smtClean="0"/>
          </a:p>
          <a:p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2015.11.05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v-LV" smtClean="0">
                <a:solidFill>
                  <a:prstClr val="black">
                    <a:tint val="75000"/>
                  </a:prstClr>
                </a:solidFill>
              </a:rPr>
              <a:t>A.Salmins - LPS Ādaži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830EB5-96A7-452F-8664-5054C2541C6E}" type="slidenum">
              <a:rPr lang="en-US" altLang="lv-LV" smtClean="0"/>
              <a:pPr>
                <a:defRPr/>
              </a:pPr>
              <a:t>9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72496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AUTO slaids ar tekstu">
  <a:themeElements>
    <a:clrScheme name="Satiksmes Ministrija">
      <a:dk1>
        <a:srgbClr val="000000"/>
      </a:dk1>
      <a:lt1>
        <a:srgbClr val="FFFFFF"/>
      </a:lt1>
      <a:dk2>
        <a:srgbClr val="001F57"/>
      </a:dk2>
      <a:lt2>
        <a:srgbClr val="A2A2A2"/>
      </a:lt2>
      <a:accent1>
        <a:srgbClr val="F08B00"/>
      </a:accent1>
      <a:accent2>
        <a:srgbClr val="001F57"/>
      </a:accent2>
      <a:accent3>
        <a:srgbClr val="3D8615"/>
      </a:accent3>
      <a:accent4>
        <a:srgbClr val="90A9D7"/>
      </a:accent4>
      <a:accent5>
        <a:srgbClr val="51346E"/>
      </a:accent5>
      <a:accent6>
        <a:srgbClr val="3E9299"/>
      </a:accent6>
      <a:hlink>
        <a:srgbClr val="6F3915"/>
      </a:hlink>
      <a:folHlink>
        <a:srgbClr val="E4B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89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Y 2007 loadset regular presentation LT">
  <a:themeElements>
    <a:clrScheme name="Custom 1">
      <a:dk1>
        <a:srgbClr val="000000"/>
      </a:dk1>
      <a:lt1>
        <a:srgbClr val="808080"/>
      </a:lt1>
      <a:dk2>
        <a:srgbClr val="FFFFFF"/>
      </a:dk2>
      <a:lt2>
        <a:srgbClr val="808080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4356</TotalTime>
  <Words>1196</Words>
  <Application>Microsoft Office PowerPoint</Application>
  <PresentationFormat>On-screen Show (4:3)</PresentationFormat>
  <Paragraphs>415</Paragraphs>
  <Slides>23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8" baseType="lpstr">
      <vt:lpstr>ＭＳ Ｐゴシック</vt:lpstr>
      <vt:lpstr>ＭＳ Ｐゴシック</vt:lpstr>
      <vt:lpstr>Arial</vt:lpstr>
      <vt:lpstr>Arial Narrow</vt:lpstr>
      <vt:lpstr>Calibri</vt:lpstr>
      <vt:lpstr>Times New Roman</vt:lpstr>
      <vt:lpstr>Verdana</vt:lpstr>
      <vt:lpstr>Wingdings</vt:lpstr>
      <vt:lpstr>Conception personnalisée</vt:lpstr>
      <vt:lpstr>EY 2007 loadset regular presentation LT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Thème Office</vt:lpstr>
      <vt:lpstr>AUTO slaids ar tekstu</vt:lpstr>
      <vt:lpstr>Network</vt:lpstr>
      <vt:lpstr>1_Network</vt:lpstr>
      <vt:lpstr>89_Prezentacija_templateLV</vt:lpstr>
      <vt:lpstr>Worksheet</vt:lpstr>
      <vt:lpstr>T-3-1 tīkls</vt:lpstr>
      <vt:lpstr>Valsts un pašvaldību ceļu finansējums </vt:lpstr>
      <vt:lpstr>Autoceļu finansējums 2015. gadā: 313,275 milj. EUR (LVC dati)</vt:lpstr>
      <vt:lpstr>2015. gada ceļu būvdarbu kvantitatīvie rādītāji (LVC dati)</vt:lpstr>
      <vt:lpstr>VAF finansējums</vt:lpstr>
      <vt:lpstr>Valsts autoceļu programma finansējums</vt:lpstr>
      <vt:lpstr>Iespējamais atbalsts </vt:lpstr>
      <vt:lpstr>ES fondi uzņēmējdarbības infrastruktūrai (1)</vt:lpstr>
      <vt:lpstr>Iespējamais finansējums ES ( 2014 – 2020) </vt:lpstr>
      <vt:lpstr>Realitāte -  Valsts vietējie  un pašvaldību autoceļi </vt:lpstr>
      <vt:lpstr>Es fondi –autoceļi </vt:lpstr>
      <vt:lpstr>Pašvaldību autoceļi </vt:lpstr>
      <vt:lpstr>Autoceļi datu bāze</vt:lpstr>
      <vt:lpstr>Investīciju salīdzinājums valsts un pašvaldības 1km (ES, Valsts budžets, pašvaldību budžets (milj.latu) Vidējā investīciju piesaiste  pret 1 km valstij ( 0.40) </vt:lpstr>
      <vt:lpstr>Investīciju proporcijas autoceļiem </vt:lpstr>
      <vt:lpstr>Uzturēšana salīdzinājums (milj.ls) </vt:lpstr>
      <vt:lpstr>Valsts autoceļu sakārtošanas programma</vt:lpstr>
      <vt:lpstr>( Latvija, Lietuva, Igaunija) – valsts budžets  </vt:lpstr>
      <vt:lpstr>Valsts  a/c remonta deficīts, km</vt:lpstr>
      <vt:lpstr>PowerPoint Presentation</vt:lpstr>
      <vt:lpstr>Ceļu būvnieka versija </vt:lpstr>
      <vt:lpstr>Valsts autoceļi no 1995 -2013  ( sabrukušās segas, apmierinoši, atjaunotās segas, teicami un labi segumi) – LVC dati </vt:lpstr>
      <vt:lpstr>Paldies par uzmanību!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Aino Salmins</dc:creator>
  <cp:lastModifiedBy>Aino Salmiņš</cp:lastModifiedBy>
  <cp:revision>255</cp:revision>
  <cp:lastPrinted>2015-11-04T08:09:35Z</cp:lastPrinted>
  <dcterms:created xsi:type="dcterms:W3CDTF">2015-01-29T11:14:22Z</dcterms:created>
  <dcterms:modified xsi:type="dcterms:W3CDTF">2015-11-04T10:46:16Z</dcterms:modified>
</cp:coreProperties>
</file>