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59" r:id="rId19"/>
    <p:sldId id="275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104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0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3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9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9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1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5C72-D929-4DEE-A5A6-8E84FA1F039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85C72-D929-4DEE-A5A6-8E84FA1F039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7A1CA-CB73-4393-AE05-6B81C520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7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c.europa.eu/info/law/law-topic/data-protection/reform/rules-business-and-organisations/legal-grounds-processing-data/grounds-processing/when-can-personal-data-be-processed_lv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4191000" cy="1470025"/>
          </a:xfrm>
        </p:spPr>
        <p:txBody>
          <a:bodyPr>
            <a:normAutofit fontScale="90000"/>
          </a:bodyPr>
          <a:lstStyle/>
          <a:p>
            <a:r>
              <a:rPr lang="lv-LV" sz="4800" dirty="0">
                <a:solidFill>
                  <a:schemeClr val="accent5">
                    <a:lumMod val="50000"/>
                  </a:schemeClr>
                </a:solidFill>
                <a:latin typeface="HelveticaNeueLT Std Lt" pitchFamily="34" charset="0"/>
              </a:rPr>
              <a:t>Personas datu apstrādes juridiskais pamats</a:t>
            </a:r>
          </a:p>
        </p:txBody>
      </p:sp>
      <p:pic>
        <p:nvPicPr>
          <p:cNvPr id="3" name="Picture Placeholder 19" descr="A picture containing building, bathroom&#10;&#10;Description generated with very high confidence">
            <a:extLst>
              <a:ext uri="{FF2B5EF4-FFF2-40B4-BE49-F238E27FC236}">
                <a16:creationId xmlns:a16="http://schemas.microsoft.com/office/drawing/2014/main" id="{81486955-E35A-4AE6-BAFD-1C14364E6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r="26845" b="-1"/>
          <a:stretch/>
        </p:blipFill>
        <p:spPr>
          <a:xfrm>
            <a:off x="5196843" y="0"/>
            <a:ext cx="3947157" cy="5748282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991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D3B1E-CA4D-4848-8456-C32E2444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Vit</a:t>
            </a:r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ālās intereses vietējo pašvaldību darbības kontekstā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 descr="A close up of a toy&#10;&#10;Description generated with high confidence">
            <a:extLst>
              <a:ext uri="{FF2B5EF4-FFF2-40B4-BE49-F238E27FC236}">
                <a16:creationId xmlns:a16="http://schemas.microsoft.com/office/drawing/2014/main" id="{FD387074-9C68-49A6-B94D-D0B683D60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29465"/>
            <a:ext cx="4204252" cy="46285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52D04-317D-4431-9126-FF78AF907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6002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lv-LV" b="1" dirty="0"/>
              <a:t>Var piemērot ļoti ierobežotā skaitā gadījumu</a:t>
            </a:r>
          </a:p>
          <a:p>
            <a:pPr marL="0" indent="0" algn="just">
              <a:buNone/>
            </a:pPr>
            <a:r>
              <a:rPr lang="lv-LV" b="1" dirty="0"/>
              <a:t>Piemērs</a:t>
            </a:r>
            <a:r>
              <a:rPr lang="en-US" b="1" dirty="0"/>
              <a:t>:</a:t>
            </a:r>
            <a:r>
              <a:rPr lang="lv-LV" b="1" dirty="0"/>
              <a:t> </a:t>
            </a:r>
            <a:r>
              <a:rPr lang="lv-LV" dirty="0"/>
              <a:t>darbinieku vai iedzīvotāju personas datu apstrāde ārkārtas situācijā ir notikusi vietējās pašvaldības jurisdikcijā un nav cita juridiska pamata šādai apstrādei.</a:t>
            </a:r>
          </a:p>
        </p:txBody>
      </p:sp>
    </p:spTree>
    <p:extLst>
      <p:ext uri="{BB962C8B-B14F-4D97-AF65-F5344CB8AC3E}">
        <p14:creationId xmlns:p14="http://schemas.microsoft.com/office/powerpoint/2010/main" val="36506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41C0F-C078-4914-81E1-FE886C44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Uzdevums, kas tiek veikts sabiedrības interesēs vai īstenojot oficiālas pilnvaras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141A-D76D-4DBD-BB63-4E76A6D94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Apstrādei jābūt noteiktai ES vai dalībvalsts tiesību aktos;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Situācijas, kurās pusei, kas nav publiska iestāde, tiek lūgts atklāt personas datus publiskai iestādei, vairs neattiecas uz šo pamatu;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Datu subjekts var iebilst savu datu apstrādei, kas balstās uz šo pamatojumu;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Iebilduma gadījumā: pašvaldībām jāspēj pierādīt, ka tām ir pārliecinošs likumīgs pamats, lai turpinātu apstrādāt personas datus, balstoties uz šo pamatu.</a:t>
            </a:r>
          </a:p>
        </p:txBody>
      </p:sp>
    </p:spTree>
    <p:extLst>
      <p:ext uri="{BB962C8B-B14F-4D97-AF65-F5344CB8AC3E}">
        <p14:creationId xmlns:p14="http://schemas.microsoft.com/office/powerpoint/2010/main" val="228692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774A4-4D9B-470D-A743-2DAF9F27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lv-LV" sz="2800" b="1" dirty="0">
                <a:solidFill>
                  <a:schemeClr val="accent5">
                    <a:lumMod val="50000"/>
                  </a:schemeClr>
                </a:solidFill>
              </a:rPr>
              <a:t>Uzdevums, kas tiek veikts sabiedrības interesēs vai īstenojot oficiālas pilnvaras pašvaldību darbības kontekstā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60C52B-97F9-4C34-98CA-5D8E3D91D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r="6478" b="3"/>
          <a:stretch/>
        </p:blipFill>
        <p:spPr>
          <a:xfrm>
            <a:off x="4753737" y="1904281"/>
            <a:ext cx="3805552" cy="42726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198AB-4CCF-4E7C-8BA6-BEB6EA76C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761613" cy="435133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1700" dirty="0"/>
              <a:t>Viens no svarīgākajiem juridiskajiem pamatiem pašvaldību darbā;</a:t>
            </a:r>
          </a:p>
          <a:p>
            <a:pPr marL="0" indent="0">
              <a:buNone/>
            </a:pPr>
            <a:endParaRPr lang="en-US" sz="17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1700" b="1" dirty="0"/>
              <a:t>Piemēri</a:t>
            </a:r>
            <a:r>
              <a:rPr lang="en-US" sz="1700" dirty="0"/>
              <a:t>:</a:t>
            </a: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lv-LV" sz="1700" dirty="0"/>
              <a:t>vietējo nodokļu administrēšana</a:t>
            </a:r>
            <a:r>
              <a:rPr lang="en-US" sz="1700" dirty="0"/>
              <a:t>;</a:t>
            </a:r>
          </a:p>
          <a:p>
            <a:pPr marL="742950" indent="-285750">
              <a:buFont typeface="Wingdings" panose="05000000000000000000" pitchFamily="2" charset="2"/>
              <a:buChar char="§"/>
            </a:pPr>
            <a:r>
              <a:rPr lang="lv-LV" sz="1700" dirty="0"/>
              <a:t>vietējās bibliotēkas, skolas u.c. administrēšana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01479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15C4-8B3B-4BA7-B731-1B77C856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Leģitīmās intereses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B552-BB76-412D-B98E-A75A0BD6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Interešu jēdziens – "plašāka ieinteresētība apstrādē, ko pārzinis gūst no apstrādes";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Interešu leģitimitāte – ja tā atbilst gan datu aizsardzības likumiem, gan likumiem, kas piemērojami pārziņa darbībai;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Leģitīmajām interesēm jābūt samērotām ar datu subjekta interesēm, </a:t>
            </a:r>
            <a:r>
              <a:rPr lang="lv-LV" dirty="0" err="1"/>
              <a:t>pamattiesībām</a:t>
            </a:r>
            <a:r>
              <a:rPr lang="lv-LV" dirty="0"/>
              <a:t> un brīvībām </a:t>
            </a:r>
          </a:p>
          <a:p>
            <a:pPr marL="0" indent="0" algn="ctr">
              <a:buNone/>
            </a:pPr>
            <a:r>
              <a:rPr lang="lv-LV" dirty="0"/>
              <a:t>= </a:t>
            </a:r>
          </a:p>
          <a:p>
            <a:pPr marL="457200" indent="0" algn="ctr">
              <a:buNone/>
            </a:pPr>
            <a:r>
              <a:rPr lang="lv-LV" u="sng" dirty="0"/>
              <a:t>līdzsvarošanas pārbaude jāpiemēro katrā atsevišķā gadījumā</a:t>
            </a:r>
          </a:p>
        </p:txBody>
      </p:sp>
    </p:spTree>
    <p:extLst>
      <p:ext uri="{BB962C8B-B14F-4D97-AF65-F5344CB8AC3E}">
        <p14:creationId xmlns:p14="http://schemas.microsoft.com/office/powerpoint/2010/main" val="176571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B68C1-3EBC-4667-9FA6-DEF9C539C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Leģitīmās intereses pašvaldību darbības kontekstā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374AA-DDD1-42B2-BA3D-4A8213880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VDAR skaidri nosaka, ka šo juridisko pamatu nepiemēro apstrādei, ko publiskās iestādes veic, pildot savus uzdevumus;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Pašvaldībām, kuras pamatojas uz leģitīmajām interesēm, veicot savus uzdevumus, ieteicams pārdomāt, kādu citu juridisko pamatu personas datu apstrādei tās varētu piemērot;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Leģitīmās intereses pašvaldības joprojām varētu piemērot kā derīgu juridisku pamatu saviem iekšējiem procesiem - piemēram, darbībās saistītās ar savu personālu.</a:t>
            </a:r>
          </a:p>
        </p:txBody>
      </p:sp>
    </p:spTree>
    <p:extLst>
      <p:ext uri="{BB962C8B-B14F-4D97-AF65-F5344CB8AC3E}">
        <p14:creationId xmlns:p14="http://schemas.microsoft.com/office/powerpoint/2010/main" val="220441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2DE92-9D9D-41E1-8655-25E00273A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7"/>
            <a:ext cx="8229600" cy="1143000"/>
          </a:xfrm>
        </p:spPr>
        <p:txBody>
          <a:bodyPr/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VDAR mīti</a:t>
            </a:r>
            <a:endParaRPr lang="bg-BG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E9CC6-BC5C-4B42-8443-5793AB9EE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7474"/>
            <a:ext cx="8229600" cy="4525963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Tx/>
              <a:buChar char="Ꭓ"/>
            </a:pPr>
            <a:r>
              <a:rPr lang="lv-LV" dirty="0"/>
              <a:t>Datu subjektiem jāsniedz piekrišana katrai apstrādes darbībai - piekrišana jāizmanto tikai tad, ja nav cita juridiska pamata apstrādei; tā izmantošana būtu jāierobežo, jo īpaši publiskām iestādēm;</a:t>
            </a:r>
          </a:p>
          <a:p>
            <a:pPr marL="457200" indent="-457200" algn="just">
              <a:buFontTx/>
              <a:buChar char="Ꭓ"/>
            </a:pPr>
            <a:r>
              <a:rPr lang="lv-LV" dirty="0"/>
              <a:t>Leģitīmās intereses nevar būt juridisks pamats publisko iestāžu veiktai apstrādei - vienmēr svarīgi apsvērt lomu, kādā darbojas vietējās pašvaldības;</a:t>
            </a:r>
          </a:p>
          <a:p>
            <a:pPr marL="457200" indent="-457200" algn="just">
              <a:buFontTx/>
              <a:buChar char="Ꭓ"/>
            </a:pPr>
            <a:r>
              <a:rPr lang="lv-LV" dirty="0"/>
              <a:t>Juridiska pienākuma ievērošana vienmēr ir pamats publisko iestāžu veiktajai apstrādei - daudzos gadījumos pašvaldībām nebūs pienākuma apstrādāt noteiktus datu kopumus, tā vietā tās īstenos savas oficiālās pilnvaras.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602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B0CE-7A09-46C3-9265-CB57E59F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Secinājumi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6E7FC-2C41-43F9-8B8F-58211AF1C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Datu pārzinim vienmēr jānosaka juridiskais pamats katrai datu apstrādei, ko tas veic;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Datu subjekts vienmēr jāinformē, kurš juridiskais pamats piemērojams konkrētajam apstrādes mērķim;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Pašvaldībām galvenokārt būtu jāizmanto juridiskie pamati - «uzdevums, ko veic sabiedrības interesēs/oficiālo pilnvaru īstenošana" un "ievērojot juridisku pienākumu», tomēr dažos gadījumos var būt piemērojami citi juridiskie pamatojumi.</a:t>
            </a:r>
          </a:p>
        </p:txBody>
      </p:sp>
    </p:spTree>
    <p:extLst>
      <p:ext uri="{BB962C8B-B14F-4D97-AF65-F5344CB8AC3E}">
        <p14:creationId xmlns:p14="http://schemas.microsoft.com/office/powerpoint/2010/main" val="39863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5308-DA00-49C7-BB47-368EAEA3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73860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lv-LV" sz="2800" dirty="0">
                <a:solidFill>
                  <a:schemeClr val="accent5">
                    <a:lumMod val="50000"/>
                  </a:schemeClr>
                </a:solidFill>
              </a:rPr>
              <a:t>Ieteikumi sīkākas informācijas iegūšanai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2215F-D26A-4EF3-8529-CD29CFB3C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698" y="2438400"/>
            <a:ext cx="273859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-285750" algn="just" defTabSz="9144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v-SE" sz="1600" dirty="0">
                <a:hlinkClick r:id="rId2"/>
              </a:rPr>
              <a:t>Kad ir atļauts apstrādāt personas datus</a:t>
            </a:r>
            <a:r>
              <a:rPr lang="en-US" sz="1600" dirty="0">
                <a:hlinkClick r:id="rId2"/>
              </a:rPr>
              <a:t>?</a:t>
            </a:r>
            <a:endParaRPr lang="en-US" sz="1600" dirty="0"/>
          </a:p>
          <a:p>
            <a:pPr marL="57150" indent="-285750" algn="just" defTabSz="9144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57150" indent="-285750" algn="just" defTabSz="9144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v-LV" sz="1600" dirty="0"/>
              <a:t>DG</a:t>
            </a:r>
            <a:r>
              <a:rPr lang="en-US" sz="1600" dirty="0"/>
              <a:t>29, </a:t>
            </a:r>
            <a:r>
              <a:rPr lang="lv-LV" sz="1600" dirty="0"/>
              <a:t>Pamatnostādnes par piekrišanu saskaņā ar Regulu</a:t>
            </a:r>
            <a:r>
              <a:rPr lang="en-US" sz="1600" dirty="0"/>
              <a:t> 2016/679, WP 259; </a:t>
            </a:r>
          </a:p>
          <a:p>
            <a:pPr marL="57150" indent="-285750" algn="just" defTabSz="9144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57150" indent="-285750" algn="just" defTabSz="9144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v-LV" sz="1600" dirty="0"/>
              <a:t>DG</a:t>
            </a:r>
            <a:r>
              <a:rPr lang="en-US" sz="1600" dirty="0"/>
              <a:t>29, </a:t>
            </a:r>
            <a:r>
              <a:rPr lang="lv-LV" sz="1600" dirty="0"/>
              <a:t>Atzinums 06/2014 par personas datu apstrādātāja likumīgo interešu jēdzienu saskaņā ar Direktīvas 95/46/EK 7. pantu</a:t>
            </a:r>
            <a:r>
              <a:rPr lang="en-US" sz="1600" dirty="0"/>
              <a:t>, WP 217</a:t>
            </a:r>
            <a:r>
              <a:rPr lang="lv-LV" sz="1600" dirty="0"/>
              <a:t>.</a:t>
            </a:r>
            <a:endParaRPr lang="en-US" sz="16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3231589-9822-41F0-8CC1-6BD2DB153A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r="6755" b="-2"/>
          <a:stretch/>
        </p:blipFill>
        <p:spPr>
          <a:xfrm>
            <a:off x="3581400" y="10"/>
            <a:ext cx="5562600" cy="673437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0300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E183-B6EB-44ED-8BB6-A642621E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Apstrāde ir likumīga, ja tā balstās uz kādu no 6 pamatojumiem (VDAR 6.pants):</a:t>
            </a:r>
            <a:br>
              <a:rPr lang="en-US" b="1" dirty="0"/>
            </a:br>
            <a:endParaRPr lang="bg-B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68042-C5B1-4C1D-AA7C-653235F79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lv-LV" dirty="0"/>
              <a:t>Datu subjekta piekrišana</a:t>
            </a:r>
            <a:r>
              <a:rPr lang="en-US" dirty="0"/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lv-LV" dirty="0"/>
              <a:t>Līguma, kura līgumslēdzēja puse ir datu subjekts, izpilde / pasākumu veikšana pēc datu subjekta pieprasījuma pirms līguma noslēgšanas;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lv-LV" dirty="0"/>
              <a:t>Pārziņa juridisks pienākums</a:t>
            </a:r>
            <a:r>
              <a:rPr lang="en-US" dirty="0"/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lv-LV" dirty="0"/>
              <a:t>D</a:t>
            </a:r>
            <a:r>
              <a:rPr lang="pt-BR" dirty="0"/>
              <a:t>atu subjekta vai citas fiziskas personas vitāl</a:t>
            </a:r>
            <a:r>
              <a:rPr lang="lv-LV" dirty="0"/>
              <a:t>o</a:t>
            </a:r>
            <a:r>
              <a:rPr lang="pt-BR" dirty="0"/>
              <a:t> intere</a:t>
            </a:r>
            <a:r>
              <a:rPr lang="lv-LV" dirty="0"/>
              <a:t>šu aizsardzība</a:t>
            </a:r>
            <a:r>
              <a:rPr lang="en-US" dirty="0"/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lv-LV" dirty="0"/>
              <a:t>Uzdevums, ko veic sabiedrības interesēs / pārzinim likumīgi piešķirto oficiālo pilnvaru īstenošana;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lv-LV" dirty="0"/>
              <a:t>Pārziņa vai trešās personas leģitīmās intereses.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679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A45E0-E517-449B-A834-6668F7EEF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3845274" cy="1676603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Piekrišana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endParaRPr lang="bg-BG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824CC-ABCF-47AB-A91C-9ECCE7844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93" y="2057400"/>
            <a:ext cx="3845272" cy="378541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v-LV" sz="1500" b="1" dirty="0"/>
              <a:t>Brīvi sniegta</a:t>
            </a:r>
            <a:r>
              <a:rPr lang="lv-LV" sz="1500" dirty="0"/>
              <a:t> – datu subjektam jābūt reālai izvēlei un kontrolei;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v-LV" sz="1500" b="1" dirty="0"/>
              <a:t>Konkrēta</a:t>
            </a:r>
            <a:r>
              <a:rPr lang="lv-LV" sz="1500" dirty="0"/>
              <a:t> – datu subjekts piekrīt, ka viņa/viņas dati tiek apstrādāti konkrētam mērķim;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v-LV" sz="1500" b="1" dirty="0"/>
              <a:t>Apzināta (informēta)</a:t>
            </a:r>
            <a:r>
              <a:rPr lang="lv-LV" sz="1500" dirty="0"/>
              <a:t> – VDAR nosaka, kāda veida informāciju nepieciešams sniegt subjektam;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v-LV" sz="1500" b="1" dirty="0"/>
              <a:t>Viennozīmīga</a:t>
            </a:r>
            <a:r>
              <a:rPr lang="lv-LV" sz="1500" dirty="0"/>
              <a:t> – piekrišana jāsniedz ar skaidri apstiprinošu darbību;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v-LV" sz="1500" b="1" dirty="0"/>
              <a:t>Piekrišana var tikt atsaukta jebkurā laikā</a:t>
            </a:r>
            <a:r>
              <a:rPr lang="lv-LV" sz="1500" dirty="0"/>
              <a:t>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v-LV" sz="1500" b="1" dirty="0"/>
              <a:t>Bērna piekrišana </a:t>
            </a:r>
            <a:r>
              <a:rPr lang="lv-LV" sz="1500" dirty="0"/>
              <a:t>– informācijas sabiedrības pakalpojumu sniegšanas gadījumos piekrišanu dod persona, kurai ir vecāku atbildība par bērnu.</a:t>
            </a:r>
          </a:p>
          <a:p>
            <a:pPr>
              <a:lnSpc>
                <a:spcPct val="90000"/>
              </a:lnSpc>
            </a:pPr>
            <a:endParaRPr lang="bg-BG" sz="1500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53076BD6-0D63-4ACB-80C6-5B51F20819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r="14028" b="3"/>
          <a:stretch/>
        </p:blipFill>
        <p:spPr>
          <a:xfrm>
            <a:off x="4567959" y="640082"/>
            <a:ext cx="4096293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540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617A-500A-4408-A00E-7B4BE38B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Piekrišana vietējo pašvaldību</a:t>
            </a:r>
            <a:br>
              <a:rPr lang="lv-LV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darbības kontekstā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94F08-CB02-4BCB-A314-E7BAB01E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Reti izmantojama, jo vairumā gadījumu iedzīvotāji ir pakļauti (datu apstrādes ziņā) publiskām iestādēm un piekrišana nav piemērots personas datu apstrādes pamats;</a:t>
            </a:r>
            <a:endParaRPr lang="en-GB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lv-LV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Piekrišanu var izmantot situācijās, kad pašvaldības vai nu neizmanto savas tipiskās un galvenās funkcijas, vai arī apstrāde nav obligāta (piemēram, informācijas nosūtīšana iedzīvotājiem par administratīvajām procedūrām vai pašvaldību organizētajām aktivitātēm).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9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01007" y="303591"/>
            <a:ext cx="4301693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D992F-DB8E-4FFC-8EB5-4A15EC57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48" y="640263"/>
            <a:ext cx="3915950" cy="1344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lv-LV" sz="2200" b="1" dirty="0">
                <a:solidFill>
                  <a:schemeClr val="accent5">
                    <a:lumMod val="50000"/>
                  </a:schemeClr>
                </a:solidFill>
              </a:rPr>
              <a:t>Līguma ar datu subjektu noslēgšana un izpilde</a:t>
            </a:r>
            <a:br>
              <a:rPr lang="en-GB" sz="2200" dirty="0">
                <a:solidFill>
                  <a:schemeClr val="accent5">
                    <a:lumMod val="50000"/>
                  </a:schemeClr>
                </a:solidFill>
              </a:rPr>
            </a:br>
            <a:endParaRPr lang="en-GB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B3242C8-472D-4A55-BAA1-13A95BF91E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4" y="909973"/>
            <a:ext cx="3845052" cy="48826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68CDF-CB72-47AC-863C-C81BA8E0A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27" y="2121763"/>
            <a:ext cx="3926617" cy="37730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lv-LV" sz="1700" b="1" dirty="0"/>
              <a:t>Šis pamats tiek lietots divos gadījumos</a:t>
            </a:r>
            <a:r>
              <a:rPr lang="en-US" sz="1700" b="1" dirty="0"/>
              <a:t>:</a:t>
            </a:r>
          </a:p>
          <a:p>
            <a:pPr marL="0" lvl="0" indent="0">
              <a:buNone/>
            </a:pPr>
            <a:endParaRPr lang="en-US" sz="17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1700" dirty="0"/>
              <a:t>situācijās, kad datu apstrāde notiek </a:t>
            </a:r>
            <a:r>
              <a:rPr lang="lv-LV" sz="1700" i="1" dirty="0"/>
              <a:t>pirms</a:t>
            </a:r>
            <a:r>
              <a:rPr lang="lv-LV" sz="1700" dirty="0"/>
              <a:t> līguma noslēgšanas; tas ietver </a:t>
            </a:r>
            <a:r>
              <a:rPr lang="lv-LV" sz="1700" dirty="0" err="1"/>
              <a:t>pirmslīgumiskās</a:t>
            </a:r>
            <a:r>
              <a:rPr lang="lv-LV" sz="1700" dirty="0"/>
              <a:t> attiecības ar nosacījumu, ka pasākumi tiek veikti </a:t>
            </a:r>
            <a:r>
              <a:rPr lang="lv-LV" sz="1700" u="sng" dirty="0"/>
              <a:t>pēc datu subjekta pieprasījuma;</a:t>
            </a:r>
            <a:endParaRPr lang="lv-LV" sz="17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1700" dirty="0"/>
              <a:t>situācijās, kad apstrāde nepieciešama līguma, kurā datu subjekts ir līgumslēdzēja puse, izpildei.</a:t>
            </a:r>
          </a:p>
        </p:txBody>
      </p:sp>
    </p:spTree>
    <p:extLst>
      <p:ext uri="{BB962C8B-B14F-4D97-AF65-F5344CB8AC3E}">
        <p14:creationId xmlns:p14="http://schemas.microsoft.com/office/powerpoint/2010/main" val="313762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3CC6E-C3C6-4D49-9215-E74AEFF7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i="1" dirty="0"/>
            </a:br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Līguma ar datu subjektu noslēgšana un izpilde pašvaldību kontekstā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6CD81-4796-42AA-8294-E1ADA5729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b="1" dirty="0"/>
              <a:t>Īstenojot savas pilnvaras, vietējās pašvaldības var izmantot šo datu apstrādes pamatu tādās situācijās kā: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apstrāde saistībā ar nodarbinātību</a:t>
            </a:r>
            <a:r>
              <a:rPr lang="lv-LV" i="1" dirty="0"/>
              <a:t> </a:t>
            </a:r>
            <a:r>
              <a:rPr lang="lv-LV" dirty="0"/>
              <a:t>– algas informācijas un bankas konta datu apstrāde;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apstrāde saistībā ar publiskā iepirkuma līgumu slēgšanu  (NB! ar datu subjektu nevis ar juridisku personu);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apstrāde saistībā ar attiecībām starp pašvaldību uzņēmumiem un iedzīvotājiem.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77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C1F50-CEB6-453E-84DC-4B6BB449D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Juridisks pienākums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CEBA0-5621-4418-85B3-7CD73BA9B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b="1" dirty="0"/>
              <a:t>Pārzinis var apstrādāt datus uz šī pamata, ja ir tiesiskais regulējums, kas</a:t>
            </a:r>
            <a:r>
              <a:rPr lang="en-GB" b="1" dirty="0"/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ietilpst</a:t>
            </a:r>
            <a:r>
              <a:rPr lang="en-GB" dirty="0"/>
              <a:t> ES</a:t>
            </a:r>
            <a:r>
              <a:rPr lang="lv-LV" dirty="0"/>
              <a:t> vai </a:t>
            </a:r>
            <a:r>
              <a:rPr lang="en-GB" dirty="0" err="1"/>
              <a:t>dalībvalsts</a:t>
            </a:r>
            <a:r>
              <a:rPr lang="en-GB" dirty="0"/>
              <a:t> </a:t>
            </a:r>
            <a:r>
              <a:rPr lang="lv-LV" dirty="0"/>
              <a:t>likumdošanā</a:t>
            </a:r>
            <a:r>
              <a:rPr lang="en-GB" dirty="0"/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ieviests </a:t>
            </a:r>
            <a:r>
              <a:rPr lang="en-GB" dirty="0" err="1"/>
              <a:t>likum</a:t>
            </a:r>
            <a:r>
              <a:rPr lang="lv-LV" dirty="0"/>
              <a:t>u</a:t>
            </a:r>
            <a:r>
              <a:rPr lang="en-GB" dirty="0"/>
              <a:t> </a:t>
            </a:r>
            <a:r>
              <a:rPr lang="en-GB" dirty="0" err="1"/>
              <a:t>vai</a:t>
            </a:r>
            <a:r>
              <a:rPr lang="en-GB" dirty="0"/>
              <a:t> </a:t>
            </a:r>
            <a:r>
              <a:rPr lang="en-GB" dirty="0" err="1"/>
              <a:t>pakārtot</a:t>
            </a:r>
            <a:r>
              <a:rPr lang="lv-LV" dirty="0"/>
              <a:t>u</a:t>
            </a:r>
            <a:r>
              <a:rPr lang="en-GB" dirty="0"/>
              <a:t> </a:t>
            </a:r>
            <a:r>
              <a:rPr lang="en-GB" dirty="0" err="1"/>
              <a:t>normatīvo</a:t>
            </a:r>
            <a:r>
              <a:rPr lang="en-GB" dirty="0"/>
              <a:t> </a:t>
            </a:r>
            <a:r>
              <a:rPr lang="en-GB" dirty="0" err="1"/>
              <a:t>akt</a:t>
            </a:r>
            <a:r>
              <a:rPr lang="lv-LV" dirty="0"/>
              <a:t>u līmenī</a:t>
            </a:r>
            <a:r>
              <a:rPr lang="en-US" dirty="0"/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ir skaidrs un precīzs</a:t>
            </a:r>
            <a:r>
              <a:rPr lang="en-GB" dirty="0"/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atbilst datu aizsardzības tiesību aktiem, t.sk. prasībai par nepieciešamību, proporcionalitāti un nolūka ierobežošanu;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u</a:t>
            </a:r>
            <a:r>
              <a:rPr lang="en-US" dirty="0" err="1"/>
              <a:t>zliek</a:t>
            </a:r>
            <a:r>
              <a:rPr lang="lv-LV" dirty="0"/>
              <a:t> pārzinim</a:t>
            </a:r>
            <a:r>
              <a:rPr lang="en-US" dirty="0"/>
              <a:t> </a:t>
            </a:r>
            <a:r>
              <a:rPr lang="en-US" dirty="0" err="1"/>
              <a:t>pienākumu</a:t>
            </a:r>
            <a:r>
              <a:rPr lang="lv-LV" dirty="0"/>
              <a:t>.</a:t>
            </a:r>
            <a:endParaRPr lang="en-US" dirty="0"/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94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B689-7F71-4191-85B4-C0A1DE43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Juridisks pienākums vietējo pašvaldību darbības kontekstā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97343-9521-4EA7-AE11-71E710B72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Viens no nozīmīgākajiem juridiskajiem pamatojumiem personas datu apstrādei, ko veic vietējās pašvaldības;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Aptver gan apstrādi, kas saistīta ar administratīvo pakalpojumu nodrošināšanu / iedzīvotāju sabiedrisko pienākumu izpildes veicināšanu, gan pašvaldību pienākumu pildīšanu darba devēju statusā.</a:t>
            </a:r>
          </a:p>
        </p:txBody>
      </p:sp>
    </p:spTree>
    <p:extLst>
      <p:ext uri="{BB962C8B-B14F-4D97-AF65-F5344CB8AC3E}">
        <p14:creationId xmlns:p14="http://schemas.microsoft.com/office/powerpoint/2010/main" val="16614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12B13-2373-4033-A59D-A1D7EEF1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Vit</a:t>
            </a:r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ālās intereses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98688-3F1F-4EA6-8F06-AAA42422C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Izmanto tikai tad, ja datu apstrādi </a:t>
            </a:r>
            <a:r>
              <a:rPr lang="lv-LV" b="1" dirty="0"/>
              <a:t>acīmredzami</a:t>
            </a:r>
            <a:r>
              <a:rPr lang="lv-LV" dirty="0"/>
              <a:t> nevar pamatot ar citu juridisku pamatu;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Datu subjekta vai citas fiziskas personas vitālās intereses;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Ierobežots pielietojums – piemēram, ja nenovēršami apdraudētas subjekta </a:t>
            </a:r>
            <a:r>
              <a:rPr lang="lv-LV" dirty="0" err="1"/>
              <a:t>pamattiesības</a:t>
            </a:r>
            <a:r>
              <a:rPr lang="lv-LV" dirty="0"/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lv-LV" dirty="0"/>
              <a:t>Ietver apstrādi humanitāriem mērķiem, tostarp epidēmiju un to izplatības uzraudzībai vai ārkārtas humanitārās situācijās, jo īpaši dabas un cilvēka izraisītu katastrofu gadījumos.</a:t>
            </a:r>
          </a:p>
        </p:txBody>
      </p:sp>
    </p:spTree>
    <p:extLst>
      <p:ext uri="{BB962C8B-B14F-4D97-AF65-F5344CB8AC3E}">
        <p14:creationId xmlns:p14="http://schemas.microsoft.com/office/powerpoint/2010/main" val="167313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Neu"/>
        <a:ea typeface=""/>
        <a:cs typeface=""/>
      </a:majorFont>
      <a:minorFont>
        <a:latin typeface="HelveticaNe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1D4DDF2DAA264F90523C37F876FAF1" ma:contentTypeVersion="8" ma:contentTypeDescription="Create a new document." ma:contentTypeScope="" ma:versionID="50c437c803394ed7d515cc410dc3901d">
  <xsd:schema xmlns:xsd="http://www.w3.org/2001/XMLSchema" xmlns:xs="http://www.w3.org/2001/XMLSchema" xmlns:p="http://schemas.microsoft.com/office/2006/metadata/properties" xmlns:ns2="a8283528-8dfe-400f-be26-3551558dd496" xmlns:ns3="20a5ecb8-b3b3-41b8-9a6c-fdba20d983fb" targetNamespace="http://schemas.microsoft.com/office/2006/metadata/properties" ma:root="true" ma:fieldsID="15ac164bacb849414820e5359ee37bab" ns2:_="" ns3:_="">
    <xsd:import namespace="a8283528-8dfe-400f-be26-3551558dd496"/>
    <xsd:import namespace="20a5ecb8-b3b3-41b8-9a6c-fdba20d983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83528-8dfe-400f-be26-3551558dd4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5ecb8-b3b3-41b8-9a6c-fdba20d983f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0a5ecb8-b3b3-41b8-9a6c-fdba20d983fb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F82620-5A57-4005-B4EC-694CDD078B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83528-8dfe-400f-be26-3551558dd496"/>
    <ds:schemaRef ds:uri="20a5ecb8-b3b3-41b8-9a6c-fdba20d983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C74DE9-C81F-449A-BE0C-7D108DA01AB7}">
  <ds:schemaRefs>
    <ds:schemaRef ds:uri="http://purl.org/dc/terms/"/>
    <ds:schemaRef ds:uri="http://schemas.microsoft.com/office/2006/documentManagement/types"/>
    <ds:schemaRef ds:uri="http://www.w3.org/XML/1998/namespace"/>
    <ds:schemaRef ds:uri="20a5ecb8-b3b3-41b8-9a6c-fdba20d983fb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8283528-8dfe-400f-be26-3551558dd496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591EDD0-EFD8-4A6D-9567-1956D087F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4988</TotalTime>
  <Words>983</Words>
  <Application>Microsoft Office PowerPoint</Application>
  <PresentationFormat>On-screen Show (4:3)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HelveticaNeu</vt:lpstr>
      <vt:lpstr>HelveticaNeueLT Std Lt</vt:lpstr>
      <vt:lpstr>Wingdings</vt:lpstr>
      <vt:lpstr>Office Theme</vt:lpstr>
      <vt:lpstr>Personas datu apstrādes juridiskais pamats</vt:lpstr>
      <vt:lpstr>Apstrāde ir likumīga, ja tā balstās uz kādu no 6 pamatojumiem (VDAR 6.pants): </vt:lpstr>
      <vt:lpstr>Piekrišana  </vt:lpstr>
      <vt:lpstr>Piekrišana vietējo pašvaldību darbības kontekstā</vt:lpstr>
      <vt:lpstr> Līguma ar datu subjektu noslēgšana un izpilde </vt:lpstr>
      <vt:lpstr> Līguma ar datu subjektu noslēgšana un izpilde pašvaldību kontekstā </vt:lpstr>
      <vt:lpstr>Juridisks pienākums</vt:lpstr>
      <vt:lpstr>Juridisks pienākums vietējo pašvaldību darbības kontekstā</vt:lpstr>
      <vt:lpstr>Vitālās intereses</vt:lpstr>
      <vt:lpstr>Vitālās intereses vietējo pašvaldību darbības kontekstā</vt:lpstr>
      <vt:lpstr>Uzdevums, kas tiek veikts sabiedrības interesēs vai īstenojot oficiālas pilnvaras </vt:lpstr>
      <vt:lpstr>Uzdevums, kas tiek veikts sabiedrības interesēs vai īstenojot oficiālas pilnvaras pašvaldību darbības kontekstā</vt:lpstr>
      <vt:lpstr>Leģitīmās intereses</vt:lpstr>
      <vt:lpstr>Leģitīmās intereses pašvaldību darbības kontekstā</vt:lpstr>
      <vt:lpstr>VDAR mīti</vt:lpstr>
      <vt:lpstr>Secinājumi</vt:lpstr>
      <vt:lpstr>Ieteikumi sīkākas informācijas iegūšanai: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Anemos</dc:creator>
  <cp:lastModifiedBy>Kristīne Kūlīte</cp:lastModifiedBy>
  <cp:revision>107</cp:revision>
  <dcterms:created xsi:type="dcterms:W3CDTF">2017-12-19T09:58:58Z</dcterms:created>
  <dcterms:modified xsi:type="dcterms:W3CDTF">2018-09-03T06:59:21Z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0x010100361D4DDF2DAA264F90523C37F876FAF1</vt:lpwstr>
  </property>
  <property fmtid="{D5CDD505-2E9C-101B-9397-08002B2CF9AE}" pid="3" name="Order">
    <vt:r8>16527800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