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sldIdLst>
    <p:sldId id="256" r:id="rId6"/>
    <p:sldId id="285" r:id="rId7"/>
    <p:sldId id="258" r:id="rId8"/>
    <p:sldId id="263" r:id="rId9"/>
    <p:sldId id="286" r:id="rId10"/>
    <p:sldId id="264" r:id="rId11"/>
    <p:sldId id="265" r:id="rId12"/>
    <p:sldId id="266" r:id="rId13"/>
    <p:sldId id="267" r:id="rId14"/>
    <p:sldId id="268" r:id="rId15"/>
    <p:sldId id="284" r:id="rId16"/>
    <p:sldId id="287" r:id="rId17"/>
    <p:sldId id="269" r:id="rId18"/>
    <p:sldId id="270" r:id="rId19"/>
    <p:sldId id="288" r:id="rId20"/>
    <p:sldId id="259" r:id="rId21"/>
    <p:sldId id="271" r:id="rId22"/>
    <p:sldId id="281" r:id="rId23"/>
    <p:sldId id="272" r:id="rId24"/>
    <p:sldId id="282" r:id="rId25"/>
    <p:sldId id="273" r:id="rId26"/>
    <p:sldId id="274" r:id="rId27"/>
    <p:sldId id="283" r:id="rId28"/>
    <p:sldId id="275" r:id="rId29"/>
    <p:sldId id="276" r:id="rId30"/>
    <p:sldId id="277" r:id="rId31"/>
    <p:sldId id="278" r:id="rId32"/>
    <p:sldId id="279" r:id="rId33"/>
    <p:sldId id="280" r:id="rId34"/>
    <p:sldId id="260" r:id="rId35"/>
    <p:sldId id="290"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5E764E5-ECA6-43D2-814D-8B5BEFFC87A6}" v="57" dt="2018-08-13T07:32:25.42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0" d="100"/>
          <a:sy n="80" d="100"/>
        </p:scale>
        <p:origin x="62" y="71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5485C72-D929-4DEE-A5A6-8E84FA1F039A}" type="datetimeFigureOut">
              <a:rPr lang="en-US" smtClean="0"/>
              <a:t>8/28/2018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67A1CA-CB73-4393-AE05-6B81C520E51C}" type="slidenum">
              <a:rPr lang="en-US" smtClean="0"/>
              <a:t>‹#›</a:t>
            </a:fld>
            <a:endParaRPr lang="en-US"/>
          </a:p>
        </p:txBody>
      </p:sp>
    </p:spTree>
    <p:extLst>
      <p:ext uri="{BB962C8B-B14F-4D97-AF65-F5344CB8AC3E}">
        <p14:creationId xmlns:p14="http://schemas.microsoft.com/office/powerpoint/2010/main" val="1898100912"/>
      </p:ext>
    </p:extLst>
  </p:cSld>
  <p:clrMapOvr>
    <a:masterClrMapping/>
  </p:clrMapOvr>
  <mc:AlternateContent xmlns:mc="http://schemas.openxmlformats.org/markup-compatibility/2006" xmlns:p14="http://schemas.microsoft.com/office/powerpoint/2010/main">
    <mc:Choice Requires="p14">
      <p:transition spd="slow" p14:dur="2000">
        <p:wipe dir="r"/>
      </p:transition>
    </mc:Choice>
    <mc:Fallback xmlns="">
      <p:transition spd="slow">
        <p:wipe dir="r"/>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5485C72-D929-4DEE-A5A6-8E84FA1F039A}" type="datetimeFigureOut">
              <a:rPr lang="en-US" smtClean="0"/>
              <a:t>8/28/2018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67A1CA-CB73-4393-AE05-6B81C520E51C}" type="slidenum">
              <a:rPr lang="en-US" smtClean="0"/>
              <a:t>‹#›</a:t>
            </a:fld>
            <a:endParaRPr lang="en-US"/>
          </a:p>
        </p:txBody>
      </p:sp>
    </p:spTree>
    <p:extLst>
      <p:ext uri="{BB962C8B-B14F-4D97-AF65-F5344CB8AC3E}">
        <p14:creationId xmlns:p14="http://schemas.microsoft.com/office/powerpoint/2010/main" val="1481600262"/>
      </p:ext>
    </p:extLst>
  </p:cSld>
  <p:clrMapOvr>
    <a:masterClrMapping/>
  </p:clrMapOvr>
  <mc:AlternateContent xmlns:mc="http://schemas.openxmlformats.org/markup-compatibility/2006" xmlns:p14="http://schemas.microsoft.com/office/powerpoint/2010/main">
    <mc:Choice Requires="p14">
      <p:transition spd="slow" p14:dur="2000">
        <p:wipe dir="r"/>
      </p:transition>
    </mc:Choice>
    <mc:Fallback xmlns="">
      <p:transition spd="slow">
        <p:wipe dir="r"/>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5485C72-D929-4DEE-A5A6-8E84FA1F039A}" type="datetimeFigureOut">
              <a:rPr lang="en-US" smtClean="0"/>
              <a:t>8/28/2018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67A1CA-CB73-4393-AE05-6B81C520E51C}" type="slidenum">
              <a:rPr lang="en-US" smtClean="0"/>
              <a:t>‹#›</a:t>
            </a:fld>
            <a:endParaRPr lang="en-US"/>
          </a:p>
        </p:txBody>
      </p:sp>
    </p:spTree>
    <p:extLst>
      <p:ext uri="{BB962C8B-B14F-4D97-AF65-F5344CB8AC3E}">
        <p14:creationId xmlns:p14="http://schemas.microsoft.com/office/powerpoint/2010/main" val="2505631891"/>
      </p:ext>
    </p:extLst>
  </p:cSld>
  <p:clrMapOvr>
    <a:masterClrMapping/>
  </p:clrMapOvr>
  <mc:AlternateContent xmlns:mc="http://schemas.openxmlformats.org/markup-compatibility/2006" xmlns:p14="http://schemas.microsoft.com/office/powerpoint/2010/main">
    <mc:Choice Requires="p14">
      <p:transition spd="slow" p14:dur="2000">
        <p:wipe dir="r"/>
      </p:transition>
    </mc:Choice>
    <mc:Fallback xmlns="">
      <p:transition spd="slow">
        <p:wipe dir="r"/>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5485C72-D929-4DEE-A5A6-8E84FA1F039A}" type="datetimeFigureOut">
              <a:rPr lang="en-US" smtClean="0"/>
              <a:t>8/28/2018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67A1CA-CB73-4393-AE05-6B81C520E51C}" type="slidenum">
              <a:rPr lang="en-US" smtClean="0"/>
              <a:t>‹#›</a:t>
            </a:fld>
            <a:endParaRPr lang="en-US"/>
          </a:p>
        </p:txBody>
      </p:sp>
    </p:spTree>
    <p:extLst>
      <p:ext uri="{BB962C8B-B14F-4D97-AF65-F5344CB8AC3E}">
        <p14:creationId xmlns:p14="http://schemas.microsoft.com/office/powerpoint/2010/main" val="323329831"/>
      </p:ext>
    </p:extLst>
  </p:cSld>
  <p:clrMapOvr>
    <a:masterClrMapping/>
  </p:clrMapOvr>
  <mc:AlternateContent xmlns:mc="http://schemas.openxmlformats.org/markup-compatibility/2006" xmlns:p14="http://schemas.microsoft.com/office/powerpoint/2010/main">
    <mc:Choice Requires="p14">
      <p:transition spd="slow" p14:dur="2000">
        <p:wipe dir="r"/>
      </p:transition>
    </mc:Choice>
    <mc:Fallback xmlns="">
      <p:transition spd="slow">
        <p:wipe dir="r"/>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5485C72-D929-4DEE-A5A6-8E84FA1F039A}" type="datetimeFigureOut">
              <a:rPr lang="en-US" smtClean="0"/>
              <a:t>8/28/2018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67A1CA-CB73-4393-AE05-6B81C520E51C}" type="slidenum">
              <a:rPr lang="en-US" smtClean="0"/>
              <a:t>‹#›</a:t>
            </a:fld>
            <a:endParaRPr lang="en-US"/>
          </a:p>
        </p:txBody>
      </p:sp>
    </p:spTree>
    <p:extLst>
      <p:ext uri="{BB962C8B-B14F-4D97-AF65-F5344CB8AC3E}">
        <p14:creationId xmlns:p14="http://schemas.microsoft.com/office/powerpoint/2010/main" val="2153452550"/>
      </p:ext>
    </p:extLst>
  </p:cSld>
  <p:clrMapOvr>
    <a:masterClrMapping/>
  </p:clrMapOvr>
  <mc:AlternateContent xmlns:mc="http://schemas.openxmlformats.org/markup-compatibility/2006" xmlns:p14="http://schemas.microsoft.com/office/powerpoint/2010/main">
    <mc:Choice Requires="p14">
      <p:transition spd="slow" p14:dur="2000">
        <p:wipe dir="r"/>
      </p:transition>
    </mc:Choice>
    <mc:Fallback xmlns="">
      <p:transition spd="slow">
        <p:wipe dir="r"/>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5485C72-D929-4DEE-A5A6-8E84FA1F039A}" type="datetimeFigureOut">
              <a:rPr lang="en-US" smtClean="0"/>
              <a:t>8/28/2018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67A1CA-CB73-4393-AE05-6B81C520E51C}" type="slidenum">
              <a:rPr lang="en-US" smtClean="0"/>
              <a:t>‹#›</a:t>
            </a:fld>
            <a:endParaRPr lang="en-US"/>
          </a:p>
        </p:txBody>
      </p:sp>
    </p:spTree>
    <p:extLst>
      <p:ext uri="{BB962C8B-B14F-4D97-AF65-F5344CB8AC3E}">
        <p14:creationId xmlns:p14="http://schemas.microsoft.com/office/powerpoint/2010/main" val="2359144942"/>
      </p:ext>
    </p:extLst>
  </p:cSld>
  <p:clrMapOvr>
    <a:masterClrMapping/>
  </p:clrMapOvr>
  <mc:AlternateContent xmlns:mc="http://schemas.openxmlformats.org/markup-compatibility/2006" xmlns:p14="http://schemas.microsoft.com/office/powerpoint/2010/main">
    <mc:Choice Requires="p14">
      <p:transition spd="slow" p14:dur="2000">
        <p:wipe dir="r"/>
      </p:transition>
    </mc:Choice>
    <mc:Fallback xmlns="">
      <p:transition spd="slow">
        <p:wipe dir="r"/>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5485C72-D929-4DEE-A5A6-8E84FA1F039A}" type="datetimeFigureOut">
              <a:rPr lang="en-US" smtClean="0"/>
              <a:t>8/28/2018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67A1CA-CB73-4393-AE05-6B81C520E51C}" type="slidenum">
              <a:rPr lang="en-US" smtClean="0"/>
              <a:t>‹#›</a:t>
            </a:fld>
            <a:endParaRPr lang="en-US"/>
          </a:p>
        </p:txBody>
      </p:sp>
    </p:spTree>
    <p:extLst>
      <p:ext uri="{BB962C8B-B14F-4D97-AF65-F5344CB8AC3E}">
        <p14:creationId xmlns:p14="http://schemas.microsoft.com/office/powerpoint/2010/main" val="1370789945"/>
      </p:ext>
    </p:extLst>
  </p:cSld>
  <p:clrMapOvr>
    <a:masterClrMapping/>
  </p:clrMapOvr>
  <mc:AlternateContent xmlns:mc="http://schemas.openxmlformats.org/markup-compatibility/2006" xmlns:p14="http://schemas.microsoft.com/office/powerpoint/2010/main">
    <mc:Choice Requires="p14">
      <p:transition spd="slow" p14:dur="2000">
        <p:wipe dir="r"/>
      </p:transition>
    </mc:Choice>
    <mc:Fallback xmlns="">
      <p:transition spd="slow">
        <p:wipe dir="r"/>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5485C72-D929-4DEE-A5A6-8E84FA1F039A}" type="datetimeFigureOut">
              <a:rPr lang="en-US" smtClean="0"/>
              <a:t>8/28/2018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A67A1CA-CB73-4393-AE05-6B81C520E51C}" type="slidenum">
              <a:rPr lang="en-US" smtClean="0"/>
              <a:t>‹#›</a:t>
            </a:fld>
            <a:endParaRPr lang="en-US"/>
          </a:p>
        </p:txBody>
      </p:sp>
    </p:spTree>
    <p:extLst>
      <p:ext uri="{BB962C8B-B14F-4D97-AF65-F5344CB8AC3E}">
        <p14:creationId xmlns:p14="http://schemas.microsoft.com/office/powerpoint/2010/main" val="1746557814"/>
      </p:ext>
    </p:extLst>
  </p:cSld>
  <p:clrMapOvr>
    <a:masterClrMapping/>
  </p:clrMapOvr>
  <mc:AlternateContent xmlns:mc="http://schemas.openxmlformats.org/markup-compatibility/2006" xmlns:p14="http://schemas.microsoft.com/office/powerpoint/2010/main">
    <mc:Choice Requires="p14">
      <p:transition spd="slow" p14:dur="2000">
        <p:wipe dir="r"/>
      </p:transition>
    </mc:Choice>
    <mc:Fallback xmlns="">
      <p:transition spd="slow">
        <p:wipe dir="r"/>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5485C72-D929-4DEE-A5A6-8E84FA1F039A}" type="datetimeFigureOut">
              <a:rPr lang="en-US" smtClean="0"/>
              <a:t>8/28/2018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A67A1CA-CB73-4393-AE05-6B81C520E51C}" type="slidenum">
              <a:rPr lang="en-US" smtClean="0"/>
              <a:t>‹#›</a:t>
            </a:fld>
            <a:endParaRPr lang="en-US"/>
          </a:p>
        </p:txBody>
      </p:sp>
    </p:spTree>
    <p:extLst>
      <p:ext uri="{BB962C8B-B14F-4D97-AF65-F5344CB8AC3E}">
        <p14:creationId xmlns:p14="http://schemas.microsoft.com/office/powerpoint/2010/main" val="2814042305"/>
      </p:ext>
    </p:extLst>
  </p:cSld>
  <p:clrMapOvr>
    <a:masterClrMapping/>
  </p:clrMapOvr>
  <mc:AlternateContent xmlns:mc="http://schemas.openxmlformats.org/markup-compatibility/2006" xmlns:p14="http://schemas.microsoft.com/office/powerpoint/2010/main">
    <mc:Choice Requires="p14">
      <p:transition spd="slow" p14:dur="2000">
        <p:wipe dir="r"/>
      </p:transition>
    </mc:Choice>
    <mc:Fallback xmlns="">
      <p:transition spd="slow">
        <p:wipe dir="r"/>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485C72-D929-4DEE-A5A6-8E84FA1F039A}" type="datetimeFigureOut">
              <a:rPr lang="en-US" smtClean="0"/>
              <a:t>8/28/2018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A67A1CA-CB73-4393-AE05-6B81C520E51C}" type="slidenum">
              <a:rPr lang="en-US" smtClean="0"/>
              <a:t>‹#›</a:t>
            </a:fld>
            <a:endParaRPr lang="en-US"/>
          </a:p>
        </p:txBody>
      </p:sp>
    </p:spTree>
    <p:extLst>
      <p:ext uri="{BB962C8B-B14F-4D97-AF65-F5344CB8AC3E}">
        <p14:creationId xmlns:p14="http://schemas.microsoft.com/office/powerpoint/2010/main" val="547339318"/>
      </p:ext>
    </p:extLst>
  </p:cSld>
  <p:clrMapOvr>
    <a:masterClrMapping/>
  </p:clrMapOvr>
  <mc:AlternateContent xmlns:mc="http://schemas.openxmlformats.org/markup-compatibility/2006" xmlns:p14="http://schemas.microsoft.com/office/powerpoint/2010/main">
    <mc:Choice Requires="p14">
      <p:transition spd="slow" p14:dur="2000">
        <p:wipe dir="r"/>
      </p:transition>
    </mc:Choice>
    <mc:Fallback xmlns="">
      <p:transition spd="slow">
        <p:wipe dir="r"/>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B5485C72-D929-4DEE-A5A6-8E84FA1F039A}" type="datetimeFigureOut">
              <a:rPr lang="en-US" smtClean="0"/>
              <a:t>8/28/2018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67A1CA-CB73-4393-AE05-6B81C520E51C}" type="slidenum">
              <a:rPr lang="en-US" smtClean="0"/>
              <a:t>‹#›</a:t>
            </a:fld>
            <a:endParaRPr lang="en-US"/>
          </a:p>
        </p:txBody>
      </p:sp>
    </p:spTree>
    <p:extLst>
      <p:ext uri="{BB962C8B-B14F-4D97-AF65-F5344CB8AC3E}">
        <p14:creationId xmlns:p14="http://schemas.microsoft.com/office/powerpoint/2010/main" val="3707703266"/>
      </p:ext>
    </p:extLst>
  </p:cSld>
  <p:clrMapOvr>
    <a:masterClrMapping/>
  </p:clrMapOvr>
  <mc:AlternateContent xmlns:mc="http://schemas.openxmlformats.org/markup-compatibility/2006" xmlns:p14="http://schemas.microsoft.com/office/powerpoint/2010/main">
    <mc:Choice Requires="p14">
      <p:transition spd="slow" p14:dur="2000">
        <p:wipe dir="r"/>
      </p:transition>
    </mc:Choice>
    <mc:Fallback xmlns="">
      <p:transition spd="slow">
        <p:wipe dir="r"/>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5485C72-D929-4DEE-A5A6-8E84FA1F039A}" type="datetimeFigureOut">
              <a:rPr lang="en-US" smtClean="0"/>
              <a:t>8/28/2018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67A1CA-CB73-4393-AE05-6B81C520E51C}" type="slidenum">
              <a:rPr lang="en-US" smtClean="0"/>
              <a:t>‹#›</a:t>
            </a:fld>
            <a:endParaRPr lang="en-US"/>
          </a:p>
        </p:txBody>
      </p:sp>
    </p:spTree>
    <p:extLst>
      <p:ext uri="{BB962C8B-B14F-4D97-AF65-F5344CB8AC3E}">
        <p14:creationId xmlns:p14="http://schemas.microsoft.com/office/powerpoint/2010/main" val="424613842"/>
      </p:ext>
    </p:extLst>
  </p:cSld>
  <p:clrMapOvr>
    <a:masterClrMapping/>
  </p:clrMapOvr>
  <mc:AlternateContent xmlns:mc="http://schemas.openxmlformats.org/markup-compatibility/2006" xmlns:p14="http://schemas.microsoft.com/office/powerpoint/2010/main">
    <mc:Choice Requires="p14">
      <p:transition spd="slow" p14:dur="2000">
        <p:wipe dir="r"/>
      </p:transition>
    </mc:Choice>
    <mc:Fallback xmlns="">
      <p:transition spd="slow">
        <p:wipe dir="r"/>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B5485C72-D929-4DEE-A5A6-8E84FA1F039A}" type="datetimeFigureOut">
              <a:rPr lang="en-US" smtClean="0"/>
              <a:t>8/28/2018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67A1CA-CB73-4393-AE05-6B81C520E51C}" type="slidenum">
              <a:rPr lang="en-US" smtClean="0"/>
              <a:t>‹#›</a:t>
            </a:fld>
            <a:endParaRPr lang="en-US"/>
          </a:p>
        </p:txBody>
      </p:sp>
    </p:spTree>
    <p:extLst>
      <p:ext uri="{BB962C8B-B14F-4D97-AF65-F5344CB8AC3E}">
        <p14:creationId xmlns:p14="http://schemas.microsoft.com/office/powerpoint/2010/main" val="259705844"/>
      </p:ext>
    </p:extLst>
  </p:cSld>
  <p:clrMapOvr>
    <a:masterClrMapping/>
  </p:clrMapOvr>
  <mc:AlternateContent xmlns:mc="http://schemas.openxmlformats.org/markup-compatibility/2006" xmlns:p14="http://schemas.microsoft.com/office/powerpoint/2010/main">
    <mc:Choice Requires="p14">
      <p:transition spd="slow" p14:dur="2000">
        <p:wipe dir="r"/>
      </p:transition>
    </mc:Choice>
    <mc:Fallback xmlns="">
      <p:transition spd="slow">
        <p:wipe dir="r"/>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5485C72-D929-4DEE-A5A6-8E84FA1F039A}" type="datetimeFigureOut">
              <a:rPr lang="en-US" smtClean="0"/>
              <a:t>8/28/2018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67A1CA-CB73-4393-AE05-6B81C520E51C}" type="slidenum">
              <a:rPr lang="en-US" smtClean="0"/>
              <a:t>‹#›</a:t>
            </a:fld>
            <a:endParaRPr lang="en-US"/>
          </a:p>
        </p:txBody>
      </p:sp>
    </p:spTree>
    <p:extLst>
      <p:ext uri="{BB962C8B-B14F-4D97-AF65-F5344CB8AC3E}">
        <p14:creationId xmlns:p14="http://schemas.microsoft.com/office/powerpoint/2010/main" val="3263351680"/>
      </p:ext>
    </p:extLst>
  </p:cSld>
  <p:clrMapOvr>
    <a:masterClrMapping/>
  </p:clrMapOvr>
  <mc:AlternateContent xmlns:mc="http://schemas.openxmlformats.org/markup-compatibility/2006" xmlns:p14="http://schemas.microsoft.com/office/powerpoint/2010/main">
    <mc:Choice Requires="p14">
      <p:transition spd="slow" p14:dur="2000">
        <p:wipe dir="r"/>
      </p:transition>
    </mc:Choice>
    <mc:Fallback xmlns="">
      <p:transition spd="slow">
        <p:wipe dir="r"/>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5485C72-D929-4DEE-A5A6-8E84FA1F039A}" type="datetimeFigureOut">
              <a:rPr lang="en-US" smtClean="0"/>
              <a:t>8/28/2018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67A1CA-CB73-4393-AE05-6B81C520E51C}" type="slidenum">
              <a:rPr lang="en-US" smtClean="0"/>
              <a:t>‹#›</a:t>
            </a:fld>
            <a:endParaRPr lang="en-US"/>
          </a:p>
        </p:txBody>
      </p:sp>
    </p:spTree>
    <p:extLst>
      <p:ext uri="{BB962C8B-B14F-4D97-AF65-F5344CB8AC3E}">
        <p14:creationId xmlns:p14="http://schemas.microsoft.com/office/powerpoint/2010/main" val="597286188"/>
      </p:ext>
    </p:extLst>
  </p:cSld>
  <p:clrMapOvr>
    <a:masterClrMapping/>
  </p:clrMapOvr>
  <mc:AlternateContent xmlns:mc="http://schemas.openxmlformats.org/markup-compatibility/2006" xmlns:p14="http://schemas.microsoft.com/office/powerpoint/2010/main">
    <mc:Choice Requires="p14">
      <p:transition spd="slow" p14:dur="2000">
        <p:wipe dir="r"/>
      </p:transition>
    </mc:Choice>
    <mc:Fallback xmlns="">
      <p:transition spd="slow">
        <p:wipe dir="r"/>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5485C72-D929-4DEE-A5A6-8E84FA1F039A}" type="datetimeFigureOut">
              <a:rPr lang="en-US" smtClean="0"/>
              <a:t>8/28/2018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67A1CA-CB73-4393-AE05-6B81C520E51C}" type="slidenum">
              <a:rPr lang="en-US" smtClean="0"/>
              <a:t>‹#›</a:t>
            </a:fld>
            <a:endParaRPr lang="en-US"/>
          </a:p>
        </p:txBody>
      </p:sp>
    </p:spTree>
    <p:extLst>
      <p:ext uri="{BB962C8B-B14F-4D97-AF65-F5344CB8AC3E}">
        <p14:creationId xmlns:p14="http://schemas.microsoft.com/office/powerpoint/2010/main" val="1316930859"/>
      </p:ext>
    </p:extLst>
  </p:cSld>
  <p:clrMapOvr>
    <a:masterClrMapping/>
  </p:clrMapOvr>
  <mc:AlternateContent xmlns:mc="http://schemas.openxmlformats.org/markup-compatibility/2006" xmlns:p14="http://schemas.microsoft.com/office/powerpoint/2010/main">
    <mc:Choice Requires="p14">
      <p:transition spd="slow" p14:dur="2000">
        <p:wipe dir="r"/>
      </p:transition>
    </mc:Choice>
    <mc:Fallback xmlns="">
      <p:transition spd="slow">
        <p:wipe dir="r"/>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5485C72-D929-4DEE-A5A6-8E84FA1F039A}" type="datetimeFigureOut">
              <a:rPr lang="en-US" smtClean="0"/>
              <a:t>8/28/2018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67A1CA-CB73-4393-AE05-6B81C520E51C}" type="slidenum">
              <a:rPr lang="en-US" smtClean="0"/>
              <a:t>‹#›</a:t>
            </a:fld>
            <a:endParaRPr lang="en-US"/>
          </a:p>
        </p:txBody>
      </p:sp>
    </p:spTree>
    <p:extLst>
      <p:ext uri="{BB962C8B-B14F-4D97-AF65-F5344CB8AC3E}">
        <p14:creationId xmlns:p14="http://schemas.microsoft.com/office/powerpoint/2010/main" val="4010837281"/>
      </p:ext>
    </p:extLst>
  </p:cSld>
  <p:clrMapOvr>
    <a:masterClrMapping/>
  </p:clrMapOvr>
  <mc:AlternateContent xmlns:mc="http://schemas.openxmlformats.org/markup-compatibility/2006" xmlns:p14="http://schemas.microsoft.com/office/powerpoint/2010/main">
    <mc:Choice Requires="p14">
      <p:transition spd="slow" p14:dur="2000">
        <p:wipe dir="r"/>
      </p:transition>
    </mc:Choice>
    <mc:Fallback xmlns="">
      <p:transition spd="slow">
        <p:wipe dir="r"/>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5485C72-D929-4DEE-A5A6-8E84FA1F039A}" type="datetimeFigureOut">
              <a:rPr lang="en-US" smtClean="0"/>
              <a:t>8/28/2018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A67A1CA-CB73-4393-AE05-6B81C520E51C}" type="slidenum">
              <a:rPr lang="en-US" smtClean="0"/>
              <a:t>‹#›</a:t>
            </a:fld>
            <a:endParaRPr lang="en-US"/>
          </a:p>
        </p:txBody>
      </p:sp>
    </p:spTree>
    <p:extLst>
      <p:ext uri="{BB962C8B-B14F-4D97-AF65-F5344CB8AC3E}">
        <p14:creationId xmlns:p14="http://schemas.microsoft.com/office/powerpoint/2010/main" val="2955798223"/>
      </p:ext>
    </p:extLst>
  </p:cSld>
  <p:clrMapOvr>
    <a:masterClrMapping/>
  </p:clrMapOvr>
  <mc:AlternateContent xmlns:mc="http://schemas.openxmlformats.org/markup-compatibility/2006" xmlns:p14="http://schemas.microsoft.com/office/powerpoint/2010/main">
    <mc:Choice Requires="p14">
      <p:transition spd="slow" p14:dur="2000">
        <p:wipe dir="r"/>
      </p:transition>
    </mc:Choice>
    <mc:Fallback xmlns="">
      <p:transition spd="slow">
        <p:wipe dir="r"/>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5485C72-D929-4DEE-A5A6-8E84FA1F039A}" type="datetimeFigureOut">
              <a:rPr lang="en-US" smtClean="0"/>
              <a:t>8/28/2018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A67A1CA-CB73-4393-AE05-6B81C520E51C}" type="slidenum">
              <a:rPr lang="en-US" smtClean="0"/>
              <a:t>‹#›</a:t>
            </a:fld>
            <a:endParaRPr lang="en-US"/>
          </a:p>
        </p:txBody>
      </p:sp>
    </p:spTree>
    <p:extLst>
      <p:ext uri="{BB962C8B-B14F-4D97-AF65-F5344CB8AC3E}">
        <p14:creationId xmlns:p14="http://schemas.microsoft.com/office/powerpoint/2010/main" val="1695698383"/>
      </p:ext>
    </p:extLst>
  </p:cSld>
  <p:clrMapOvr>
    <a:masterClrMapping/>
  </p:clrMapOvr>
  <mc:AlternateContent xmlns:mc="http://schemas.openxmlformats.org/markup-compatibility/2006" xmlns:p14="http://schemas.microsoft.com/office/powerpoint/2010/main">
    <mc:Choice Requires="p14">
      <p:transition spd="slow" p14:dur="2000">
        <p:wipe dir="r"/>
      </p:transition>
    </mc:Choice>
    <mc:Fallback xmlns="">
      <p:transition spd="slow">
        <p:wipe dir="r"/>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485C72-D929-4DEE-A5A6-8E84FA1F039A}" type="datetimeFigureOut">
              <a:rPr lang="en-US" smtClean="0"/>
              <a:t>8/28/2018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A67A1CA-CB73-4393-AE05-6B81C520E51C}" type="slidenum">
              <a:rPr lang="en-US" smtClean="0"/>
              <a:t>‹#›</a:t>
            </a:fld>
            <a:endParaRPr lang="en-US"/>
          </a:p>
        </p:txBody>
      </p:sp>
    </p:spTree>
    <p:extLst>
      <p:ext uri="{BB962C8B-B14F-4D97-AF65-F5344CB8AC3E}">
        <p14:creationId xmlns:p14="http://schemas.microsoft.com/office/powerpoint/2010/main" val="472216274"/>
      </p:ext>
    </p:extLst>
  </p:cSld>
  <p:clrMapOvr>
    <a:masterClrMapping/>
  </p:clrMapOvr>
  <mc:AlternateContent xmlns:mc="http://schemas.openxmlformats.org/markup-compatibility/2006" xmlns:p14="http://schemas.microsoft.com/office/powerpoint/2010/main">
    <mc:Choice Requires="p14">
      <p:transition spd="slow" p14:dur="2000">
        <p:wipe dir="r"/>
      </p:transition>
    </mc:Choice>
    <mc:Fallback xmlns="">
      <p:transition spd="slow">
        <p:wipe dir="r"/>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B5485C72-D929-4DEE-A5A6-8E84FA1F039A}" type="datetimeFigureOut">
              <a:rPr lang="en-US" smtClean="0"/>
              <a:t>8/28/2018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67A1CA-CB73-4393-AE05-6B81C520E51C}" type="slidenum">
              <a:rPr lang="en-US" smtClean="0"/>
              <a:t>‹#›</a:t>
            </a:fld>
            <a:endParaRPr lang="en-US"/>
          </a:p>
        </p:txBody>
      </p:sp>
    </p:spTree>
    <p:extLst>
      <p:ext uri="{BB962C8B-B14F-4D97-AF65-F5344CB8AC3E}">
        <p14:creationId xmlns:p14="http://schemas.microsoft.com/office/powerpoint/2010/main" val="844114603"/>
      </p:ext>
    </p:extLst>
  </p:cSld>
  <p:clrMapOvr>
    <a:masterClrMapping/>
  </p:clrMapOvr>
  <mc:AlternateContent xmlns:mc="http://schemas.openxmlformats.org/markup-compatibility/2006" xmlns:p14="http://schemas.microsoft.com/office/powerpoint/2010/main">
    <mc:Choice Requires="p14">
      <p:transition spd="slow" p14:dur="2000">
        <p:wipe dir="r"/>
      </p:transition>
    </mc:Choice>
    <mc:Fallback xmlns="">
      <p:transition spd="slow">
        <p:wipe dir="r"/>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B5485C72-D929-4DEE-A5A6-8E84FA1F039A}" type="datetimeFigureOut">
              <a:rPr lang="en-US" smtClean="0"/>
              <a:t>8/28/2018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67A1CA-CB73-4393-AE05-6B81C520E51C}" type="slidenum">
              <a:rPr lang="en-US" smtClean="0"/>
              <a:t>‹#›</a:t>
            </a:fld>
            <a:endParaRPr lang="en-US"/>
          </a:p>
        </p:txBody>
      </p:sp>
    </p:spTree>
    <p:extLst>
      <p:ext uri="{BB962C8B-B14F-4D97-AF65-F5344CB8AC3E}">
        <p14:creationId xmlns:p14="http://schemas.microsoft.com/office/powerpoint/2010/main" val="1788115686"/>
      </p:ext>
    </p:extLst>
  </p:cSld>
  <p:clrMapOvr>
    <a:masterClrMapping/>
  </p:clrMapOvr>
  <mc:AlternateContent xmlns:mc="http://schemas.openxmlformats.org/markup-compatibility/2006" xmlns:p14="http://schemas.microsoft.com/office/powerpoint/2010/main">
    <mc:Choice Requires="p14">
      <p:transition spd="slow" p14:dur="2000">
        <p:wipe dir="r"/>
      </p:transition>
    </mc:Choice>
    <mc:Fallback xmlns="">
      <p:transition spd="slow">
        <p:wipe dir="r"/>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5485C72-D929-4DEE-A5A6-8E84FA1F039A}" type="datetimeFigureOut">
              <a:rPr lang="en-US" smtClean="0"/>
              <a:t>8/28/2018</a:t>
            </a:fld>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A67A1CA-CB73-4393-AE05-6B81C520E51C}" type="slidenum">
              <a:rPr lang="en-US" smtClean="0"/>
              <a:t>‹#›</a:t>
            </a:fld>
            <a:endParaRPr lang="en-US"/>
          </a:p>
        </p:txBody>
      </p:sp>
    </p:spTree>
    <p:extLst>
      <p:ext uri="{BB962C8B-B14F-4D97-AF65-F5344CB8AC3E}">
        <p14:creationId xmlns:p14="http://schemas.microsoft.com/office/powerpoint/2010/main" val="18865789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p:wipe dir="r"/>
      </p:transition>
    </mc:Choice>
    <mc:Fallback xmlns="">
      <p:transition spd="slow">
        <p:wipe dir="r"/>
      </p:transition>
    </mc:Fallback>
  </mc:AlternateConten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5485C72-D929-4DEE-A5A6-8E84FA1F039A}" type="datetimeFigureOut">
              <a:rPr lang="en-US" smtClean="0"/>
              <a:t>8/28/2018</a:t>
            </a:fld>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A67A1CA-CB73-4393-AE05-6B81C520E51C}" type="slidenum">
              <a:rPr lang="en-US" smtClean="0"/>
              <a:t>‹#›</a:t>
            </a:fld>
            <a:endParaRPr lang="en-US"/>
          </a:p>
        </p:txBody>
      </p:sp>
    </p:spTree>
    <p:extLst>
      <p:ext uri="{BB962C8B-B14F-4D97-AF65-F5344CB8AC3E}">
        <p14:creationId xmlns:p14="http://schemas.microsoft.com/office/powerpoint/2010/main" val="31790529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2000">
        <p:wipe dir="r"/>
      </p:transition>
    </mc:Choice>
    <mc:Fallback xmlns="">
      <p:transition spd="slow">
        <p:wipe dir="r"/>
      </p:transition>
    </mc:Fallback>
  </mc:AlternateConten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ec.europa.eu/info/law/law-topic/data-protection/reform/rules-business-and-organisations/legal-grounds-processing-data/sensitive-data/under-what-conditions-can-my-company-organisation-process-sensitive-data_lv" TargetMode="External"/><Relationship Id="rId2" Type="http://schemas.openxmlformats.org/officeDocument/2006/relationships/hyperlink" Target="https://ec.europa.eu/info/law/law-topic/data-protection/reform/rules-business-and-organisations/legal-grounds-processing-data/sensitive-data/what-personal-data-considered-sensitive_lv" TargetMode="External"/><Relationship Id="rId1" Type="http://schemas.openxmlformats.org/officeDocument/2006/relationships/slideLayout" Target="../slideLayouts/slideLayout20.xml"/><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828800"/>
            <a:ext cx="7772400" cy="1470025"/>
          </a:xfrm>
        </p:spPr>
        <p:txBody>
          <a:bodyPr/>
          <a:lstStyle/>
          <a:p>
            <a:r>
              <a:rPr lang="en-GB" sz="4400" b="1" dirty="0" err="1">
                <a:solidFill>
                  <a:schemeClr val="accent5">
                    <a:lumMod val="50000"/>
                  </a:schemeClr>
                </a:solidFill>
                <a:latin typeface="HelveticaNeueLT Std Lt" pitchFamily="34" charset="0"/>
              </a:rPr>
              <a:t>Īpašo</a:t>
            </a:r>
            <a:r>
              <a:rPr lang="en-GB" sz="4400" b="1" dirty="0">
                <a:solidFill>
                  <a:schemeClr val="accent5">
                    <a:lumMod val="50000"/>
                  </a:schemeClr>
                </a:solidFill>
                <a:latin typeface="HelveticaNeueLT Std Lt" pitchFamily="34" charset="0"/>
              </a:rPr>
              <a:t> </a:t>
            </a:r>
            <a:r>
              <a:rPr lang="en-GB" sz="4400" b="1" dirty="0" err="1">
                <a:solidFill>
                  <a:schemeClr val="accent5">
                    <a:lumMod val="50000"/>
                  </a:schemeClr>
                </a:solidFill>
                <a:latin typeface="HelveticaNeueLT Std Lt" pitchFamily="34" charset="0"/>
              </a:rPr>
              <a:t>kategoriju</a:t>
            </a:r>
            <a:r>
              <a:rPr lang="en-GB" sz="4400" b="1" dirty="0">
                <a:solidFill>
                  <a:schemeClr val="accent5">
                    <a:lumMod val="50000"/>
                  </a:schemeClr>
                </a:solidFill>
                <a:latin typeface="HelveticaNeueLT Std Lt" pitchFamily="34" charset="0"/>
              </a:rPr>
              <a:t> personas </a:t>
            </a:r>
            <a:r>
              <a:rPr lang="en-GB" sz="4400" b="1" dirty="0" err="1">
                <a:solidFill>
                  <a:schemeClr val="accent5">
                    <a:lumMod val="50000"/>
                  </a:schemeClr>
                </a:solidFill>
                <a:latin typeface="HelveticaNeueLT Std Lt" pitchFamily="34" charset="0"/>
              </a:rPr>
              <a:t>datu</a:t>
            </a:r>
            <a:r>
              <a:rPr lang="en-GB" sz="4400" b="1" dirty="0">
                <a:solidFill>
                  <a:schemeClr val="accent5">
                    <a:lumMod val="50000"/>
                  </a:schemeClr>
                </a:solidFill>
                <a:latin typeface="HelveticaNeueLT Std Lt" pitchFamily="34" charset="0"/>
              </a:rPr>
              <a:t> </a:t>
            </a:r>
            <a:r>
              <a:rPr lang="en-GB" sz="4400" b="1" dirty="0" err="1">
                <a:solidFill>
                  <a:schemeClr val="accent5">
                    <a:lumMod val="50000"/>
                  </a:schemeClr>
                </a:solidFill>
                <a:latin typeface="HelveticaNeueLT Std Lt" pitchFamily="34" charset="0"/>
              </a:rPr>
              <a:t>apstrāde</a:t>
            </a:r>
            <a:endParaRPr lang="en-US" sz="4400" b="1" dirty="0">
              <a:solidFill>
                <a:schemeClr val="accent5">
                  <a:lumMod val="50000"/>
                </a:schemeClr>
              </a:solidFill>
              <a:latin typeface="HelveticaNeueLT Std Lt" pitchFamily="34" charset="0"/>
            </a:endParaRPr>
          </a:p>
        </p:txBody>
      </p:sp>
    </p:spTree>
    <p:extLst>
      <p:ext uri="{BB962C8B-B14F-4D97-AF65-F5344CB8AC3E}">
        <p14:creationId xmlns:p14="http://schemas.microsoft.com/office/powerpoint/2010/main" val="3119911743"/>
      </p:ext>
    </p:extLst>
  </p:cSld>
  <p:clrMapOvr>
    <a:masterClrMapping/>
  </p:clrMapOvr>
  <mc:AlternateContent xmlns:mc="http://schemas.openxmlformats.org/markup-compatibility/2006" xmlns:p14="http://schemas.microsoft.com/office/powerpoint/2010/main">
    <mc:Choice Requires="p14">
      <p:transition spd="slow" p14:dur="2000">
        <p:wipe dir="r"/>
      </p:transition>
    </mc:Choice>
    <mc:Fallback xmlns="">
      <p:transition spd="slow">
        <p:wipe dir="r"/>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 y="0"/>
            <a:ext cx="9141714"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37953" y="0"/>
            <a:ext cx="4606047" cy="6858000"/>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37953" y="0"/>
            <a:ext cx="323928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Заглавие 1">
            <a:extLst>
              <a:ext uri="{FF2B5EF4-FFF2-40B4-BE49-F238E27FC236}">
                <a16:creationId xmlns:a16="http://schemas.microsoft.com/office/drawing/2014/main" id="{37E93E59-555A-42B0-BB3E-0475AC9E495A}"/>
              </a:ext>
            </a:extLst>
          </p:cNvPr>
          <p:cNvSpPr>
            <a:spLocks noGrp="1"/>
          </p:cNvSpPr>
          <p:nvPr>
            <p:ph type="title"/>
          </p:nvPr>
        </p:nvSpPr>
        <p:spPr>
          <a:xfrm>
            <a:off x="4898882" y="26624"/>
            <a:ext cx="3915950" cy="1344975"/>
          </a:xfrm>
        </p:spPr>
        <p:txBody>
          <a:bodyPr>
            <a:normAutofit/>
          </a:bodyPr>
          <a:lstStyle/>
          <a:p>
            <a:r>
              <a:rPr lang="lv-LV" sz="3500" b="1" dirty="0">
                <a:latin typeface="HelveticaNeueLT Std Lt"/>
              </a:rPr>
              <a:t>Ģenētiskie dati</a:t>
            </a:r>
            <a:endParaRPr lang="en-US" sz="3500" dirty="0">
              <a:latin typeface="HelveticaNeueLT Std Lt"/>
            </a:endParaRPr>
          </a:p>
        </p:txBody>
      </p:sp>
      <p:pic>
        <p:nvPicPr>
          <p:cNvPr id="5" name="Picture 4" descr="A close up of a logo&#10;&#10;Description generated with very high confidence">
            <a:extLst>
              <a:ext uri="{FF2B5EF4-FFF2-40B4-BE49-F238E27FC236}">
                <a16:creationId xmlns:a16="http://schemas.microsoft.com/office/drawing/2014/main" id="{60E04FBB-F3AE-4BEB-A908-6CF2D10531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930" y="1752600"/>
            <a:ext cx="4317236" cy="3162375"/>
          </a:xfrm>
          <a:prstGeom prst="rect">
            <a:avLst/>
          </a:prstGeom>
        </p:spPr>
      </p:pic>
      <p:sp>
        <p:nvSpPr>
          <p:cNvPr id="3" name="Контейнер за съдържание 2">
            <a:extLst>
              <a:ext uri="{FF2B5EF4-FFF2-40B4-BE49-F238E27FC236}">
                <a16:creationId xmlns:a16="http://schemas.microsoft.com/office/drawing/2014/main" id="{4D1CD81D-93F1-4A11-92F6-CE31843070DE}"/>
              </a:ext>
            </a:extLst>
          </p:cNvPr>
          <p:cNvSpPr>
            <a:spLocks noGrp="1"/>
          </p:cNvSpPr>
          <p:nvPr>
            <p:ph idx="1"/>
          </p:nvPr>
        </p:nvSpPr>
        <p:spPr>
          <a:xfrm>
            <a:off x="4606413" y="1066800"/>
            <a:ext cx="4572000" cy="5638800"/>
          </a:xfrm>
        </p:spPr>
        <p:txBody>
          <a:bodyPr>
            <a:normAutofit fontScale="92500" lnSpcReduction="10000"/>
          </a:bodyPr>
          <a:lstStyle/>
          <a:p>
            <a:pPr marL="457200" indent="-457200" algn="just">
              <a:lnSpc>
                <a:spcPct val="90000"/>
              </a:lnSpc>
              <a:buFont typeface="Wingdings" panose="05000000000000000000" pitchFamily="2" charset="2"/>
              <a:buChar char="Ø"/>
            </a:pPr>
            <a:r>
              <a:rPr lang="lv-LV" sz="1800" dirty="0">
                <a:latin typeface="HelveticaNeueLT Std Lt"/>
              </a:rPr>
              <a:t>J</a:t>
            </a:r>
            <a:r>
              <a:rPr lang="en-GB" sz="1800" dirty="0" err="1">
                <a:latin typeface="HelveticaNeueLT Std Lt"/>
              </a:rPr>
              <a:t>auna</a:t>
            </a:r>
            <a:r>
              <a:rPr lang="en-GB" sz="1800" dirty="0">
                <a:latin typeface="HelveticaNeueLT Std Lt"/>
              </a:rPr>
              <a:t> </a:t>
            </a:r>
            <a:r>
              <a:rPr lang="en-GB" sz="1800" dirty="0" err="1">
                <a:latin typeface="HelveticaNeueLT Std Lt"/>
              </a:rPr>
              <a:t>kategorija</a:t>
            </a:r>
            <a:r>
              <a:rPr lang="en-GB" sz="1800" dirty="0">
                <a:latin typeface="HelveticaNeueLT Std Lt"/>
              </a:rPr>
              <a:t>, </a:t>
            </a:r>
            <a:r>
              <a:rPr lang="en-GB" sz="1800" dirty="0" err="1">
                <a:latin typeface="HelveticaNeueLT Std Lt"/>
              </a:rPr>
              <a:t>ko</a:t>
            </a:r>
            <a:r>
              <a:rPr lang="en-GB" sz="1800" dirty="0">
                <a:latin typeface="HelveticaNeueLT Std Lt"/>
              </a:rPr>
              <a:t> VDAR </a:t>
            </a:r>
            <a:r>
              <a:rPr lang="en-GB" sz="1800" dirty="0" err="1">
                <a:latin typeface="HelveticaNeueLT Std Lt"/>
              </a:rPr>
              <a:t>ieviesusi</a:t>
            </a:r>
            <a:r>
              <a:rPr lang="en-GB" sz="1800" dirty="0">
                <a:latin typeface="HelveticaNeueLT Std Lt"/>
              </a:rPr>
              <a:t> </a:t>
            </a:r>
            <a:r>
              <a:rPr lang="en-GB" sz="1800" dirty="0" err="1">
                <a:latin typeface="HelveticaNeueLT Std Lt"/>
              </a:rPr>
              <a:t>kā</a:t>
            </a:r>
            <a:r>
              <a:rPr lang="en-GB" sz="1800" dirty="0">
                <a:latin typeface="HelveticaNeueLT Std Lt"/>
              </a:rPr>
              <a:t> </a:t>
            </a:r>
            <a:r>
              <a:rPr lang="en-GB" sz="1800" dirty="0" err="1">
                <a:latin typeface="HelveticaNeueLT Std Lt"/>
              </a:rPr>
              <a:t>sensitīvus</a:t>
            </a:r>
            <a:r>
              <a:rPr lang="en-GB" sz="1800" dirty="0">
                <a:latin typeface="HelveticaNeueLT Std Lt"/>
              </a:rPr>
              <a:t> </a:t>
            </a:r>
            <a:r>
              <a:rPr lang="en-GB" sz="1800" dirty="0" err="1">
                <a:latin typeface="HelveticaNeueLT Std Lt"/>
              </a:rPr>
              <a:t>datus</a:t>
            </a:r>
            <a:r>
              <a:rPr lang="en-GB" sz="1800" dirty="0">
                <a:latin typeface="HelveticaNeueLT Std Lt"/>
              </a:rPr>
              <a:t>. </a:t>
            </a:r>
          </a:p>
          <a:p>
            <a:pPr marL="457200" indent="-457200" algn="just">
              <a:lnSpc>
                <a:spcPct val="90000"/>
              </a:lnSpc>
              <a:buFont typeface="Wingdings" panose="05000000000000000000" pitchFamily="2" charset="2"/>
              <a:buChar char="Ø"/>
            </a:pPr>
            <a:r>
              <a:rPr lang="lv-LV" sz="1800" dirty="0">
                <a:latin typeface="HelveticaNeueLT Std Lt"/>
              </a:rPr>
              <a:t>VDAR to definē kā “dati, kas attiecas uz fiziskas personas pārmantotajām vai iegūtajām ģenētiskajām pazīmēm, sniedz unikālu informāciju par minētās fiziskās personas fizioloģiju vai veselību un kas izriet jo īpaši no attiecīgās fiziskās personas bioloģiskā parauga analīzes”. Dažas dalībvalstis jau ir piešķīrušas šāda veida datiem </a:t>
            </a:r>
            <a:r>
              <a:rPr lang="lv-LV" sz="1800" dirty="0" err="1">
                <a:latin typeface="HelveticaNeueLT Std Lt"/>
              </a:rPr>
              <a:t>sensitīvu</a:t>
            </a:r>
            <a:r>
              <a:rPr lang="lv-LV" sz="1800" dirty="0">
                <a:latin typeface="HelveticaNeueLT Std Lt"/>
              </a:rPr>
              <a:t> datu statusu, bet VDAR pirmo reizi to ievieš ES līmenī.</a:t>
            </a:r>
          </a:p>
          <a:p>
            <a:pPr marL="457200" indent="-457200" algn="just">
              <a:lnSpc>
                <a:spcPct val="90000"/>
              </a:lnSpc>
              <a:buFont typeface="Wingdings" panose="05000000000000000000" pitchFamily="2" charset="2"/>
              <a:buChar char="Ø"/>
            </a:pPr>
            <a:r>
              <a:rPr lang="lv-LV" sz="1800" dirty="0">
                <a:latin typeface="HelveticaNeueLT Std Lt"/>
              </a:rPr>
              <a:t>Ģenētiskie dati ir jāaizsargā, jo šāda veida dati attiecas ne tikai uz attiecīgo datu subjektu, bet arī potenciāli var ietekmēt nenoteiktu personu loku, kas ir daļa no šī subjekta radiniekiem (tostarp bērnu dati utt.). Turklāt šādu datu detalizēta analīze varētu atklāt citu konfidenciālu informāciju, piemēram, datus par psiholoģisko vai veselības stāvokli (piemēram, noslieces uz slimībām, psihiskajiem traucējumiem utt.).</a:t>
            </a:r>
            <a:endParaRPr lang="en-US" sz="1800" dirty="0">
              <a:latin typeface="HelveticaNeueLT Std Lt"/>
            </a:endParaRPr>
          </a:p>
        </p:txBody>
      </p:sp>
    </p:spTree>
    <p:extLst>
      <p:ext uri="{BB962C8B-B14F-4D97-AF65-F5344CB8AC3E}">
        <p14:creationId xmlns:p14="http://schemas.microsoft.com/office/powerpoint/2010/main" val="43575347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p:wipe dir="r"/>
      </p:transition>
    </mc:Choice>
    <mc:Fallback xmlns="">
      <p:transition spd="slow">
        <p:wipe dir="r"/>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6E84AF19-04C3-43AB-93A1-942EF17557F6}"/>
              </a:ext>
            </a:extLst>
          </p:cNvPr>
          <p:cNvSpPr>
            <a:spLocks noGrp="1"/>
          </p:cNvSpPr>
          <p:nvPr>
            <p:ph type="title"/>
          </p:nvPr>
        </p:nvSpPr>
        <p:spPr>
          <a:xfrm>
            <a:off x="726725" y="163216"/>
            <a:ext cx="3845274" cy="1676603"/>
          </a:xfrm>
        </p:spPr>
        <p:txBody>
          <a:bodyPr>
            <a:normAutofit/>
          </a:bodyPr>
          <a:lstStyle/>
          <a:p>
            <a:pPr>
              <a:lnSpc>
                <a:spcPct val="90000"/>
              </a:lnSpc>
            </a:pPr>
            <a:r>
              <a:rPr lang="lv-LV" sz="2400" b="1" dirty="0">
                <a:solidFill>
                  <a:schemeClr val="accent5">
                    <a:lumMod val="50000"/>
                  </a:schemeClr>
                </a:solidFill>
                <a:latin typeface="HelveticaNeueLT Std Lt"/>
              </a:rPr>
              <a:t>Biometriskie dati, lai veiktu fiziskas personas unikālu identifikāciju</a:t>
            </a:r>
            <a:endParaRPr lang="lv-LV" sz="2400" dirty="0">
              <a:solidFill>
                <a:schemeClr val="accent5">
                  <a:lumMod val="50000"/>
                </a:schemeClr>
              </a:solidFill>
              <a:latin typeface="HelveticaNeueLT Std Lt"/>
            </a:endParaRPr>
          </a:p>
        </p:txBody>
      </p:sp>
      <p:sp>
        <p:nvSpPr>
          <p:cNvPr id="3" name="Контейнер за съдържание 2">
            <a:extLst>
              <a:ext uri="{FF2B5EF4-FFF2-40B4-BE49-F238E27FC236}">
                <a16:creationId xmlns:a16="http://schemas.microsoft.com/office/drawing/2014/main" id="{272DF6F6-F056-4365-9C38-ADD878CE13FF}"/>
              </a:ext>
            </a:extLst>
          </p:cNvPr>
          <p:cNvSpPr>
            <a:spLocks noGrp="1"/>
          </p:cNvSpPr>
          <p:nvPr>
            <p:ph idx="1"/>
          </p:nvPr>
        </p:nvSpPr>
        <p:spPr>
          <a:xfrm>
            <a:off x="221226" y="1839819"/>
            <a:ext cx="4350773" cy="4859879"/>
          </a:xfrm>
        </p:spPr>
        <p:txBody>
          <a:bodyPr>
            <a:normAutofit lnSpcReduction="10000"/>
          </a:bodyPr>
          <a:lstStyle/>
          <a:p>
            <a:pPr marL="457200" indent="-457200" algn="just">
              <a:lnSpc>
                <a:spcPct val="90000"/>
              </a:lnSpc>
              <a:buFont typeface="Wingdings" panose="05000000000000000000" pitchFamily="2" charset="2"/>
              <a:buChar char="Ø"/>
            </a:pPr>
            <a:r>
              <a:rPr lang="lv-LV" sz="1800" dirty="0">
                <a:latin typeface="HelveticaNeueLT Std Lt"/>
              </a:rPr>
              <a:t>Š</a:t>
            </a:r>
            <a:r>
              <a:rPr lang="it-IT" sz="1800" dirty="0">
                <a:latin typeface="HelveticaNeueLT Std Lt"/>
              </a:rPr>
              <a:t>āda veida datiem nepieciešama aizsardzīb</a:t>
            </a:r>
            <a:r>
              <a:rPr lang="lv-LV" sz="1800" dirty="0">
                <a:latin typeface="HelveticaNeueLT Std Lt"/>
              </a:rPr>
              <a:t>a</a:t>
            </a:r>
            <a:r>
              <a:rPr lang="en-GB" sz="1800" dirty="0">
                <a:latin typeface="HelveticaNeueLT Std Lt"/>
              </a:rPr>
              <a:t>, </a:t>
            </a:r>
            <a:r>
              <a:rPr lang="lv-LV" sz="1800" dirty="0">
                <a:latin typeface="HelveticaNeueLT Std Lt"/>
              </a:rPr>
              <a:t>jo</a:t>
            </a:r>
            <a:r>
              <a:rPr lang="en-GB" sz="1800" dirty="0">
                <a:latin typeface="HelveticaNeueLT Std Lt"/>
              </a:rPr>
              <a:t> </a:t>
            </a:r>
            <a:r>
              <a:rPr lang="lv-LV" sz="1800" dirty="0">
                <a:latin typeface="HelveticaNeueLT Std Lt"/>
              </a:rPr>
              <a:t>tie ļauj pārziņiem nepārprotami identificēt konkrētu fizisku personu, pamatojoties uz to fiziskajām vai uzvedības īpašībām: pirkstu nospiedumi, sejas atpazīšana, varavīksnene, tīklene, asinsvadu topoloģija, DNS, runa, paraksts, taustiņu spiešana utt.). Tā kā šāda veida datu apstrāde kļūst arvien izplatītāka, ieviešot dažādus tehnoloģiskus risinājumus (piemēram, telpu piekļuves kontroles sistēmas, identifikācijas sistēmas tālvadības ierīcēs, piemēram, mobilajos tālruņos, planšetdatoros utt.), šāda apstrāde jāveic stingrāk un </a:t>
            </a:r>
            <a:r>
              <a:rPr lang="lv-LV" sz="1800" dirty="0" err="1">
                <a:latin typeface="HelveticaNeueLT Std Lt"/>
              </a:rPr>
              <a:t>kontrolētāk</a:t>
            </a:r>
            <a:r>
              <a:rPr lang="lv-LV" sz="1800" dirty="0">
                <a:latin typeface="HelveticaNeueLT Std Lt"/>
              </a:rPr>
              <a:t>, un šie faktori pamato šo datu iekļaušanu "</a:t>
            </a:r>
            <a:r>
              <a:rPr lang="lv-LV" sz="1800" dirty="0" err="1">
                <a:latin typeface="HelveticaNeueLT Std Lt"/>
              </a:rPr>
              <a:t>sensitīvo</a:t>
            </a:r>
            <a:r>
              <a:rPr lang="lv-LV" sz="1800" dirty="0">
                <a:latin typeface="HelveticaNeueLT Std Lt"/>
              </a:rPr>
              <a:t>" datu sarakstā saskaņā ar VDAR.</a:t>
            </a:r>
            <a:endParaRPr lang="en-GB" sz="1800" dirty="0">
              <a:latin typeface="HelveticaNeueLT Std Lt"/>
            </a:endParaRPr>
          </a:p>
        </p:txBody>
      </p:sp>
      <p:pic>
        <p:nvPicPr>
          <p:cNvPr id="5" name="Picture 4">
            <a:extLst>
              <a:ext uri="{FF2B5EF4-FFF2-40B4-BE49-F238E27FC236}">
                <a16:creationId xmlns:a16="http://schemas.microsoft.com/office/drawing/2014/main" id="{854B2989-883F-41BA-AAA4-A23ACD162F41}"/>
              </a:ext>
            </a:extLst>
          </p:cNvPr>
          <p:cNvPicPr>
            <a:picLocks noChangeAspect="1"/>
          </p:cNvPicPr>
          <p:nvPr/>
        </p:nvPicPr>
        <p:blipFill rotWithShape="1">
          <a:blip r:embed="rId2">
            <a:extLst>
              <a:ext uri="{28A0092B-C50C-407E-A947-70E740481C1C}">
                <a14:useLocalDpi xmlns:a14="http://schemas.microsoft.com/office/drawing/2010/main" val="0"/>
              </a:ext>
            </a:extLst>
          </a:blip>
          <a:srcRect t="3321" r="3" b="3"/>
          <a:stretch/>
        </p:blipFill>
        <p:spPr>
          <a:xfrm>
            <a:off x="4799315" y="381000"/>
            <a:ext cx="4096293" cy="5577837"/>
          </a:xfrm>
          <a:prstGeom prst="rect">
            <a:avLst/>
          </a:prstGeom>
          <a:effectLst/>
        </p:spPr>
      </p:pic>
    </p:spTree>
    <p:extLst>
      <p:ext uri="{BB962C8B-B14F-4D97-AF65-F5344CB8AC3E}">
        <p14:creationId xmlns:p14="http://schemas.microsoft.com/office/powerpoint/2010/main" val="2823037546"/>
      </p:ext>
    </p:extLst>
  </p:cSld>
  <p:clrMapOvr>
    <a:masterClrMapping/>
  </p:clrMapOvr>
  <mc:AlternateContent xmlns:mc="http://schemas.openxmlformats.org/markup-compatibility/2006" xmlns:p14="http://schemas.microsoft.com/office/powerpoint/2010/main">
    <mc:Choice Requires="p14">
      <p:transition spd="slow" p14:dur="2000">
        <p:wipe dir="r"/>
      </p:transition>
    </mc:Choice>
    <mc:Fallback xmlns="">
      <p:transition spd="slow">
        <p:wipe dir="r"/>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logo&#10;&#10;Description generated with high confidence">
            <a:extLst>
              <a:ext uri="{FF2B5EF4-FFF2-40B4-BE49-F238E27FC236}">
                <a16:creationId xmlns:a16="http://schemas.microsoft.com/office/drawing/2014/main" id="{55FC9609-2DE4-4864-A924-E69B43FABD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86200" y="2611448"/>
            <a:ext cx="5257800" cy="3417570"/>
          </a:xfrm>
          <a:prstGeom prst="rect">
            <a:avLst/>
          </a:prstGeom>
        </p:spPr>
      </p:pic>
      <p:sp>
        <p:nvSpPr>
          <p:cNvPr id="2" name="Заглавие 1">
            <a:extLst>
              <a:ext uri="{FF2B5EF4-FFF2-40B4-BE49-F238E27FC236}">
                <a16:creationId xmlns:a16="http://schemas.microsoft.com/office/drawing/2014/main" id="{6E84AF19-04C3-43AB-93A1-942EF17557F6}"/>
              </a:ext>
            </a:extLst>
          </p:cNvPr>
          <p:cNvSpPr>
            <a:spLocks noGrp="1"/>
          </p:cNvSpPr>
          <p:nvPr>
            <p:ph type="title"/>
          </p:nvPr>
        </p:nvSpPr>
        <p:spPr/>
        <p:txBody>
          <a:bodyPr>
            <a:normAutofit fontScale="90000"/>
          </a:bodyPr>
          <a:lstStyle/>
          <a:p>
            <a:r>
              <a:rPr lang="en-GB" sz="3600" b="1" dirty="0" err="1">
                <a:solidFill>
                  <a:schemeClr val="accent5">
                    <a:lumMod val="50000"/>
                  </a:schemeClr>
                </a:solidFill>
                <a:latin typeface="HelveticaNeueLT Std Lt"/>
              </a:rPr>
              <a:t>Biometriskie</a:t>
            </a:r>
            <a:r>
              <a:rPr lang="en-GB" sz="3600" b="1" dirty="0">
                <a:solidFill>
                  <a:schemeClr val="accent5">
                    <a:lumMod val="50000"/>
                  </a:schemeClr>
                </a:solidFill>
                <a:latin typeface="HelveticaNeueLT Std Lt"/>
              </a:rPr>
              <a:t> </a:t>
            </a:r>
            <a:r>
              <a:rPr lang="en-GB" sz="3600" b="1" dirty="0" err="1">
                <a:solidFill>
                  <a:schemeClr val="accent5">
                    <a:lumMod val="50000"/>
                  </a:schemeClr>
                </a:solidFill>
                <a:latin typeface="HelveticaNeueLT Std Lt"/>
              </a:rPr>
              <a:t>dati</a:t>
            </a:r>
            <a:r>
              <a:rPr lang="en-GB" sz="3600" b="1" dirty="0">
                <a:solidFill>
                  <a:schemeClr val="accent5">
                    <a:lumMod val="50000"/>
                  </a:schemeClr>
                </a:solidFill>
                <a:latin typeface="HelveticaNeueLT Std Lt"/>
              </a:rPr>
              <a:t>, </a:t>
            </a:r>
            <a:r>
              <a:rPr lang="en-GB" sz="3600" b="1" dirty="0" err="1">
                <a:solidFill>
                  <a:schemeClr val="accent5">
                    <a:lumMod val="50000"/>
                  </a:schemeClr>
                </a:solidFill>
                <a:latin typeface="HelveticaNeueLT Std Lt"/>
              </a:rPr>
              <a:t>lai</a:t>
            </a:r>
            <a:r>
              <a:rPr lang="en-GB" sz="3600" b="1" dirty="0">
                <a:solidFill>
                  <a:schemeClr val="accent5">
                    <a:lumMod val="50000"/>
                  </a:schemeClr>
                </a:solidFill>
                <a:latin typeface="HelveticaNeueLT Std Lt"/>
              </a:rPr>
              <a:t> </a:t>
            </a:r>
            <a:r>
              <a:rPr lang="en-GB" sz="3600" b="1" dirty="0" err="1">
                <a:solidFill>
                  <a:schemeClr val="accent5">
                    <a:lumMod val="50000"/>
                  </a:schemeClr>
                </a:solidFill>
                <a:latin typeface="HelveticaNeueLT Std Lt"/>
              </a:rPr>
              <a:t>veiktu</a:t>
            </a:r>
            <a:r>
              <a:rPr lang="en-GB" sz="3600" b="1" dirty="0">
                <a:solidFill>
                  <a:schemeClr val="accent5">
                    <a:lumMod val="50000"/>
                  </a:schemeClr>
                </a:solidFill>
                <a:latin typeface="HelveticaNeueLT Std Lt"/>
              </a:rPr>
              <a:t> </a:t>
            </a:r>
            <a:r>
              <a:rPr lang="en-GB" sz="3600" b="1" dirty="0" err="1">
                <a:solidFill>
                  <a:schemeClr val="accent5">
                    <a:lumMod val="50000"/>
                  </a:schemeClr>
                </a:solidFill>
                <a:latin typeface="HelveticaNeueLT Std Lt"/>
              </a:rPr>
              <a:t>fiziskas</a:t>
            </a:r>
            <a:r>
              <a:rPr lang="en-GB" sz="3600" b="1" dirty="0">
                <a:solidFill>
                  <a:schemeClr val="accent5">
                    <a:lumMod val="50000"/>
                  </a:schemeClr>
                </a:solidFill>
                <a:latin typeface="HelveticaNeueLT Std Lt"/>
              </a:rPr>
              <a:t> personas </a:t>
            </a:r>
            <a:r>
              <a:rPr lang="en-GB" sz="3600" b="1" dirty="0" err="1">
                <a:solidFill>
                  <a:schemeClr val="accent5">
                    <a:lumMod val="50000"/>
                  </a:schemeClr>
                </a:solidFill>
                <a:latin typeface="HelveticaNeueLT Std Lt"/>
              </a:rPr>
              <a:t>unikālu</a:t>
            </a:r>
            <a:r>
              <a:rPr lang="en-GB" sz="3600" b="1" dirty="0">
                <a:solidFill>
                  <a:schemeClr val="accent5">
                    <a:lumMod val="50000"/>
                  </a:schemeClr>
                </a:solidFill>
                <a:latin typeface="HelveticaNeueLT Std Lt"/>
              </a:rPr>
              <a:t> </a:t>
            </a:r>
            <a:r>
              <a:rPr lang="en-GB" sz="3600" b="1" dirty="0" err="1">
                <a:solidFill>
                  <a:schemeClr val="accent5">
                    <a:lumMod val="50000"/>
                  </a:schemeClr>
                </a:solidFill>
                <a:latin typeface="HelveticaNeueLT Std Lt"/>
              </a:rPr>
              <a:t>identifikāciju</a:t>
            </a:r>
            <a:endParaRPr lang="en-US" dirty="0">
              <a:solidFill>
                <a:schemeClr val="accent5">
                  <a:lumMod val="50000"/>
                </a:schemeClr>
              </a:solidFill>
              <a:latin typeface="HelveticaNeueLT Std Lt"/>
            </a:endParaRPr>
          </a:p>
        </p:txBody>
      </p:sp>
      <p:sp>
        <p:nvSpPr>
          <p:cNvPr id="3" name="Контейнер за съдържание 2">
            <a:extLst>
              <a:ext uri="{FF2B5EF4-FFF2-40B4-BE49-F238E27FC236}">
                <a16:creationId xmlns:a16="http://schemas.microsoft.com/office/drawing/2014/main" id="{272DF6F6-F056-4365-9C38-ADD878CE13FF}"/>
              </a:ext>
            </a:extLst>
          </p:cNvPr>
          <p:cNvSpPr>
            <a:spLocks noGrp="1"/>
          </p:cNvSpPr>
          <p:nvPr>
            <p:ph idx="1"/>
          </p:nvPr>
        </p:nvSpPr>
        <p:spPr>
          <a:xfrm>
            <a:off x="381000" y="1380124"/>
            <a:ext cx="8229600" cy="4525963"/>
          </a:xfrm>
        </p:spPr>
        <p:txBody>
          <a:bodyPr>
            <a:normAutofit/>
          </a:bodyPr>
          <a:lstStyle/>
          <a:p>
            <a:pPr marL="457200" indent="-457200" algn="just">
              <a:buFont typeface="Wingdings" panose="05000000000000000000" pitchFamily="2" charset="2"/>
              <a:buChar char="Ø"/>
            </a:pPr>
            <a:r>
              <a:rPr lang="lv-LV" sz="1900" dirty="0">
                <a:latin typeface="HelveticaNeueLT Std Lt"/>
              </a:rPr>
              <a:t>Fotogrāfiju apstrāde netiks automātiski uzskatīta par </a:t>
            </a:r>
            <a:r>
              <a:rPr lang="lv-LV" sz="1900" dirty="0" err="1">
                <a:latin typeface="HelveticaNeueLT Std Lt"/>
              </a:rPr>
              <a:t>sensitīvu</a:t>
            </a:r>
            <a:r>
              <a:rPr lang="lv-LV" sz="1900" dirty="0">
                <a:latin typeface="HelveticaNeueLT Std Lt"/>
              </a:rPr>
              <a:t> apstrādi. Fotogrāfijas tiks uzskatītas par </a:t>
            </a:r>
            <a:r>
              <a:rPr lang="lv-LV" sz="1900" dirty="0" err="1">
                <a:latin typeface="HelveticaNeueLT Std Lt"/>
              </a:rPr>
              <a:t>sensitīviem</a:t>
            </a:r>
            <a:r>
              <a:rPr lang="lv-LV" sz="1900" dirty="0">
                <a:latin typeface="HelveticaNeueLT Std Lt"/>
              </a:rPr>
              <a:t> datiem tikai tad, ja tās ļaus </a:t>
            </a:r>
            <a:r>
              <a:rPr lang="lv-LV" sz="1900" dirty="0" err="1">
                <a:latin typeface="HelveticaNeueLT Std Lt"/>
              </a:rPr>
              <a:t>biometrisku</a:t>
            </a:r>
            <a:r>
              <a:rPr lang="lv-LV" sz="1900" dirty="0">
                <a:latin typeface="HelveticaNeueLT Std Lt"/>
              </a:rPr>
              <a:t> personas unikālu identifikāciju vai autentifikāciju (piem., elektroniskajā pasē vai cita veida identifikācijas dokumentā).</a:t>
            </a:r>
            <a:endParaRPr lang="en-US" sz="1900" dirty="0">
              <a:latin typeface="HelveticaNeueLT Std Lt"/>
            </a:endParaRPr>
          </a:p>
        </p:txBody>
      </p:sp>
    </p:spTree>
    <p:extLst>
      <p:ext uri="{BB962C8B-B14F-4D97-AF65-F5344CB8AC3E}">
        <p14:creationId xmlns:p14="http://schemas.microsoft.com/office/powerpoint/2010/main" val="1890276371"/>
      </p:ext>
    </p:extLst>
  </p:cSld>
  <p:clrMapOvr>
    <a:masterClrMapping/>
  </p:clrMapOvr>
  <mc:AlternateContent xmlns:mc="http://schemas.openxmlformats.org/markup-compatibility/2006" xmlns:p14="http://schemas.microsoft.com/office/powerpoint/2010/main">
    <mc:Choice Requires="p14">
      <p:transition spd="slow" p14:dur="2000">
        <p:wipe dir="r"/>
      </p:transition>
    </mc:Choice>
    <mc:Fallback xmlns="">
      <p:transition spd="slow">
        <p:wipe dir="r"/>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object&#10;&#10;Description generated with very high confidence">
            <a:extLst>
              <a:ext uri="{FF2B5EF4-FFF2-40B4-BE49-F238E27FC236}">
                <a16:creationId xmlns:a16="http://schemas.microsoft.com/office/drawing/2014/main" id="{528F5AC6-6065-4CE2-AEB5-D65166230B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2600" y="3157384"/>
            <a:ext cx="7391400" cy="3695700"/>
          </a:xfrm>
          <a:prstGeom prst="rect">
            <a:avLst/>
          </a:prstGeom>
        </p:spPr>
      </p:pic>
      <p:sp>
        <p:nvSpPr>
          <p:cNvPr id="2" name="Заглавие 1">
            <a:extLst>
              <a:ext uri="{FF2B5EF4-FFF2-40B4-BE49-F238E27FC236}">
                <a16:creationId xmlns:a16="http://schemas.microsoft.com/office/drawing/2014/main" id="{2BBF2777-2DFD-428C-BE9F-D7C125716261}"/>
              </a:ext>
            </a:extLst>
          </p:cNvPr>
          <p:cNvSpPr>
            <a:spLocks noGrp="1"/>
          </p:cNvSpPr>
          <p:nvPr>
            <p:ph type="title"/>
          </p:nvPr>
        </p:nvSpPr>
        <p:spPr/>
        <p:txBody>
          <a:bodyPr>
            <a:noAutofit/>
          </a:bodyPr>
          <a:lstStyle/>
          <a:p>
            <a:r>
              <a:rPr lang="pt-BR" sz="2800" b="1" dirty="0">
                <a:solidFill>
                  <a:schemeClr val="accent5">
                    <a:lumMod val="50000"/>
                  </a:schemeClr>
                </a:solidFill>
                <a:latin typeface="HelveticaNeueLT Std Lt"/>
              </a:rPr>
              <a:t>Dati par veselību vai dati par fiziskas personas dzimumdzīvi vai seksuālo orientāciju</a:t>
            </a:r>
            <a:endParaRPr lang="en-US" sz="2800" dirty="0">
              <a:solidFill>
                <a:schemeClr val="accent5">
                  <a:lumMod val="50000"/>
                </a:schemeClr>
              </a:solidFill>
              <a:latin typeface="HelveticaNeueLT Std Lt"/>
            </a:endParaRPr>
          </a:p>
        </p:txBody>
      </p:sp>
      <p:sp>
        <p:nvSpPr>
          <p:cNvPr id="3" name="Контейнер за съдържание 2">
            <a:extLst>
              <a:ext uri="{FF2B5EF4-FFF2-40B4-BE49-F238E27FC236}">
                <a16:creationId xmlns:a16="http://schemas.microsoft.com/office/drawing/2014/main" id="{792BF90E-3F32-46B2-B40D-12763A9C8A4F}"/>
              </a:ext>
            </a:extLst>
          </p:cNvPr>
          <p:cNvSpPr>
            <a:spLocks noGrp="1"/>
          </p:cNvSpPr>
          <p:nvPr>
            <p:ph idx="1"/>
          </p:nvPr>
        </p:nvSpPr>
        <p:spPr/>
        <p:txBody>
          <a:bodyPr/>
          <a:lstStyle/>
          <a:p>
            <a:pPr marL="457200" indent="-457200" algn="just">
              <a:buFont typeface="Wingdings" panose="05000000000000000000" pitchFamily="2" charset="2"/>
              <a:buChar char="Ø"/>
            </a:pPr>
            <a:r>
              <a:rPr lang="lv-LV" dirty="0">
                <a:latin typeface="HelveticaNeueLT Std Lt"/>
              </a:rPr>
              <a:t>Šādi dati ir ļoti </a:t>
            </a:r>
            <a:r>
              <a:rPr lang="lv-LV" dirty="0" err="1">
                <a:latin typeface="HelveticaNeueLT Std Lt"/>
              </a:rPr>
              <a:t>sensitīvi</a:t>
            </a:r>
            <a:r>
              <a:rPr lang="lv-LV" dirty="0">
                <a:latin typeface="HelveticaNeueLT Std Lt"/>
              </a:rPr>
              <a:t>, jo tie skar cilvēka dzīves visintīmākos aspektus</a:t>
            </a:r>
            <a:r>
              <a:rPr lang="en-GB" dirty="0">
                <a:latin typeface="HelveticaNeueLT Std Lt"/>
              </a:rPr>
              <a:t>; </a:t>
            </a:r>
          </a:p>
          <a:p>
            <a:pPr marL="457200" indent="-457200" algn="just">
              <a:buFont typeface="Wingdings" panose="05000000000000000000" pitchFamily="2" charset="2"/>
              <a:buChar char="Ø"/>
            </a:pPr>
            <a:r>
              <a:rPr lang="en-GB" dirty="0" err="1">
                <a:latin typeface="HelveticaNeueLT Std Lt"/>
              </a:rPr>
              <a:t>Turklāt</a:t>
            </a:r>
            <a:r>
              <a:rPr lang="en-GB" dirty="0">
                <a:latin typeface="HelveticaNeueLT Std Lt"/>
              </a:rPr>
              <a:t> </a:t>
            </a:r>
            <a:r>
              <a:rPr lang="en-GB" dirty="0" err="1">
                <a:latin typeface="HelveticaNeueLT Std Lt"/>
              </a:rPr>
              <a:t>informācija</a:t>
            </a:r>
            <a:r>
              <a:rPr lang="en-GB" dirty="0">
                <a:latin typeface="HelveticaNeueLT Std Lt"/>
              </a:rPr>
              <a:t> par </a:t>
            </a:r>
            <a:r>
              <a:rPr lang="en-GB" dirty="0" err="1">
                <a:latin typeface="HelveticaNeueLT Std Lt"/>
              </a:rPr>
              <a:t>dzimumdzīvi</a:t>
            </a:r>
            <a:r>
              <a:rPr lang="en-GB" dirty="0">
                <a:latin typeface="HelveticaNeueLT Std Lt"/>
              </a:rPr>
              <a:t> un </a:t>
            </a:r>
            <a:r>
              <a:rPr lang="en-GB" dirty="0" err="1">
                <a:latin typeface="HelveticaNeueLT Std Lt"/>
              </a:rPr>
              <a:t>seksuālo</a:t>
            </a:r>
            <a:r>
              <a:rPr lang="en-GB" dirty="0">
                <a:latin typeface="HelveticaNeueLT Std Lt"/>
              </a:rPr>
              <a:t> </a:t>
            </a:r>
            <a:r>
              <a:rPr lang="en-GB" dirty="0" err="1">
                <a:latin typeface="HelveticaNeueLT Std Lt"/>
              </a:rPr>
              <a:t>orientāciju</a:t>
            </a:r>
            <a:r>
              <a:rPr lang="en-GB" dirty="0">
                <a:latin typeface="HelveticaNeueLT Std Lt"/>
              </a:rPr>
              <a:t> </a:t>
            </a:r>
            <a:r>
              <a:rPr lang="en-GB" dirty="0" err="1">
                <a:latin typeface="HelveticaNeueLT Std Lt"/>
              </a:rPr>
              <a:t>var</a:t>
            </a:r>
            <a:r>
              <a:rPr lang="en-GB" dirty="0">
                <a:latin typeface="HelveticaNeueLT Std Lt"/>
              </a:rPr>
              <a:t> </a:t>
            </a:r>
            <a:r>
              <a:rPr lang="en-GB" dirty="0" err="1">
                <a:latin typeface="HelveticaNeueLT Std Lt"/>
              </a:rPr>
              <a:t>radīt</a:t>
            </a:r>
            <a:r>
              <a:rPr lang="en-GB" dirty="0">
                <a:latin typeface="HelveticaNeueLT Std Lt"/>
              </a:rPr>
              <a:t> </a:t>
            </a:r>
            <a:r>
              <a:rPr lang="en-GB" dirty="0" err="1">
                <a:latin typeface="HelveticaNeueLT Std Lt"/>
              </a:rPr>
              <a:t>diskriminācijas</a:t>
            </a:r>
            <a:r>
              <a:rPr lang="en-GB" dirty="0">
                <a:latin typeface="HelveticaNeueLT Std Lt"/>
              </a:rPr>
              <a:t>, </a:t>
            </a:r>
            <a:r>
              <a:rPr lang="en-GB" dirty="0" err="1">
                <a:latin typeface="HelveticaNeueLT Std Lt"/>
              </a:rPr>
              <a:t>manipulācijas</a:t>
            </a:r>
            <a:r>
              <a:rPr lang="en-GB" dirty="0">
                <a:latin typeface="HelveticaNeueLT Std Lt"/>
              </a:rPr>
              <a:t> </a:t>
            </a:r>
            <a:r>
              <a:rPr lang="en-GB" dirty="0" err="1">
                <a:latin typeface="HelveticaNeueLT Std Lt"/>
              </a:rPr>
              <a:t>u.c</a:t>
            </a:r>
            <a:r>
              <a:rPr lang="en-GB" dirty="0">
                <a:latin typeface="HelveticaNeueLT Std Lt"/>
              </a:rPr>
              <a:t>. </a:t>
            </a:r>
            <a:r>
              <a:rPr lang="en-GB" dirty="0" err="1">
                <a:latin typeface="HelveticaNeueLT Std Lt"/>
              </a:rPr>
              <a:t>riskus</a:t>
            </a:r>
            <a:r>
              <a:rPr lang="en-GB" dirty="0">
                <a:latin typeface="HelveticaNeueLT Std Lt"/>
              </a:rPr>
              <a:t>. </a:t>
            </a:r>
            <a:r>
              <a:rPr lang="en-GB" dirty="0" err="1">
                <a:latin typeface="HelveticaNeueLT Std Lt"/>
              </a:rPr>
              <a:t>Teorētiski</a:t>
            </a:r>
            <a:r>
              <a:rPr lang="en-GB" dirty="0">
                <a:latin typeface="HelveticaNeueLT Std Lt"/>
              </a:rPr>
              <a:t> </a:t>
            </a:r>
            <a:r>
              <a:rPr lang="en-GB" dirty="0" err="1">
                <a:latin typeface="HelveticaNeueLT Std Lt"/>
              </a:rPr>
              <a:t>noteikts</a:t>
            </a:r>
            <a:r>
              <a:rPr lang="en-GB" dirty="0">
                <a:latin typeface="HelveticaNeueLT Std Lt"/>
              </a:rPr>
              <a:t>, ka </a:t>
            </a:r>
            <a:r>
              <a:rPr lang="en-GB" dirty="0" err="1">
                <a:latin typeface="HelveticaNeueLT Std Lt"/>
              </a:rPr>
              <a:t>šie</a:t>
            </a:r>
            <a:r>
              <a:rPr lang="en-GB" dirty="0">
                <a:latin typeface="HelveticaNeueLT Std Lt"/>
              </a:rPr>
              <a:t> </a:t>
            </a:r>
            <a:r>
              <a:rPr lang="en-GB" dirty="0" err="1">
                <a:latin typeface="HelveticaNeueLT Std Lt"/>
              </a:rPr>
              <a:t>dati</a:t>
            </a:r>
            <a:r>
              <a:rPr lang="en-GB" dirty="0">
                <a:latin typeface="HelveticaNeueLT Std Lt"/>
              </a:rPr>
              <a:t> </a:t>
            </a:r>
            <a:r>
              <a:rPr lang="en-GB" dirty="0" err="1">
                <a:latin typeface="HelveticaNeueLT Std Lt"/>
              </a:rPr>
              <a:t>ietver</a:t>
            </a:r>
            <a:r>
              <a:rPr lang="en-GB" dirty="0">
                <a:latin typeface="HelveticaNeueLT Std Lt"/>
              </a:rPr>
              <a:t> </a:t>
            </a:r>
            <a:r>
              <a:rPr lang="en-GB" dirty="0" err="1">
                <a:latin typeface="HelveticaNeueLT Std Lt"/>
              </a:rPr>
              <a:t>arī</a:t>
            </a:r>
            <a:r>
              <a:rPr lang="en-GB" dirty="0">
                <a:latin typeface="HelveticaNeueLT Std Lt"/>
              </a:rPr>
              <a:t> personas </a:t>
            </a:r>
            <a:r>
              <a:rPr lang="en-GB" dirty="0" err="1">
                <a:latin typeface="HelveticaNeueLT Std Lt"/>
              </a:rPr>
              <a:t>partnera</a:t>
            </a:r>
            <a:r>
              <a:rPr lang="en-GB" dirty="0">
                <a:latin typeface="HelveticaNeueLT Std Lt"/>
              </a:rPr>
              <a:t>(-u) </a:t>
            </a:r>
            <a:r>
              <a:rPr lang="en-GB" dirty="0" err="1">
                <a:latin typeface="HelveticaNeueLT Std Lt"/>
              </a:rPr>
              <a:t>precīzu</a:t>
            </a:r>
            <a:r>
              <a:rPr lang="en-GB" dirty="0">
                <a:latin typeface="HelveticaNeueLT Std Lt"/>
              </a:rPr>
              <a:t> </a:t>
            </a:r>
            <a:r>
              <a:rPr lang="en-GB" dirty="0" err="1">
                <a:latin typeface="HelveticaNeueLT Std Lt"/>
              </a:rPr>
              <a:t>identitāti</a:t>
            </a:r>
            <a:r>
              <a:rPr lang="en-GB" dirty="0">
                <a:latin typeface="HelveticaNeueLT Std Lt"/>
              </a:rPr>
              <a:t>. </a:t>
            </a:r>
            <a:endParaRPr lang="en-US" dirty="0">
              <a:latin typeface="HelveticaNeueLT Std Lt"/>
            </a:endParaRPr>
          </a:p>
        </p:txBody>
      </p:sp>
    </p:spTree>
    <p:extLst>
      <p:ext uri="{BB962C8B-B14F-4D97-AF65-F5344CB8AC3E}">
        <p14:creationId xmlns:p14="http://schemas.microsoft.com/office/powerpoint/2010/main" val="2997405207"/>
      </p:ext>
    </p:extLst>
  </p:cSld>
  <p:clrMapOvr>
    <a:masterClrMapping/>
  </p:clrMapOvr>
  <mc:AlternateContent xmlns:mc="http://schemas.openxmlformats.org/markup-compatibility/2006" xmlns:p14="http://schemas.microsoft.com/office/powerpoint/2010/main">
    <mc:Choice Requires="p14">
      <p:transition spd="slow" p14:dur="2000">
        <p:wipe dir="r"/>
      </p:transition>
    </mc:Choice>
    <mc:Fallback xmlns="">
      <p:transition spd="slow">
        <p:wipe dir="r"/>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F9D7447F-D1DD-47BB-9508-3348ACF27156}"/>
              </a:ext>
            </a:extLst>
          </p:cNvPr>
          <p:cNvSpPr>
            <a:spLocks noGrp="1"/>
          </p:cNvSpPr>
          <p:nvPr>
            <p:ph type="title"/>
          </p:nvPr>
        </p:nvSpPr>
        <p:spPr/>
        <p:txBody>
          <a:bodyPr/>
          <a:lstStyle/>
          <a:p>
            <a:r>
              <a:rPr lang="lv-LV" b="1" dirty="0">
                <a:solidFill>
                  <a:schemeClr val="accent5">
                    <a:lumMod val="50000"/>
                  </a:schemeClr>
                </a:solidFill>
                <a:latin typeface="HelveticaNeueLT Std Lt"/>
              </a:rPr>
              <a:t>Personas dati par sodāmību un pārkāpumiem</a:t>
            </a:r>
          </a:p>
        </p:txBody>
      </p:sp>
      <p:sp>
        <p:nvSpPr>
          <p:cNvPr id="3" name="Контейнер за съдържание 2">
            <a:extLst>
              <a:ext uri="{FF2B5EF4-FFF2-40B4-BE49-F238E27FC236}">
                <a16:creationId xmlns:a16="http://schemas.microsoft.com/office/drawing/2014/main" id="{7D251852-BFA5-45D3-B57E-832EC8E5DA53}"/>
              </a:ext>
            </a:extLst>
          </p:cNvPr>
          <p:cNvSpPr>
            <a:spLocks noGrp="1"/>
          </p:cNvSpPr>
          <p:nvPr>
            <p:ph idx="1"/>
          </p:nvPr>
        </p:nvSpPr>
        <p:spPr/>
        <p:txBody>
          <a:bodyPr>
            <a:normAutofit/>
          </a:bodyPr>
          <a:lstStyle/>
          <a:p>
            <a:pPr marL="457200" indent="-457200" algn="just">
              <a:buFont typeface="Wingdings" panose="05000000000000000000" pitchFamily="2" charset="2"/>
              <a:buChar char="Ø"/>
            </a:pPr>
            <a:r>
              <a:rPr lang="lv-LV" dirty="0">
                <a:latin typeface="HelveticaNeueLT Std Lt"/>
              </a:rPr>
              <a:t>Personas dati par sodāmību un pārkāpumiem vai ar tiem saistīti drošības pasākumi </a:t>
            </a:r>
            <a:r>
              <a:rPr lang="lv-LV" b="1" dirty="0">
                <a:latin typeface="HelveticaNeueLT Std Lt"/>
              </a:rPr>
              <a:t>NAV</a:t>
            </a:r>
            <a:r>
              <a:rPr lang="lv-LV" dirty="0">
                <a:latin typeface="HelveticaNeueLT Std Lt"/>
              </a:rPr>
              <a:t> noteikti par īpašu kategoriju personas datiem. </a:t>
            </a:r>
          </a:p>
          <a:p>
            <a:pPr marL="457200" indent="-457200" algn="just">
              <a:buFont typeface="Wingdings" panose="05000000000000000000" pitchFamily="2" charset="2"/>
              <a:buChar char="Ø"/>
            </a:pPr>
            <a:endParaRPr lang="lv-LV" dirty="0">
              <a:latin typeface="HelveticaNeueLT Std Lt"/>
            </a:endParaRPr>
          </a:p>
          <a:p>
            <a:pPr marL="457200" indent="-457200" algn="just">
              <a:buFont typeface="Wingdings" panose="05000000000000000000" pitchFamily="2" charset="2"/>
              <a:buChar char="Ø"/>
            </a:pPr>
            <a:r>
              <a:rPr lang="lv-LV" dirty="0">
                <a:latin typeface="HelveticaNeueLT Std Lt"/>
              </a:rPr>
              <a:t>Tomēr arī šāda veida informācija var radīt nevienlīdzīgas attieksmes risku (piemēram, nodarbinātības jomā), tāpēc arī uz šiem datiem attiecas īpaši apstrādes noteikumi.</a:t>
            </a:r>
            <a:endParaRPr lang="lv-LV" sz="2000" dirty="0"/>
          </a:p>
        </p:txBody>
      </p:sp>
    </p:spTree>
    <p:extLst>
      <p:ext uri="{BB962C8B-B14F-4D97-AF65-F5344CB8AC3E}">
        <p14:creationId xmlns:p14="http://schemas.microsoft.com/office/powerpoint/2010/main" val="3294842176"/>
      </p:ext>
    </p:extLst>
  </p:cSld>
  <p:clrMapOvr>
    <a:masterClrMapping/>
  </p:clrMapOvr>
  <mc:AlternateContent xmlns:mc="http://schemas.openxmlformats.org/markup-compatibility/2006" xmlns:p14="http://schemas.microsoft.com/office/powerpoint/2010/main">
    <mc:Choice Requires="p14">
      <p:transition spd="slow" p14:dur="2000">
        <p:wipe dir="r"/>
      </p:transition>
    </mc:Choice>
    <mc:Fallback xmlns="">
      <p:transition spd="slow">
        <p:wipe dir="r"/>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F9D7447F-D1DD-47BB-9508-3348ACF27156}"/>
              </a:ext>
            </a:extLst>
          </p:cNvPr>
          <p:cNvSpPr>
            <a:spLocks noGrp="1"/>
          </p:cNvSpPr>
          <p:nvPr>
            <p:ph type="title"/>
          </p:nvPr>
        </p:nvSpPr>
        <p:spPr/>
        <p:txBody>
          <a:bodyPr/>
          <a:lstStyle/>
          <a:p>
            <a:r>
              <a:rPr lang="lv-LV" b="1" dirty="0">
                <a:solidFill>
                  <a:schemeClr val="accent5">
                    <a:lumMod val="50000"/>
                  </a:schemeClr>
                </a:solidFill>
                <a:latin typeface="HelveticaNeueLT Std Lt"/>
              </a:rPr>
              <a:t>Personas dati par sodāmību un pārkāpumiem</a:t>
            </a:r>
          </a:p>
        </p:txBody>
      </p:sp>
      <p:sp>
        <p:nvSpPr>
          <p:cNvPr id="3" name="Контейнер за съдържание 2">
            <a:extLst>
              <a:ext uri="{FF2B5EF4-FFF2-40B4-BE49-F238E27FC236}">
                <a16:creationId xmlns:a16="http://schemas.microsoft.com/office/drawing/2014/main" id="{7D251852-BFA5-45D3-B57E-832EC8E5DA53}"/>
              </a:ext>
            </a:extLst>
          </p:cNvPr>
          <p:cNvSpPr>
            <a:spLocks noGrp="1"/>
          </p:cNvSpPr>
          <p:nvPr>
            <p:ph idx="1"/>
          </p:nvPr>
        </p:nvSpPr>
        <p:spPr/>
        <p:txBody>
          <a:bodyPr>
            <a:normAutofit/>
          </a:bodyPr>
          <a:lstStyle/>
          <a:p>
            <a:pPr marL="457200" indent="-398463" algn="just">
              <a:buFont typeface="Wingdings" panose="05000000000000000000" pitchFamily="2" charset="2"/>
              <a:buChar char="Ø"/>
            </a:pPr>
            <a:r>
              <a:rPr lang="lv-LV" dirty="0">
                <a:latin typeface="HelveticaNeueLT Std Lt"/>
              </a:rPr>
              <a:t>Saskaņā ar VDAR 10.pantu, šos datus var apstrādāt, pamatojoties uz vienu no juridiskajiem pamatiem 6.pantā, ja tiek izpildīts viens no diviem alternatīviem papildu nosacījumiem:</a:t>
            </a:r>
          </a:p>
          <a:p>
            <a:pPr marL="914400" lvl="1" indent="-457200" algn="just">
              <a:buFont typeface="Wingdings" panose="05000000000000000000" pitchFamily="2" charset="2"/>
              <a:buChar char="§"/>
            </a:pPr>
            <a:r>
              <a:rPr lang="lv-LV" sz="2400" dirty="0">
                <a:latin typeface="HelveticaNeueLT Std Lt"/>
              </a:rPr>
              <a:t>apstrāde tiek veikta oficiālas iestādes kontrolē; vai</a:t>
            </a:r>
          </a:p>
          <a:p>
            <a:pPr marL="914400" lvl="1" indent="-457200" algn="just">
              <a:buFont typeface="Wingdings" panose="05000000000000000000" pitchFamily="2" charset="2"/>
              <a:buChar char="§"/>
            </a:pPr>
            <a:r>
              <a:rPr lang="lv-LV" sz="2400" dirty="0">
                <a:latin typeface="HelveticaNeueLT Std Lt"/>
              </a:rPr>
              <a:t>apstrādi atļauj ES vai dalībvalsts tiesību akti, paredzot atbilstošas garantijas datu subjektu tiesībām un brīvībām.</a:t>
            </a:r>
          </a:p>
        </p:txBody>
      </p:sp>
    </p:spTree>
    <p:extLst>
      <p:ext uri="{BB962C8B-B14F-4D97-AF65-F5344CB8AC3E}">
        <p14:creationId xmlns:p14="http://schemas.microsoft.com/office/powerpoint/2010/main" val="2453319029"/>
      </p:ext>
    </p:extLst>
  </p:cSld>
  <p:clrMapOvr>
    <a:masterClrMapping/>
  </p:clrMapOvr>
  <mc:AlternateContent xmlns:mc="http://schemas.openxmlformats.org/markup-compatibility/2006" xmlns:p14="http://schemas.microsoft.com/office/powerpoint/2010/main">
    <mc:Choice Requires="p14">
      <p:transition spd="slow" p14:dur="2000">
        <p:wipe dir="r"/>
      </p:transition>
    </mc:Choice>
    <mc:Fallback xmlns="">
      <p:transition spd="slow">
        <p:wipe dir="r"/>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6543" y="450221"/>
            <a:ext cx="3301783" cy="3918123"/>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Заглавие 1">
            <a:extLst>
              <a:ext uri="{FF2B5EF4-FFF2-40B4-BE49-F238E27FC236}">
                <a16:creationId xmlns:a16="http://schemas.microsoft.com/office/drawing/2014/main" id="{C92CDD09-8BA6-4FF1-BACB-D072C3B52E6D}"/>
              </a:ext>
            </a:extLst>
          </p:cNvPr>
          <p:cNvSpPr>
            <a:spLocks noGrp="1"/>
          </p:cNvSpPr>
          <p:nvPr>
            <p:ph type="title"/>
          </p:nvPr>
        </p:nvSpPr>
        <p:spPr>
          <a:xfrm>
            <a:off x="581025" y="762000"/>
            <a:ext cx="2819400" cy="3340100"/>
          </a:xfrm>
        </p:spPr>
        <p:txBody>
          <a:bodyPr>
            <a:normAutofit/>
          </a:bodyPr>
          <a:lstStyle/>
          <a:p>
            <a:pPr>
              <a:lnSpc>
                <a:spcPct val="90000"/>
              </a:lnSpc>
            </a:pPr>
            <a:r>
              <a:rPr lang="lv-LV" b="1" dirty="0">
                <a:solidFill>
                  <a:srgbClr val="FFFFFF"/>
                </a:solidFill>
                <a:latin typeface="HelveticaNeueLT Std Lt"/>
              </a:rPr>
              <a:t>Juridiskie pamati īpašo kategoriju personas datu apstrādei</a:t>
            </a:r>
            <a:endParaRPr lang="en-US" b="1" dirty="0">
              <a:solidFill>
                <a:srgbClr val="FFFFFF"/>
              </a:solidFill>
              <a:latin typeface="HelveticaNeueLT Std Lt"/>
            </a:endParaRPr>
          </a:p>
        </p:txBody>
      </p:sp>
      <p:sp>
        <p:nvSpPr>
          <p:cNvPr id="12" name="Rectangle 11">
            <a:extLst>
              <a:ext uri="{FF2B5EF4-FFF2-40B4-BE49-F238E27FC236}">
                <a16:creationId xmlns:a16="http://schemas.microsoft.com/office/drawing/2014/main" id="{E186B68C-84BC-4A6E-99D1-EE87483C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86711" y="450221"/>
            <a:ext cx="1586592" cy="1898903"/>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7" name="Graphic 6">
            <a:extLst>
              <a:ext uri="{FF2B5EF4-FFF2-40B4-BE49-F238E27FC236}">
                <a16:creationId xmlns:a16="http://schemas.microsoft.com/office/drawing/2014/main" id="{623CD5E4-BAE3-4362-8345-3DB10CE8493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857625" y="2715061"/>
            <a:ext cx="1428753" cy="1428753"/>
          </a:xfrm>
          <a:prstGeom prst="rect">
            <a:avLst/>
          </a:prstGeom>
        </p:spPr>
      </p:pic>
      <p:sp>
        <p:nvSpPr>
          <p:cNvPr id="14" name="Rectangle 13">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190" y="4521269"/>
            <a:ext cx="5023144" cy="1877811"/>
          </a:xfrm>
          <a:prstGeom prst="rect">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6" name="Rectangle 15">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3563" y="450221"/>
            <a:ext cx="3316246" cy="5948858"/>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85000"/>
                </a:schemeClr>
              </a:solidFill>
            </a:endParaRPr>
          </a:p>
        </p:txBody>
      </p:sp>
      <p:sp>
        <p:nvSpPr>
          <p:cNvPr id="3" name="Контейнер за съдържание 2">
            <a:extLst>
              <a:ext uri="{FF2B5EF4-FFF2-40B4-BE49-F238E27FC236}">
                <a16:creationId xmlns:a16="http://schemas.microsoft.com/office/drawing/2014/main" id="{BA87313D-5371-40C5-90A6-F26F495041D1}"/>
              </a:ext>
            </a:extLst>
          </p:cNvPr>
          <p:cNvSpPr>
            <a:spLocks noGrp="1"/>
          </p:cNvSpPr>
          <p:nvPr>
            <p:ph idx="1"/>
          </p:nvPr>
        </p:nvSpPr>
        <p:spPr>
          <a:xfrm>
            <a:off x="5743577" y="795548"/>
            <a:ext cx="2819398" cy="5275603"/>
          </a:xfrm>
        </p:spPr>
        <p:txBody>
          <a:bodyPr anchor="ctr">
            <a:normAutofit fontScale="92500" lnSpcReduction="10000"/>
          </a:bodyPr>
          <a:lstStyle/>
          <a:p>
            <a:pPr marL="457200" indent="-457200" algn="just">
              <a:buFont typeface="Wingdings" panose="05000000000000000000" pitchFamily="2" charset="2"/>
              <a:buChar char="Ø"/>
            </a:pPr>
            <a:r>
              <a:rPr lang="lv-LV" dirty="0">
                <a:latin typeface="HelveticaNeueLT Std Lt"/>
              </a:rPr>
              <a:t>Vispārējs aizliegums apstrādāt īpašo kategoriju personas datus netiek piemērots, ja tiek izpildīts viens no 9.pantā minētajiem alternatīvajiem nosacījumiem.</a:t>
            </a:r>
          </a:p>
          <a:p>
            <a:pPr marL="457200" indent="-457200" algn="just">
              <a:buFont typeface="Wingdings" panose="05000000000000000000" pitchFamily="2" charset="2"/>
              <a:buChar char="Ø"/>
            </a:pPr>
            <a:endParaRPr lang="lv-LV" dirty="0">
              <a:latin typeface="HelveticaNeueLT Std Lt"/>
            </a:endParaRPr>
          </a:p>
          <a:p>
            <a:pPr marL="457200" indent="-457200" algn="just">
              <a:buFont typeface="Wingdings" panose="05000000000000000000" pitchFamily="2" charset="2"/>
              <a:buChar char="Ø"/>
            </a:pPr>
            <a:r>
              <a:rPr lang="lv-LV" dirty="0">
                <a:latin typeface="HelveticaNeueLT Std Lt"/>
              </a:rPr>
              <a:t>Nosacījumi norādīti nākamajos slaidos.</a:t>
            </a:r>
          </a:p>
        </p:txBody>
      </p:sp>
    </p:spTree>
    <p:extLst>
      <p:ext uri="{BB962C8B-B14F-4D97-AF65-F5344CB8AC3E}">
        <p14:creationId xmlns:p14="http://schemas.microsoft.com/office/powerpoint/2010/main" val="2861090067"/>
      </p:ext>
    </p:extLst>
  </p:cSld>
  <p:clrMapOvr>
    <a:masterClrMapping/>
  </p:clrMapOvr>
  <mc:AlternateContent xmlns:mc="http://schemas.openxmlformats.org/markup-compatibility/2006" xmlns:p14="http://schemas.microsoft.com/office/powerpoint/2010/main">
    <mc:Choice Requires="p14">
      <p:transition spd="slow" p14:dur="2000">
        <p:wipe dir="r"/>
      </p:transition>
    </mc:Choice>
    <mc:Fallback xmlns="">
      <p:transition spd="slow">
        <p:wipe dir="r"/>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1FE93BFA-D387-4E43-AA42-44E7E722E89F}"/>
              </a:ext>
            </a:extLst>
          </p:cNvPr>
          <p:cNvSpPr>
            <a:spLocks noGrp="1"/>
          </p:cNvSpPr>
          <p:nvPr>
            <p:ph type="title"/>
          </p:nvPr>
        </p:nvSpPr>
        <p:spPr/>
        <p:txBody>
          <a:bodyPr/>
          <a:lstStyle/>
          <a:p>
            <a:r>
              <a:rPr lang="lv-LV" b="1" dirty="0">
                <a:solidFill>
                  <a:schemeClr val="accent5">
                    <a:lumMod val="50000"/>
                  </a:schemeClr>
                </a:solidFill>
                <a:latin typeface="HelveticaNeueLT Std Lt"/>
              </a:rPr>
              <a:t>Nepārprotama piekrišana</a:t>
            </a:r>
          </a:p>
        </p:txBody>
      </p:sp>
      <p:sp>
        <p:nvSpPr>
          <p:cNvPr id="3" name="Контейнер за съдържание 2">
            <a:extLst>
              <a:ext uri="{FF2B5EF4-FFF2-40B4-BE49-F238E27FC236}">
                <a16:creationId xmlns:a16="http://schemas.microsoft.com/office/drawing/2014/main" id="{D24EE59D-5F4B-45E0-8776-5B581BDB171A}"/>
              </a:ext>
            </a:extLst>
          </p:cNvPr>
          <p:cNvSpPr>
            <a:spLocks noGrp="1"/>
          </p:cNvSpPr>
          <p:nvPr>
            <p:ph idx="1"/>
          </p:nvPr>
        </p:nvSpPr>
        <p:spPr>
          <a:xfrm>
            <a:off x="457200" y="1166018"/>
            <a:ext cx="8229600" cy="4525963"/>
          </a:xfrm>
        </p:spPr>
        <p:txBody>
          <a:bodyPr>
            <a:noAutofit/>
          </a:bodyPr>
          <a:lstStyle/>
          <a:p>
            <a:pPr marL="457200" indent="-457200" algn="just">
              <a:buFont typeface="Wingdings" panose="05000000000000000000" pitchFamily="2" charset="2"/>
              <a:buChar char="Ø"/>
            </a:pPr>
            <a:r>
              <a:rPr lang="lv-LV" sz="1900" dirty="0">
                <a:latin typeface="HelveticaNeueLT Std Lt"/>
              </a:rPr>
              <a:t>Prasības, kas jāizpilda saskaņā ar VDAR, lai iegūtu derīgu piekrišanu (brīvi sniegtu, konkrētu, informētu (apzinātu), viennozīmīgu), jebkurā gadījumā attiecas uz īpašo kategoriju personas datu apstrādi.</a:t>
            </a:r>
          </a:p>
          <a:p>
            <a:pPr marL="457200" indent="-457200" algn="just">
              <a:buFont typeface="Wingdings" panose="05000000000000000000" pitchFamily="2" charset="2"/>
              <a:buChar char="Ø"/>
            </a:pPr>
            <a:r>
              <a:rPr lang="lv-LV" sz="1900" dirty="0">
                <a:latin typeface="HelveticaNeueLT Std Lt"/>
              </a:rPr>
              <a:t>Jēdziens "nepārprotams" attiecas uz veidu, kādā datu subjekts izsaka piekrišanu - datu subjektam jāsniedz skaidrs piekrišanas apliecinājums.</a:t>
            </a:r>
          </a:p>
          <a:p>
            <a:pPr marL="914400" lvl="1" indent="-457200" algn="just">
              <a:buFont typeface="Wingdings" panose="05000000000000000000" pitchFamily="2" charset="2"/>
              <a:buChar char="§"/>
            </a:pPr>
            <a:r>
              <a:rPr lang="lv-LV" sz="1900" dirty="0">
                <a:latin typeface="HelveticaNeueLT Std Lt"/>
              </a:rPr>
              <a:t>Viens no veidiem, kā dot piekrišanu, ir to skaidri apstiprināt rakstiski;</a:t>
            </a:r>
          </a:p>
          <a:p>
            <a:pPr marL="914400" lvl="1" indent="-457200" algn="just">
              <a:buFont typeface="Wingdings" panose="05000000000000000000" pitchFamily="2" charset="2"/>
              <a:buChar char="§"/>
            </a:pPr>
            <a:r>
              <a:rPr lang="lv-LV" sz="1900" dirty="0">
                <a:latin typeface="HelveticaNeueLT Std Lt"/>
              </a:rPr>
              <a:t>Tiešsaistē var izmantot dažādus risinājumus, aizpildot elektronisko veidlapu, nosūtot e-pastu, augšupielādējot skenētu dokumentu ar datu subjekta parakstu vai izmantojot elektronisko parakstu;</a:t>
            </a:r>
          </a:p>
          <a:p>
            <a:pPr marL="914400" lvl="1" indent="-457200" algn="just">
              <a:buFont typeface="Wingdings" panose="05000000000000000000" pitchFamily="2" charset="2"/>
              <a:buChar char="§"/>
            </a:pPr>
            <a:r>
              <a:rPr lang="lv-LV" sz="1900" dirty="0">
                <a:latin typeface="HelveticaNeueLT Std Lt"/>
              </a:rPr>
              <a:t>Jebkādi citi līdzekļi, kas ļautu datu pārzinim pierādīt augsto slieksni, kādā piekrišana sniedzama.</a:t>
            </a:r>
          </a:p>
        </p:txBody>
      </p:sp>
    </p:spTree>
    <p:extLst>
      <p:ext uri="{BB962C8B-B14F-4D97-AF65-F5344CB8AC3E}">
        <p14:creationId xmlns:p14="http://schemas.microsoft.com/office/powerpoint/2010/main" val="1967569541"/>
      </p:ext>
    </p:extLst>
  </p:cSld>
  <p:clrMapOvr>
    <a:masterClrMapping/>
  </p:clrMapOvr>
  <mc:AlternateContent xmlns:mc="http://schemas.openxmlformats.org/markup-compatibility/2006" xmlns:p14="http://schemas.microsoft.com/office/powerpoint/2010/main">
    <mc:Choice Requires="p14">
      <p:transition spd="slow" p14:dur="2000">
        <p:wipe dir="r"/>
      </p:transition>
    </mc:Choice>
    <mc:Fallback xmlns="">
      <p:transition spd="slow">
        <p:wipe dir="r"/>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04719250-2ACF-4849-9172-AA0B20C0769C}"/>
              </a:ext>
            </a:extLst>
          </p:cNvPr>
          <p:cNvSpPr>
            <a:spLocks noGrp="1"/>
          </p:cNvSpPr>
          <p:nvPr>
            <p:ph type="title"/>
          </p:nvPr>
        </p:nvSpPr>
        <p:spPr/>
        <p:txBody>
          <a:bodyPr/>
          <a:lstStyle/>
          <a:p>
            <a:r>
              <a:rPr lang="en-GB" b="1" dirty="0">
                <a:solidFill>
                  <a:schemeClr val="accent5">
                    <a:lumMod val="50000"/>
                  </a:schemeClr>
                </a:solidFill>
                <a:latin typeface="HelveticaNeueLT Std Lt"/>
              </a:rPr>
              <a:t>Nepārprotama </a:t>
            </a:r>
            <a:r>
              <a:rPr lang="lv-LV" b="1" dirty="0">
                <a:solidFill>
                  <a:schemeClr val="accent5">
                    <a:lumMod val="50000"/>
                  </a:schemeClr>
                </a:solidFill>
                <a:latin typeface="HelveticaNeueLT Std Lt"/>
              </a:rPr>
              <a:t>piekrišana</a:t>
            </a:r>
          </a:p>
        </p:txBody>
      </p:sp>
      <p:sp>
        <p:nvSpPr>
          <p:cNvPr id="3" name="Контейнер за съдържание 2">
            <a:extLst>
              <a:ext uri="{FF2B5EF4-FFF2-40B4-BE49-F238E27FC236}">
                <a16:creationId xmlns:a16="http://schemas.microsoft.com/office/drawing/2014/main" id="{EB619A51-EC4F-419C-9BF3-BFB026002F16}"/>
              </a:ext>
            </a:extLst>
          </p:cNvPr>
          <p:cNvSpPr>
            <a:spLocks noGrp="1"/>
          </p:cNvSpPr>
          <p:nvPr>
            <p:ph idx="1"/>
          </p:nvPr>
        </p:nvSpPr>
        <p:spPr>
          <a:xfrm>
            <a:off x="457200" y="1417638"/>
            <a:ext cx="8229600" cy="4525963"/>
          </a:xfrm>
        </p:spPr>
        <p:txBody>
          <a:bodyPr/>
          <a:lstStyle/>
          <a:p>
            <a:pPr marL="0" indent="0" algn="ctr">
              <a:buNone/>
            </a:pPr>
            <a:endParaRPr lang="en-GB" sz="2800" b="1" dirty="0"/>
          </a:p>
          <a:p>
            <a:pPr marL="0" indent="0" algn="just">
              <a:buNone/>
            </a:pPr>
            <a:r>
              <a:rPr lang="lv-LV" sz="2800" dirty="0">
                <a:latin typeface="HelveticaNeueLT Std Lt"/>
              </a:rPr>
              <a:t>Ņemot vērā pilnvaru nesabalansētību starp datu subjektiem un publiskām iestādēm, pašvaldībām nav ieteicams pamatoties galvenokārt uz nepārprotamu piekrišanu īpašu kategoriju personas datu apstrādē (tostarp attiecībās ar iedzīvotājiem un darbiniekiem).</a:t>
            </a:r>
          </a:p>
        </p:txBody>
      </p:sp>
    </p:spTree>
    <p:extLst>
      <p:ext uri="{BB962C8B-B14F-4D97-AF65-F5344CB8AC3E}">
        <p14:creationId xmlns:p14="http://schemas.microsoft.com/office/powerpoint/2010/main" val="2844682403"/>
      </p:ext>
    </p:extLst>
  </p:cSld>
  <p:clrMapOvr>
    <a:masterClrMapping/>
  </p:clrMapOvr>
  <mc:AlternateContent xmlns:mc="http://schemas.openxmlformats.org/markup-compatibility/2006" xmlns:p14="http://schemas.microsoft.com/office/powerpoint/2010/main">
    <mc:Choice Requires="p14">
      <p:transition spd="slow" p14:dur="2000">
        <p:wipe dir="r"/>
      </p:transition>
    </mc:Choice>
    <mc:Fallback xmlns="">
      <p:transition spd="slow">
        <p:wipe dir="r"/>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249D13C3-9D3A-4C5F-8F72-FD56FCFFF6AA}"/>
              </a:ext>
            </a:extLst>
          </p:cNvPr>
          <p:cNvSpPr>
            <a:spLocks noGrp="1"/>
          </p:cNvSpPr>
          <p:nvPr>
            <p:ph type="title"/>
          </p:nvPr>
        </p:nvSpPr>
        <p:spPr/>
        <p:txBody>
          <a:bodyPr>
            <a:noAutofit/>
          </a:bodyPr>
          <a:lstStyle/>
          <a:p>
            <a:r>
              <a:rPr lang="lv-LV" sz="2400" b="1" dirty="0">
                <a:solidFill>
                  <a:schemeClr val="accent5">
                    <a:lumMod val="50000"/>
                  </a:schemeClr>
                </a:solidFill>
                <a:latin typeface="HelveticaNeueLT Std Lt"/>
              </a:rPr>
              <a:t>Pienākumi vai konkrētas tiesības nodarbinātības, sociālā nodrošinājuma un sociālās aizsardzības tiesību jomā</a:t>
            </a:r>
          </a:p>
        </p:txBody>
      </p:sp>
      <p:sp>
        <p:nvSpPr>
          <p:cNvPr id="3" name="Контейнер за съдържание 2">
            <a:extLst>
              <a:ext uri="{FF2B5EF4-FFF2-40B4-BE49-F238E27FC236}">
                <a16:creationId xmlns:a16="http://schemas.microsoft.com/office/drawing/2014/main" id="{6F40F8BE-CD97-46BB-8F0E-39625316CB6E}"/>
              </a:ext>
            </a:extLst>
          </p:cNvPr>
          <p:cNvSpPr>
            <a:spLocks noGrp="1"/>
          </p:cNvSpPr>
          <p:nvPr>
            <p:ph idx="1"/>
          </p:nvPr>
        </p:nvSpPr>
        <p:spPr>
          <a:xfrm>
            <a:off x="457200" y="1417638"/>
            <a:ext cx="8458200" cy="4297363"/>
          </a:xfrm>
        </p:spPr>
        <p:txBody>
          <a:bodyPr>
            <a:normAutofit fontScale="92500" lnSpcReduction="10000"/>
          </a:bodyPr>
          <a:lstStyle/>
          <a:p>
            <a:pPr marL="457200" indent="-457200" algn="just">
              <a:buFont typeface="Wingdings" panose="05000000000000000000" pitchFamily="2" charset="2"/>
              <a:buChar char="Ø"/>
            </a:pPr>
            <a:r>
              <a:rPr lang="lv-LV" dirty="0">
                <a:latin typeface="HelveticaNeueLT Std Lt"/>
              </a:rPr>
              <a:t>Šis nosacījums īpaši attiecas uz pašvaldībām, vadot savus iekšējos personāla procesus. Īpašo kategoriju personas datu apstrāde varētu būt nepieciešama visos darba attiecību posmos - sākumā (jauna personāla pieņemšanas procesā), izpildes un izmaiņu posmā, un galu galā pie darba attiecību izbeigšanas.</a:t>
            </a:r>
          </a:p>
          <a:p>
            <a:pPr marL="457200" indent="-457200" algn="just">
              <a:buFont typeface="Wingdings" panose="05000000000000000000" pitchFamily="2" charset="2"/>
              <a:buChar char="Ø"/>
            </a:pPr>
            <a:r>
              <a:rPr lang="lv-LV" u="sng" dirty="0">
                <a:latin typeface="HelveticaNeueLT Std Lt"/>
              </a:rPr>
              <a:t>Piemēri</a:t>
            </a:r>
            <a:r>
              <a:rPr lang="lv-LV" dirty="0">
                <a:latin typeface="HelveticaNeueLT Std Lt"/>
              </a:rPr>
              <a:t>, kuros šāda apstrāde varētu būt nepieciešama, ietver darbnespējas un grūtniecības un dzemdību atvaļinājumu administrēšanu</a:t>
            </a:r>
            <a:r>
              <a:rPr lang="en-GB" dirty="0">
                <a:latin typeface="HelveticaNeueLT Std Lt"/>
              </a:rPr>
              <a:t>;</a:t>
            </a:r>
            <a:r>
              <a:rPr lang="lv-LV" dirty="0">
                <a:latin typeface="HelveticaNeueLT Std Lt"/>
              </a:rPr>
              <a:t> darbinieku pāriešanu piemērotākā amatā veselības apsvērumu dēļ pēc veselības aprūpes iestāžu pieprasījuma; ievērojot obligātos noteikumus, kas paredz noteiktu kategoriju darbinieku aizsardzību, ja tiek pārtrauktas darba attiecības utt.</a:t>
            </a:r>
            <a:endParaRPr lang="en-US" dirty="0">
              <a:latin typeface="HelveticaNeueLT Std Lt"/>
            </a:endParaRPr>
          </a:p>
        </p:txBody>
      </p:sp>
    </p:spTree>
    <p:extLst>
      <p:ext uri="{BB962C8B-B14F-4D97-AF65-F5344CB8AC3E}">
        <p14:creationId xmlns:p14="http://schemas.microsoft.com/office/powerpoint/2010/main" val="1477691230"/>
      </p:ext>
    </p:extLst>
  </p:cSld>
  <p:clrMapOvr>
    <a:masterClrMapping/>
  </p:clrMapOvr>
  <mc:AlternateContent xmlns:mc="http://schemas.openxmlformats.org/markup-compatibility/2006" xmlns:p14="http://schemas.microsoft.com/office/powerpoint/2010/main">
    <mc:Choice Requires="p14">
      <p:transition spd="slow" p14:dur="2000">
        <p:wipe dir="r"/>
      </p:transition>
    </mc:Choice>
    <mc:Fallback xmlns="">
      <p:transition spd="slow">
        <p:wipe dir="r"/>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BA8790-2A89-496D-87F2-32200D37EC69}"/>
              </a:ext>
            </a:extLst>
          </p:cNvPr>
          <p:cNvSpPr>
            <a:spLocks noGrp="1"/>
          </p:cNvSpPr>
          <p:nvPr>
            <p:ph type="title"/>
          </p:nvPr>
        </p:nvSpPr>
        <p:spPr/>
        <p:txBody>
          <a:bodyPr/>
          <a:lstStyle/>
          <a:p>
            <a:r>
              <a:rPr lang="lv-LV" b="1" dirty="0">
                <a:solidFill>
                  <a:schemeClr val="accent5">
                    <a:lumMod val="50000"/>
                  </a:schemeClr>
                </a:solidFill>
              </a:rPr>
              <a:t>Termini un skaidrojumi</a:t>
            </a:r>
            <a:endParaRPr lang="bg-BG" b="1" dirty="0">
              <a:solidFill>
                <a:schemeClr val="accent5">
                  <a:lumMod val="50000"/>
                </a:schemeClr>
              </a:solidFill>
            </a:endParaRPr>
          </a:p>
        </p:txBody>
      </p:sp>
      <p:sp>
        <p:nvSpPr>
          <p:cNvPr id="3" name="Content Placeholder 2">
            <a:extLst>
              <a:ext uri="{FF2B5EF4-FFF2-40B4-BE49-F238E27FC236}">
                <a16:creationId xmlns:a16="http://schemas.microsoft.com/office/drawing/2014/main" id="{A7C7CAC5-7E48-40F7-A796-64716FA3DCF9}"/>
              </a:ext>
            </a:extLst>
          </p:cNvPr>
          <p:cNvSpPr>
            <a:spLocks noGrp="1"/>
          </p:cNvSpPr>
          <p:nvPr>
            <p:ph idx="1"/>
          </p:nvPr>
        </p:nvSpPr>
        <p:spPr/>
        <p:txBody>
          <a:bodyPr/>
          <a:lstStyle/>
          <a:p>
            <a:pPr marL="457200" indent="-457200" algn="just">
              <a:buFont typeface="Wingdings" panose="05000000000000000000" pitchFamily="2" charset="2"/>
              <a:buChar char="Ø"/>
            </a:pPr>
            <a:r>
              <a:rPr lang="lv-LV" b="1" dirty="0">
                <a:latin typeface="HelveticaNeueLT Std Lt"/>
              </a:rPr>
              <a:t>Īpašo kategoriju personas dati</a:t>
            </a:r>
            <a:r>
              <a:rPr lang="en-US" dirty="0">
                <a:latin typeface="HelveticaNeueLT Std Lt"/>
              </a:rPr>
              <a:t>: </a:t>
            </a:r>
          </a:p>
          <a:p>
            <a:pPr marL="914400" indent="-477838" algn="just">
              <a:buFont typeface="Wingdings" panose="05000000000000000000" pitchFamily="2" charset="2"/>
              <a:buChar char="§"/>
            </a:pPr>
            <a:r>
              <a:rPr lang="lv-LV" dirty="0">
                <a:latin typeface="HelveticaNeueLT Std Lt"/>
              </a:rPr>
              <a:t>personas dati, kas pēc savas būtības ir īpaši </a:t>
            </a:r>
            <a:r>
              <a:rPr lang="lv-LV" dirty="0" err="1">
                <a:latin typeface="HelveticaNeueLT Std Lt"/>
              </a:rPr>
              <a:t>sensitīvi</a:t>
            </a:r>
            <a:r>
              <a:rPr lang="lv-LV" dirty="0">
                <a:latin typeface="HelveticaNeueLT Std Lt"/>
              </a:rPr>
              <a:t> saistībā ar </a:t>
            </a:r>
            <a:r>
              <a:rPr lang="lv-LV" dirty="0" err="1">
                <a:latin typeface="HelveticaNeueLT Std Lt"/>
              </a:rPr>
              <a:t>pamattiesībām</a:t>
            </a:r>
            <a:r>
              <a:rPr lang="lv-LV" dirty="0">
                <a:latin typeface="HelveticaNeueLT Std Lt"/>
              </a:rPr>
              <a:t> un brīvībām </a:t>
            </a:r>
          </a:p>
          <a:p>
            <a:pPr marL="914400" indent="-477838" algn="just">
              <a:buFont typeface="Wingdings" panose="05000000000000000000" pitchFamily="2" charset="2"/>
              <a:buChar char="§"/>
            </a:pPr>
            <a:r>
              <a:rPr lang="lv-LV" dirty="0">
                <a:latin typeface="HelveticaNeueLT Std Lt"/>
              </a:rPr>
              <a:t>šādiem datiem  pienākas īpaša aizsardzība, jo to apstrādes konteksts varētu radīt nopietnu risku </a:t>
            </a:r>
            <a:r>
              <a:rPr lang="lv-LV" dirty="0" err="1">
                <a:latin typeface="HelveticaNeueLT Std Lt"/>
              </a:rPr>
              <a:t>pamattiesībām</a:t>
            </a:r>
            <a:r>
              <a:rPr lang="lv-LV" dirty="0">
                <a:latin typeface="HelveticaNeueLT Std Lt"/>
              </a:rPr>
              <a:t> un brīvībām</a:t>
            </a:r>
            <a:endParaRPr lang="lv-LV" dirty="0"/>
          </a:p>
        </p:txBody>
      </p:sp>
    </p:spTree>
    <p:extLst>
      <p:ext uri="{BB962C8B-B14F-4D97-AF65-F5344CB8AC3E}">
        <p14:creationId xmlns:p14="http://schemas.microsoft.com/office/powerpoint/2010/main" val="1981412409"/>
      </p:ext>
    </p:extLst>
  </p:cSld>
  <p:clrMapOvr>
    <a:masterClrMapping/>
  </p:clrMapOvr>
  <mc:AlternateContent xmlns:mc="http://schemas.openxmlformats.org/markup-compatibility/2006" xmlns:p14="http://schemas.microsoft.com/office/powerpoint/2010/main">
    <mc:Choice Requires="p14">
      <p:transition spd="slow" p14:dur="2000">
        <p:wipe dir="r"/>
      </p:transition>
    </mc:Choice>
    <mc:Fallback xmlns="">
      <p:transition spd="slow">
        <p:wipe dir="r"/>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D2200B35-3A44-4536-A6EE-C8AD1D116D7A}"/>
              </a:ext>
            </a:extLst>
          </p:cNvPr>
          <p:cNvSpPr>
            <a:spLocks noGrp="1"/>
          </p:cNvSpPr>
          <p:nvPr>
            <p:ph type="title"/>
          </p:nvPr>
        </p:nvSpPr>
        <p:spPr/>
        <p:txBody>
          <a:bodyPr>
            <a:noAutofit/>
          </a:bodyPr>
          <a:lstStyle/>
          <a:p>
            <a:r>
              <a:rPr lang="lv-LV" sz="2400" b="1" dirty="0">
                <a:solidFill>
                  <a:schemeClr val="accent5">
                    <a:lumMod val="50000"/>
                  </a:schemeClr>
                </a:solidFill>
                <a:latin typeface="HelveticaNeueLT Std Lt"/>
              </a:rPr>
              <a:t>Pienākumi vai konkrētas tiesības nodarbinātības, sociālā nodrošinājuma un sociālās aizsardzības tiesību jomā</a:t>
            </a:r>
          </a:p>
        </p:txBody>
      </p:sp>
      <p:sp>
        <p:nvSpPr>
          <p:cNvPr id="3" name="Контейнер за съдържание 2">
            <a:extLst>
              <a:ext uri="{FF2B5EF4-FFF2-40B4-BE49-F238E27FC236}">
                <a16:creationId xmlns:a16="http://schemas.microsoft.com/office/drawing/2014/main" id="{75F9EF5E-6367-404A-8CB2-20348C2096CA}"/>
              </a:ext>
            </a:extLst>
          </p:cNvPr>
          <p:cNvSpPr>
            <a:spLocks noGrp="1"/>
          </p:cNvSpPr>
          <p:nvPr>
            <p:ph idx="1"/>
          </p:nvPr>
        </p:nvSpPr>
        <p:spPr/>
        <p:txBody>
          <a:bodyPr/>
          <a:lstStyle/>
          <a:p>
            <a:pPr marL="0" indent="0" algn="just">
              <a:buNone/>
            </a:pPr>
            <a:r>
              <a:rPr lang="lv-LV" dirty="0">
                <a:latin typeface="HelveticaNeueLT Std Lt"/>
              </a:rPr>
              <a:t>VDAR ieviestās vispārīgās prasības šī pamata lietojumiem:</a:t>
            </a:r>
          </a:p>
          <a:p>
            <a:pPr marL="457200" indent="-457200" algn="just">
              <a:buFont typeface="Wingdings" panose="05000000000000000000" pitchFamily="2" charset="2"/>
              <a:buChar char="Ø"/>
            </a:pPr>
            <a:r>
              <a:rPr lang="lv-LV" dirty="0">
                <a:latin typeface="HelveticaNeueLT Std Lt"/>
              </a:rPr>
              <a:t>Apstrādei jābūt nepieciešamai, lai izpildītu datu pārziņa pienākumus vai konkrētas datu subjekta tiesības;</a:t>
            </a:r>
          </a:p>
          <a:p>
            <a:pPr marL="457200" indent="-457200" algn="just">
              <a:buFont typeface="Wingdings" panose="05000000000000000000" pitchFamily="2" charset="2"/>
              <a:buChar char="Ø"/>
            </a:pPr>
            <a:r>
              <a:rPr lang="lv-LV" dirty="0">
                <a:latin typeface="HelveticaNeueLT Std Lt"/>
              </a:rPr>
              <a:t>Šie pienākumi/tiesības atrunātas ES/dalībvalstu tiesību aktos vai koplīgumā;</a:t>
            </a:r>
          </a:p>
          <a:p>
            <a:pPr marL="457200" indent="-457200" algn="just">
              <a:buFont typeface="Wingdings" panose="05000000000000000000" pitchFamily="2" charset="2"/>
              <a:buChar char="Ø"/>
            </a:pPr>
            <a:r>
              <a:rPr lang="lv-LV" dirty="0">
                <a:latin typeface="HelveticaNeueLT Std Lt"/>
              </a:rPr>
              <a:t>Nodrošinātas piemērotas garantijas datu subjekta </a:t>
            </a:r>
            <a:r>
              <a:rPr lang="lv-LV" dirty="0" err="1">
                <a:latin typeface="HelveticaNeueLT Std Lt"/>
              </a:rPr>
              <a:t>pamattiesībām</a:t>
            </a:r>
            <a:r>
              <a:rPr lang="lv-LV" dirty="0">
                <a:latin typeface="HelveticaNeueLT Std Lt"/>
              </a:rPr>
              <a:t> un interesēm.</a:t>
            </a:r>
          </a:p>
        </p:txBody>
      </p:sp>
    </p:spTree>
    <p:extLst>
      <p:ext uri="{BB962C8B-B14F-4D97-AF65-F5344CB8AC3E}">
        <p14:creationId xmlns:p14="http://schemas.microsoft.com/office/powerpoint/2010/main" val="917256933"/>
      </p:ext>
    </p:extLst>
  </p:cSld>
  <p:clrMapOvr>
    <a:masterClrMapping/>
  </p:clrMapOvr>
  <mc:AlternateContent xmlns:mc="http://schemas.openxmlformats.org/markup-compatibility/2006" xmlns:p14="http://schemas.microsoft.com/office/powerpoint/2010/main">
    <mc:Choice Requires="p14">
      <p:transition spd="slow" p14:dur="2000">
        <p:wipe dir="r"/>
      </p:transition>
    </mc:Choice>
    <mc:Fallback xmlns="">
      <p:transition spd="slow">
        <p:wipe dir="r"/>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2BF00E83-607F-4677-B93B-520C10585A1F}"/>
              </a:ext>
            </a:extLst>
          </p:cNvPr>
          <p:cNvSpPr>
            <a:spLocks noGrp="1"/>
          </p:cNvSpPr>
          <p:nvPr>
            <p:ph type="title"/>
          </p:nvPr>
        </p:nvSpPr>
        <p:spPr/>
        <p:txBody>
          <a:bodyPr/>
          <a:lstStyle/>
          <a:p>
            <a:r>
              <a:rPr lang="pt-BR" b="1" dirty="0">
                <a:solidFill>
                  <a:schemeClr val="accent5">
                    <a:lumMod val="50000"/>
                  </a:schemeClr>
                </a:solidFill>
              </a:rPr>
              <a:t>Datu subjekta vai citas fiziskas personas vitālās intereses</a:t>
            </a:r>
            <a:endParaRPr lang="en-US" b="1" dirty="0">
              <a:solidFill>
                <a:schemeClr val="accent5">
                  <a:lumMod val="50000"/>
                </a:schemeClr>
              </a:solidFill>
            </a:endParaRPr>
          </a:p>
        </p:txBody>
      </p:sp>
      <p:sp>
        <p:nvSpPr>
          <p:cNvPr id="3" name="Контейнер за съдържание 2">
            <a:extLst>
              <a:ext uri="{FF2B5EF4-FFF2-40B4-BE49-F238E27FC236}">
                <a16:creationId xmlns:a16="http://schemas.microsoft.com/office/drawing/2014/main" id="{F75B408D-6494-4DA0-B83E-DC3767E64D64}"/>
              </a:ext>
            </a:extLst>
          </p:cNvPr>
          <p:cNvSpPr>
            <a:spLocks noGrp="1"/>
          </p:cNvSpPr>
          <p:nvPr>
            <p:ph idx="1"/>
          </p:nvPr>
        </p:nvSpPr>
        <p:spPr/>
        <p:txBody>
          <a:bodyPr/>
          <a:lstStyle/>
          <a:p>
            <a:pPr marL="457200" indent="-457200" algn="just">
              <a:buFont typeface="Wingdings" panose="05000000000000000000" pitchFamily="2" charset="2"/>
              <a:buChar char="Ø"/>
            </a:pPr>
            <a:r>
              <a:rPr lang="lv-LV" dirty="0">
                <a:latin typeface="HelveticaNeueLT Std Lt"/>
              </a:rPr>
              <a:t>Līdzīgi juridiskajam pamatam saskaņā ar VDAR 6.pantu, «vitālās intereses» attiecas uz apstākļiem, kas saistīti ar dzīvību vai nāvi;</a:t>
            </a:r>
          </a:p>
          <a:p>
            <a:pPr marL="457200" indent="-457200" algn="just">
              <a:buFont typeface="Wingdings" panose="05000000000000000000" pitchFamily="2" charset="2"/>
              <a:buChar char="Ø"/>
            </a:pPr>
            <a:r>
              <a:rPr lang="lv-LV" dirty="0">
                <a:latin typeface="HelveticaNeueLT Std Lt"/>
              </a:rPr>
              <a:t>Tās varētu būt datu subjekta vai kādas citas personas vitālās intereses;</a:t>
            </a:r>
          </a:p>
          <a:p>
            <a:pPr marL="457200" indent="-457200" algn="just">
              <a:buFont typeface="Wingdings" panose="05000000000000000000" pitchFamily="2" charset="2"/>
              <a:buChar char="Ø"/>
            </a:pPr>
            <a:r>
              <a:rPr lang="lv-LV" dirty="0">
                <a:latin typeface="HelveticaNeueLT Std Lt"/>
              </a:rPr>
              <a:t>Atšķirīgais salīdzinājumā ar 6.pantu ir tas, ka pārzinim ir pienākums pierādīt papildu nosacījuma esamību, proti, ka "datu subjekts ir fiziski vai juridiski nespējīgs dot savu piekrišanu". Tas nozīmē, ka </a:t>
            </a:r>
            <a:r>
              <a:rPr lang="lv-LV" u="sng" dirty="0">
                <a:latin typeface="HelveticaNeueLT Std Lt"/>
              </a:rPr>
              <a:t>pārzinim pirms tam jācenšas iegūt datu subjekta piekrišana</a:t>
            </a:r>
            <a:r>
              <a:rPr lang="lv-LV" dirty="0">
                <a:latin typeface="HelveticaNeueLT Std Lt"/>
              </a:rPr>
              <a:t>.</a:t>
            </a:r>
            <a:endParaRPr lang="lv-LV" u="sng" dirty="0">
              <a:latin typeface="HelveticaNeueLT Std Lt"/>
            </a:endParaRPr>
          </a:p>
        </p:txBody>
      </p:sp>
    </p:spTree>
    <p:extLst>
      <p:ext uri="{BB962C8B-B14F-4D97-AF65-F5344CB8AC3E}">
        <p14:creationId xmlns:p14="http://schemas.microsoft.com/office/powerpoint/2010/main" val="4132809008"/>
      </p:ext>
    </p:extLst>
  </p:cSld>
  <p:clrMapOvr>
    <a:masterClrMapping/>
  </p:clrMapOvr>
  <mc:AlternateContent xmlns:mc="http://schemas.openxmlformats.org/markup-compatibility/2006" xmlns:p14="http://schemas.microsoft.com/office/powerpoint/2010/main">
    <mc:Choice Requires="p14">
      <p:transition spd="slow" p14:dur="2000">
        <p:wipe dir="r"/>
      </p:transition>
    </mc:Choice>
    <mc:Fallback xmlns="">
      <p:transition spd="slow">
        <p:wipe dir="r"/>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0D2D5A22-8697-4ACB-B0AC-B8EC18FD5406}"/>
              </a:ext>
            </a:extLst>
          </p:cNvPr>
          <p:cNvSpPr>
            <a:spLocks noGrp="1"/>
          </p:cNvSpPr>
          <p:nvPr>
            <p:ph type="title"/>
          </p:nvPr>
        </p:nvSpPr>
        <p:spPr/>
        <p:txBody>
          <a:bodyPr>
            <a:noAutofit/>
          </a:bodyPr>
          <a:lstStyle/>
          <a:p>
            <a:r>
              <a:rPr lang="lv-LV" sz="2800" b="1" dirty="0">
                <a:solidFill>
                  <a:schemeClr val="accent5">
                    <a:lumMod val="50000"/>
                  </a:schemeClr>
                </a:solidFill>
                <a:latin typeface="HelveticaNeueLT Std Lt"/>
              </a:rPr>
              <a:t>Apstrāde, ko veic bezpeļņas struktūra, kas to dara ar politisku, filozofisku, reliģisku vai ar arodbiedrībām saistītu mērķi</a:t>
            </a:r>
            <a:endParaRPr lang="en-US" sz="2800" b="1" dirty="0">
              <a:solidFill>
                <a:schemeClr val="accent5">
                  <a:lumMod val="50000"/>
                </a:schemeClr>
              </a:solidFill>
              <a:latin typeface="HelveticaNeueLT Std Lt"/>
            </a:endParaRPr>
          </a:p>
        </p:txBody>
      </p:sp>
      <p:sp>
        <p:nvSpPr>
          <p:cNvPr id="3" name="Контейнер за съдържание 2">
            <a:extLst>
              <a:ext uri="{FF2B5EF4-FFF2-40B4-BE49-F238E27FC236}">
                <a16:creationId xmlns:a16="http://schemas.microsoft.com/office/drawing/2014/main" id="{2DF102E7-DA6A-4BF4-8EF4-95F9B2A60D13}"/>
              </a:ext>
            </a:extLst>
          </p:cNvPr>
          <p:cNvSpPr>
            <a:spLocks noGrp="1"/>
          </p:cNvSpPr>
          <p:nvPr>
            <p:ph idx="1"/>
          </p:nvPr>
        </p:nvSpPr>
        <p:spPr/>
        <p:txBody>
          <a:bodyPr>
            <a:normAutofit lnSpcReduction="10000"/>
          </a:bodyPr>
          <a:lstStyle/>
          <a:p>
            <a:pPr marL="0" indent="0" algn="just">
              <a:buNone/>
            </a:pPr>
            <a:r>
              <a:rPr lang="lv-LV" sz="2000" dirty="0">
                <a:latin typeface="HelveticaNeueLT Std Lt"/>
              </a:rPr>
              <a:t>Iespēja apstrādāt </a:t>
            </a:r>
            <a:r>
              <a:rPr lang="lv-LV" sz="2000" dirty="0" err="1">
                <a:latin typeface="HelveticaNeueLT Std Lt"/>
              </a:rPr>
              <a:t>sensitīvus</a:t>
            </a:r>
            <a:r>
              <a:rPr lang="lv-LV" sz="2000" dirty="0">
                <a:latin typeface="HelveticaNeueLT Std Lt"/>
              </a:rPr>
              <a:t> datus saskaņā ar šo juridisko pamatu ir paredzēta konkrētām bezpeļņas organizācijām, piemēram, politiskajām partijām, fondiem, baznīcām, citām filozofisko, reliģisko vai arodbiedrību organizāciju formām. Šādas organizācijas var apstrādāt </a:t>
            </a:r>
            <a:r>
              <a:rPr lang="lv-LV" sz="2000" dirty="0" err="1">
                <a:latin typeface="HelveticaNeueLT Std Lt"/>
              </a:rPr>
              <a:t>sensitīvus</a:t>
            </a:r>
            <a:r>
              <a:rPr lang="lv-LV" sz="2000" dirty="0">
                <a:latin typeface="HelveticaNeueLT Std Lt"/>
              </a:rPr>
              <a:t> datus, ja:</a:t>
            </a:r>
          </a:p>
          <a:p>
            <a:pPr marL="457200" indent="-457200" algn="just">
              <a:buFont typeface="Wingdings" panose="05000000000000000000" pitchFamily="2" charset="2"/>
              <a:buChar char="Ø"/>
            </a:pPr>
            <a:r>
              <a:rPr lang="lv-LV" sz="2000" dirty="0">
                <a:latin typeface="HelveticaNeueLT Std Lt"/>
              </a:rPr>
              <a:t>šie dati attiecas tikai uz šīs struktūras locekļiem/bijušajiem locekļiem, vai personām, kas ar šo struktūru uztur regulārus sakarus;</a:t>
            </a:r>
          </a:p>
          <a:p>
            <a:pPr marL="457200" indent="-457200" algn="just">
              <a:buFont typeface="Wingdings" panose="05000000000000000000" pitchFamily="2" charset="2"/>
              <a:buChar char="Ø"/>
            </a:pPr>
            <a:r>
              <a:rPr lang="lv-LV" sz="2000" dirty="0">
                <a:latin typeface="HelveticaNeueLT Std Lt"/>
              </a:rPr>
              <a:t>apstrāde tiek veikta to leģitīmo darbību ietvaros;</a:t>
            </a:r>
          </a:p>
          <a:p>
            <a:pPr marL="457200" indent="-457200" algn="just">
              <a:buFont typeface="Wingdings" panose="05000000000000000000" pitchFamily="2" charset="2"/>
              <a:buChar char="Ø"/>
            </a:pPr>
            <a:r>
              <a:rPr lang="lv-LV" sz="2000" dirty="0">
                <a:latin typeface="HelveticaNeueLT Std Lt"/>
              </a:rPr>
              <a:t>apstrāde tiek veikta saistībā ar to konkrētiem nolūkiem;</a:t>
            </a:r>
          </a:p>
          <a:p>
            <a:pPr marL="457200" indent="-457200" algn="just">
              <a:buFont typeface="Wingdings" panose="05000000000000000000" pitchFamily="2" charset="2"/>
              <a:buChar char="Ø"/>
            </a:pPr>
            <a:r>
              <a:rPr lang="lv-LV" sz="2000" dirty="0">
                <a:latin typeface="HelveticaNeueLT Std Lt"/>
              </a:rPr>
              <a:t>ir nodrošināta datu subjektu </a:t>
            </a:r>
            <a:r>
              <a:rPr lang="lv-LV" sz="2000" dirty="0" err="1">
                <a:latin typeface="HelveticaNeueLT Std Lt"/>
              </a:rPr>
              <a:t>pamattiesību</a:t>
            </a:r>
            <a:r>
              <a:rPr lang="lv-LV" sz="2000" dirty="0">
                <a:latin typeface="HelveticaNeueLT Std Lt"/>
              </a:rPr>
              <a:t> aizsardzība atbilstošā līmenī;</a:t>
            </a:r>
          </a:p>
          <a:p>
            <a:pPr marL="457200" indent="-457200" algn="just">
              <a:buFont typeface="Wingdings" panose="05000000000000000000" pitchFamily="2" charset="2"/>
              <a:buChar char="Ø"/>
            </a:pPr>
            <a:r>
              <a:rPr lang="lv-LV" sz="2000" dirty="0">
                <a:latin typeface="HelveticaNeueLT Std Lt"/>
              </a:rPr>
              <a:t>personas dati netiek izpausti ārpus minētās struktūras bez datu subjekta piekrišanas.</a:t>
            </a:r>
            <a:endParaRPr lang="lv-LV" sz="2000" dirty="0"/>
          </a:p>
        </p:txBody>
      </p:sp>
    </p:spTree>
    <p:extLst>
      <p:ext uri="{BB962C8B-B14F-4D97-AF65-F5344CB8AC3E}">
        <p14:creationId xmlns:p14="http://schemas.microsoft.com/office/powerpoint/2010/main" val="3379823154"/>
      </p:ext>
    </p:extLst>
  </p:cSld>
  <p:clrMapOvr>
    <a:masterClrMapping/>
  </p:clrMapOvr>
  <mc:AlternateContent xmlns:mc="http://schemas.openxmlformats.org/markup-compatibility/2006" xmlns:p14="http://schemas.microsoft.com/office/powerpoint/2010/main">
    <mc:Choice Requires="p14">
      <p:transition spd="slow" p14:dur="2000">
        <p:wipe dir="r"/>
      </p:transition>
    </mc:Choice>
    <mc:Fallback xmlns="">
      <p:transition spd="slow">
        <p:wipe dir="r"/>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527208AD-D94D-4439-8ED9-E68C4B1D987A}"/>
              </a:ext>
            </a:extLst>
          </p:cNvPr>
          <p:cNvSpPr>
            <a:spLocks noGrp="1"/>
          </p:cNvSpPr>
          <p:nvPr>
            <p:ph type="title"/>
          </p:nvPr>
        </p:nvSpPr>
        <p:spPr/>
        <p:txBody>
          <a:bodyPr/>
          <a:lstStyle/>
          <a:p>
            <a:r>
              <a:rPr lang="lv-LV" b="1" dirty="0">
                <a:solidFill>
                  <a:schemeClr val="accent5">
                    <a:lumMod val="50000"/>
                  </a:schemeClr>
                </a:solidFill>
                <a:latin typeface="HelveticaNeueLT Std Lt"/>
              </a:rPr>
              <a:t>Dati, kurus datu subjekts ir apzināti publiskojis</a:t>
            </a:r>
          </a:p>
        </p:txBody>
      </p:sp>
      <p:sp>
        <p:nvSpPr>
          <p:cNvPr id="3" name="Контейнер за съдържание 2">
            <a:extLst>
              <a:ext uri="{FF2B5EF4-FFF2-40B4-BE49-F238E27FC236}">
                <a16:creationId xmlns:a16="http://schemas.microsoft.com/office/drawing/2014/main" id="{59DC352B-E267-4EA3-B7BD-93F42D51B252}"/>
              </a:ext>
            </a:extLst>
          </p:cNvPr>
          <p:cNvSpPr>
            <a:spLocks noGrp="1"/>
          </p:cNvSpPr>
          <p:nvPr>
            <p:ph idx="1"/>
          </p:nvPr>
        </p:nvSpPr>
        <p:spPr/>
        <p:txBody>
          <a:bodyPr>
            <a:normAutofit/>
          </a:bodyPr>
          <a:lstStyle/>
          <a:p>
            <a:pPr marL="457200" indent="-457200" algn="just">
              <a:buFont typeface="Wingdings" panose="05000000000000000000" pitchFamily="2" charset="2"/>
              <a:buChar char="Ø"/>
            </a:pPr>
            <a:r>
              <a:rPr lang="lv-LV" sz="2000" dirty="0">
                <a:latin typeface="HelveticaNeueLT Std Lt"/>
              </a:rPr>
              <a:t>Ja datu subjekts savus personas datus apzināti atklāj plašai sabiedrībai, tad tiek pieņemts, ka datu subjekts ir atteicies no īpašās aizsardzības, kas piešķirta šādai informācijai;</a:t>
            </a:r>
          </a:p>
          <a:p>
            <a:pPr marL="457200" indent="-457200" algn="just">
              <a:buFont typeface="Wingdings" panose="05000000000000000000" pitchFamily="2" charset="2"/>
              <a:buChar char="Ø"/>
            </a:pPr>
            <a:r>
              <a:rPr lang="lv-LV" sz="2000" dirty="0">
                <a:latin typeface="HelveticaNeueLT Std Lt"/>
              </a:rPr>
              <a:t>Lēmumam atklāt šādu informāciju jābūt indivīda brīvas izvēles rezultātam;</a:t>
            </a:r>
          </a:p>
          <a:p>
            <a:pPr marL="457200" indent="-457200" algn="just">
              <a:buFont typeface="Wingdings" panose="05000000000000000000" pitchFamily="2" charset="2"/>
              <a:buChar char="Ø"/>
            </a:pPr>
            <a:r>
              <a:rPr lang="lv-LV" sz="2000" dirty="0">
                <a:latin typeface="HelveticaNeueLT Std Lt"/>
              </a:rPr>
              <a:t>Šādu datu atklāšana var izpausties dažādos veidos - dati no publiski pieejamiem reģistriem, vietnēm, sarakstiem, forumiem vai pat no profila sociālajā tīklā, kas ir pieejams bez lietotāja konta utt.;</a:t>
            </a:r>
          </a:p>
          <a:p>
            <a:pPr marL="457200" indent="-457200" algn="just">
              <a:buFont typeface="Wingdings" panose="05000000000000000000" pitchFamily="2" charset="2"/>
              <a:buChar char="Ø"/>
            </a:pPr>
            <a:r>
              <a:rPr lang="lv-LV" sz="2000" dirty="0">
                <a:latin typeface="HelveticaNeueLT Std Lt"/>
                <a:ea typeface="Calibri" panose="020F0502020204030204" pitchFamily="34" charset="0"/>
                <a:cs typeface="Times New Roman" panose="02020603050405020304" pitchFamily="18" charset="0"/>
              </a:rPr>
              <a:t>Fakts, ka šādi dati ir apzināti publiskoti neatbrīvo pārzini no pienākuma ievērot citas VDAR prasības - piemēram, ievērot datu aizsardzības principus, ievērot privātumu pēc noklusējuma un integrētu privātumu, veikt attiecīgus pasākumus, lai garantētu datu drošību utt.</a:t>
            </a:r>
            <a:endParaRPr lang="lv-LV" sz="2000" dirty="0">
              <a:latin typeface="HelveticaNeueLT Std Lt"/>
            </a:endParaRPr>
          </a:p>
        </p:txBody>
      </p:sp>
    </p:spTree>
    <p:extLst>
      <p:ext uri="{BB962C8B-B14F-4D97-AF65-F5344CB8AC3E}">
        <p14:creationId xmlns:p14="http://schemas.microsoft.com/office/powerpoint/2010/main" val="939658416"/>
      </p:ext>
    </p:extLst>
  </p:cSld>
  <p:clrMapOvr>
    <a:masterClrMapping/>
  </p:clrMapOvr>
  <mc:AlternateContent xmlns:mc="http://schemas.openxmlformats.org/markup-compatibility/2006" xmlns:p14="http://schemas.microsoft.com/office/powerpoint/2010/main">
    <mc:Choice Requires="p14">
      <p:transition spd="slow" p14:dur="2000">
        <p:wipe dir="r"/>
      </p:transition>
    </mc:Choice>
    <mc:Fallback xmlns="">
      <p:transition spd="slow">
        <p:wipe dir="r"/>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137817A-6E43-41BF-8F21-9349BDFD27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 y="0"/>
            <a:ext cx="9141714"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2">
            <a:extLst>
              <a:ext uri="{FF2B5EF4-FFF2-40B4-BE49-F238E27FC236}">
                <a16:creationId xmlns:a16="http://schemas.microsoft.com/office/drawing/2014/main" id="{A5BE2DA6-83C9-46EF-B42E-C40224302A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1388" y="1690688"/>
            <a:ext cx="5432612" cy="5167312"/>
          </a:xfrm>
          <a:custGeom>
            <a:avLst/>
            <a:gdLst>
              <a:gd name="connsiteX0" fmla="*/ 0 w 7243482"/>
              <a:gd name="connsiteY0" fmla="*/ 0 h 5167312"/>
              <a:gd name="connsiteX1" fmla="*/ 7243482 w 7243482"/>
              <a:gd name="connsiteY1" fmla="*/ 0 h 5167312"/>
              <a:gd name="connsiteX2" fmla="*/ 7243482 w 7243482"/>
              <a:gd name="connsiteY2" fmla="*/ 5167312 h 5167312"/>
              <a:gd name="connsiteX3" fmla="*/ 221324 w 7243482"/>
              <a:gd name="connsiteY3" fmla="*/ 5167312 h 5167312"/>
              <a:gd name="connsiteX4" fmla="*/ 2615203 w 7243482"/>
              <a:gd name="connsiteY4" fmla="*/ 952 h 5167312"/>
              <a:gd name="connsiteX5" fmla="*/ 0 w 7243482"/>
              <a:gd name="connsiteY5" fmla="*/ 952 h 516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43482" h="5167312">
                <a:moveTo>
                  <a:pt x="0" y="0"/>
                </a:moveTo>
                <a:lnTo>
                  <a:pt x="7243482" y="0"/>
                </a:lnTo>
                <a:lnTo>
                  <a:pt x="7243482" y="5167312"/>
                </a:lnTo>
                <a:lnTo>
                  <a:pt x="221324" y="5167312"/>
                </a:lnTo>
                <a:lnTo>
                  <a:pt x="2615203" y="952"/>
                </a:lnTo>
                <a:lnTo>
                  <a:pt x="0" y="95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1">
            <a:extLst>
              <a:ext uri="{FF2B5EF4-FFF2-40B4-BE49-F238E27FC236}">
                <a16:creationId xmlns:a16="http://schemas.microsoft.com/office/drawing/2014/main" id="{A1A2EF03-D0CA-4967-B631-C09F910E93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0"/>
            <a:ext cx="5549382" cy="5166360"/>
          </a:xfrm>
          <a:custGeom>
            <a:avLst/>
            <a:gdLst>
              <a:gd name="connsiteX0" fmla="*/ 0 w 7399176"/>
              <a:gd name="connsiteY0" fmla="*/ 0 h 5166360"/>
              <a:gd name="connsiteX1" fmla="*/ 7399176 w 7399176"/>
              <a:gd name="connsiteY1" fmla="*/ 0 h 5166360"/>
              <a:gd name="connsiteX2" fmla="*/ 5005297 w 7399176"/>
              <a:gd name="connsiteY2" fmla="*/ 5166360 h 5166360"/>
              <a:gd name="connsiteX3" fmla="*/ 0 w 7399176"/>
              <a:gd name="connsiteY3" fmla="*/ 5166360 h 5166360"/>
            </a:gdLst>
            <a:ahLst/>
            <a:cxnLst>
              <a:cxn ang="0">
                <a:pos x="connsiteX0" y="connsiteY0"/>
              </a:cxn>
              <a:cxn ang="0">
                <a:pos x="connsiteX1" y="connsiteY1"/>
              </a:cxn>
              <a:cxn ang="0">
                <a:pos x="connsiteX2" y="connsiteY2"/>
              </a:cxn>
              <a:cxn ang="0">
                <a:pos x="connsiteX3" y="connsiteY3"/>
              </a:cxn>
            </a:cxnLst>
            <a:rect l="l" t="t" r="r" b="b"/>
            <a:pathLst>
              <a:path w="7399176" h="5166360">
                <a:moveTo>
                  <a:pt x="0" y="0"/>
                </a:moveTo>
                <a:lnTo>
                  <a:pt x="7399176" y="0"/>
                </a:lnTo>
                <a:lnTo>
                  <a:pt x="5005297" y="5166360"/>
                </a:lnTo>
                <a:lnTo>
                  <a:pt x="0" y="5166360"/>
                </a:lnTo>
                <a:close/>
              </a:path>
            </a:pathLst>
          </a:cu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лавие 1">
            <a:extLst>
              <a:ext uri="{FF2B5EF4-FFF2-40B4-BE49-F238E27FC236}">
                <a16:creationId xmlns:a16="http://schemas.microsoft.com/office/drawing/2014/main" id="{03B234AD-D22D-4D82-946A-A17C8D12B320}"/>
              </a:ext>
            </a:extLst>
          </p:cNvPr>
          <p:cNvSpPr>
            <a:spLocks noGrp="1"/>
          </p:cNvSpPr>
          <p:nvPr>
            <p:ph type="title"/>
          </p:nvPr>
        </p:nvSpPr>
        <p:spPr>
          <a:xfrm>
            <a:off x="628650" y="365125"/>
            <a:ext cx="7886700" cy="1325563"/>
          </a:xfrm>
        </p:spPr>
        <p:txBody>
          <a:bodyPr>
            <a:normAutofit/>
          </a:bodyPr>
          <a:lstStyle/>
          <a:p>
            <a:pPr>
              <a:lnSpc>
                <a:spcPct val="90000"/>
              </a:lnSpc>
            </a:pPr>
            <a:r>
              <a:rPr lang="lv-LV" sz="2800" b="1" dirty="0">
                <a:solidFill>
                  <a:schemeClr val="accent5">
                    <a:lumMod val="50000"/>
                  </a:schemeClr>
                </a:solidFill>
                <a:latin typeface="HelveticaNeueLT Std Lt"/>
              </a:rPr>
              <a:t>Likumīgo prasību celšana, īstenošana vai aizstāvēšana un tiesas, pildot savus uzdevumus</a:t>
            </a:r>
          </a:p>
        </p:txBody>
      </p:sp>
      <p:sp>
        <p:nvSpPr>
          <p:cNvPr id="3" name="Контейнер за съдържание 2">
            <a:extLst>
              <a:ext uri="{FF2B5EF4-FFF2-40B4-BE49-F238E27FC236}">
                <a16:creationId xmlns:a16="http://schemas.microsoft.com/office/drawing/2014/main" id="{EB5944D2-4DD1-4773-BFB4-F4EF2D5679FE}"/>
              </a:ext>
            </a:extLst>
          </p:cNvPr>
          <p:cNvSpPr>
            <a:spLocks noGrp="1"/>
          </p:cNvSpPr>
          <p:nvPr>
            <p:ph idx="1"/>
          </p:nvPr>
        </p:nvSpPr>
        <p:spPr>
          <a:xfrm>
            <a:off x="248771" y="1766889"/>
            <a:ext cx="3789828" cy="4725986"/>
          </a:xfrm>
        </p:spPr>
        <p:txBody>
          <a:bodyPr anchor="ctr">
            <a:normAutofit/>
          </a:bodyPr>
          <a:lstStyle/>
          <a:p>
            <a:pPr marL="457200" indent="-457200">
              <a:lnSpc>
                <a:spcPct val="90000"/>
              </a:lnSpc>
              <a:buFont typeface="Wingdings" panose="05000000000000000000" pitchFamily="2" charset="2"/>
              <a:buChar char="Ø"/>
            </a:pPr>
            <a:r>
              <a:rPr lang="lv-LV" sz="1400" dirty="0">
                <a:latin typeface="HelveticaNeueLT Std Lt"/>
              </a:rPr>
              <a:t>Atsevišķos gadījumos </a:t>
            </a:r>
            <a:r>
              <a:rPr lang="lv-LV" sz="1400" dirty="0" err="1">
                <a:latin typeface="HelveticaNeueLT Std Lt"/>
              </a:rPr>
              <a:t>sensitīvu</a:t>
            </a:r>
            <a:r>
              <a:rPr lang="lv-LV" sz="1400" dirty="0">
                <a:latin typeface="HelveticaNeueLT Std Lt"/>
              </a:rPr>
              <a:t> datu apstrāde var būt nepieciešama pārzinim, lai celtu, īstenotu vai aizstāvētu likumīgas prasības;</a:t>
            </a:r>
          </a:p>
          <a:p>
            <a:pPr marL="457200" indent="-457200">
              <a:lnSpc>
                <a:spcPct val="90000"/>
              </a:lnSpc>
              <a:buFont typeface="Wingdings" panose="05000000000000000000" pitchFamily="2" charset="2"/>
              <a:buChar char="Ø"/>
            </a:pPr>
            <a:r>
              <a:rPr lang="lv-LV" sz="1400" dirty="0">
                <a:latin typeface="HelveticaNeueLT Std Lt"/>
              </a:rPr>
              <a:t>Pārzinim ir pienākums pierādīt, ka šāda apstrāde ir nepieciešama, t.i., ka starp apstrādi un nolūkiem pastāv cieša un būtiska saistība;</a:t>
            </a:r>
          </a:p>
          <a:p>
            <a:pPr marL="457200" indent="-457200">
              <a:lnSpc>
                <a:spcPct val="90000"/>
              </a:lnSpc>
              <a:buFont typeface="Wingdings" panose="05000000000000000000" pitchFamily="2" charset="2"/>
              <a:buChar char="Ø"/>
            </a:pPr>
            <a:r>
              <a:rPr lang="lv-LV" sz="1400" dirty="0">
                <a:latin typeface="HelveticaNeueLT Std Lt"/>
              </a:rPr>
              <a:t>Šādas situācijas varētu ietvert, piemēram, administratīvajā tiesā iesniegtas pārsūdzības par pašvaldību izdotiem aktiem, ja </a:t>
            </a:r>
            <a:r>
              <a:rPr lang="lv-LV" sz="1400" dirty="0" err="1">
                <a:latin typeface="HelveticaNeueLT Std Lt"/>
              </a:rPr>
              <a:t>sensitīvu</a:t>
            </a:r>
            <a:r>
              <a:rPr lang="lv-LV" sz="1400" dirty="0">
                <a:latin typeface="HelveticaNeueLT Std Lt"/>
              </a:rPr>
              <a:t> datu apstrāde notika iepriekšējās administratīvās procedūras laikā; darba strīdi, kuros pašvaldībām kā darba devējiem būtu jāņem vērā darbinieku dati par veselības stāvokli utt.</a:t>
            </a:r>
          </a:p>
          <a:p>
            <a:pPr marL="457200" indent="-457200">
              <a:lnSpc>
                <a:spcPct val="90000"/>
              </a:lnSpc>
              <a:buFont typeface="Wingdings" panose="05000000000000000000" pitchFamily="2" charset="2"/>
              <a:buChar char="Ø"/>
            </a:pPr>
            <a:r>
              <a:rPr lang="lv-LV" sz="1400" dirty="0">
                <a:latin typeface="HelveticaNeueLT Std Lt"/>
              </a:rPr>
              <a:t>Papildus tam, tiesu darbības ietvaros veiktā apstrāde arī var tikt pamatota ar šādu kategoriju personas datu apstrādi.</a:t>
            </a:r>
          </a:p>
        </p:txBody>
      </p:sp>
      <p:pic>
        <p:nvPicPr>
          <p:cNvPr id="5" name="Picture 4" descr="A close up of a sign&#10;&#10;Description generated with high confidence">
            <a:extLst>
              <a:ext uri="{FF2B5EF4-FFF2-40B4-BE49-F238E27FC236}">
                <a16:creationId xmlns:a16="http://schemas.microsoft.com/office/drawing/2014/main" id="{D87F54F2-56DB-41A5-8ECE-EF66D4DEEE31}"/>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672790" y="2503835"/>
            <a:ext cx="3222439" cy="3182158"/>
          </a:xfrm>
          <a:custGeom>
            <a:avLst/>
            <a:gdLst>
              <a:gd name="connsiteX0" fmla="*/ 0 w 4636009"/>
              <a:gd name="connsiteY0" fmla="*/ 0 h 5032375"/>
              <a:gd name="connsiteX1" fmla="*/ 4636009 w 4636009"/>
              <a:gd name="connsiteY1" fmla="*/ 0 h 5032375"/>
              <a:gd name="connsiteX2" fmla="*/ 4636009 w 4636009"/>
              <a:gd name="connsiteY2" fmla="*/ 5032375 h 5032375"/>
              <a:gd name="connsiteX3" fmla="*/ 0 w 4636009"/>
              <a:gd name="connsiteY3" fmla="*/ 5032375 h 5032375"/>
            </a:gdLst>
            <a:ahLst/>
            <a:cxnLst>
              <a:cxn ang="0">
                <a:pos x="connsiteX0" y="connsiteY0"/>
              </a:cxn>
              <a:cxn ang="0">
                <a:pos x="connsiteX1" y="connsiteY1"/>
              </a:cxn>
              <a:cxn ang="0">
                <a:pos x="connsiteX2" y="connsiteY2"/>
              </a:cxn>
              <a:cxn ang="0">
                <a:pos x="connsiteX3" y="connsiteY3"/>
              </a:cxn>
            </a:cxnLst>
            <a:rect l="l" t="t" r="r" b="b"/>
            <a:pathLst>
              <a:path w="4636009" h="5032375">
                <a:moveTo>
                  <a:pt x="0" y="0"/>
                </a:moveTo>
                <a:lnTo>
                  <a:pt x="4636009" y="0"/>
                </a:lnTo>
                <a:lnTo>
                  <a:pt x="4636009" y="5032375"/>
                </a:lnTo>
                <a:lnTo>
                  <a:pt x="0" y="5032375"/>
                </a:lnTo>
                <a:close/>
              </a:path>
            </a:pathLst>
          </a:custGeom>
        </p:spPr>
      </p:pic>
    </p:spTree>
    <p:extLst>
      <p:ext uri="{BB962C8B-B14F-4D97-AF65-F5344CB8AC3E}">
        <p14:creationId xmlns:p14="http://schemas.microsoft.com/office/powerpoint/2010/main" val="81693402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p:wipe dir="r"/>
      </p:transition>
    </mc:Choice>
    <mc:Fallback xmlns="">
      <p:transition spd="slow">
        <p:wipe dir="r"/>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AE811193-DD50-48AC-8753-7571AE05D1C2}"/>
              </a:ext>
            </a:extLst>
          </p:cNvPr>
          <p:cNvSpPr>
            <a:spLocks noGrp="1"/>
          </p:cNvSpPr>
          <p:nvPr>
            <p:ph type="title"/>
          </p:nvPr>
        </p:nvSpPr>
        <p:spPr/>
        <p:txBody>
          <a:bodyPr>
            <a:normAutofit fontScale="90000"/>
          </a:bodyPr>
          <a:lstStyle/>
          <a:p>
            <a:r>
              <a:rPr lang="lv-LV" b="1" dirty="0">
                <a:solidFill>
                  <a:schemeClr val="accent5">
                    <a:lumMod val="50000"/>
                  </a:schemeClr>
                </a:solidFill>
                <a:latin typeface="HelveticaNeueLT Std Lt"/>
              </a:rPr>
              <a:t>Būtiskas sabiedrības intereses, pamatojoties uz ES vai dalībvalsts tiesību aktiem</a:t>
            </a:r>
          </a:p>
        </p:txBody>
      </p:sp>
      <p:sp>
        <p:nvSpPr>
          <p:cNvPr id="3" name="Контейнер за съдържание 2">
            <a:extLst>
              <a:ext uri="{FF2B5EF4-FFF2-40B4-BE49-F238E27FC236}">
                <a16:creationId xmlns:a16="http://schemas.microsoft.com/office/drawing/2014/main" id="{FFE15340-C258-4E53-9C08-BBB9C75A53DD}"/>
              </a:ext>
            </a:extLst>
          </p:cNvPr>
          <p:cNvSpPr>
            <a:spLocks noGrp="1"/>
          </p:cNvSpPr>
          <p:nvPr>
            <p:ph idx="1"/>
          </p:nvPr>
        </p:nvSpPr>
        <p:spPr/>
        <p:txBody>
          <a:bodyPr/>
          <a:lstStyle/>
          <a:p>
            <a:pPr marL="457200" indent="-457200" algn="just">
              <a:buFont typeface="Wingdings" panose="05000000000000000000" pitchFamily="2" charset="2"/>
              <a:buChar char="Ø"/>
            </a:pPr>
            <a:r>
              <a:rPr lang="lv-LV" dirty="0">
                <a:latin typeface="HelveticaNeueLT Std Lt"/>
              </a:rPr>
              <a:t>Dalībvalstīm ir atļauts ieviest savos nacionālajos tiesību aktos īpašu noteikumu, kas ļauj apstrādāt </a:t>
            </a:r>
            <a:r>
              <a:rPr lang="lv-LV" dirty="0" err="1">
                <a:latin typeface="HelveticaNeueLT Std Lt"/>
              </a:rPr>
              <a:t>sensitīvus</a:t>
            </a:r>
            <a:r>
              <a:rPr lang="lv-LV" dirty="0">
                <a:latin typeface="HelveticaNeueLT Std Lt"/>
              </a:rPr>
              <a:t> datus, pamatojot šādu apstrādi ar būtiskām sabiedrības interesēm</a:t>
            </a:r>
            <a:r>
              <a:rPr lang="en-GB" dirty="0">
                <a:latin typeface="HelveticaNeueLT Std Lt"/>
              </a:rPr>
              <a:t>;</a:t>
            </a:r>
          </a:p>
          <a:p>
            <a:pPr marL="457200" indent="-457200" algn="just">
              <a:buFont typeface="Wingdings" panose="05000000000000000000" pitchFamily="2" charset="2"/>
              <a:buChar char="Ø"/>
            </a:pPr>
            <a:r>
              <a:rPr lang="lv-LV" dirty="0">
                <a:latin typeface="HelveticaNeueLT Std Lt"/>
                <a:ea typeface="Calibri" panose="020F0502020204030204" pitchFamily="34" charset="0"/>
                <a:cs typeface="Times New Roman" panose="02020603050405020304" pitchFamily="18" charset="0"/>
              </a:rPr>
              <a:t>Lai izpildītu VDAR prasības, dalībvalstīm jānodrošina, ka</a:t>
            </a:r>
            <a:r>
              <a:rPr lang="en-GB" dirty="0">
                <a:latin typeface="HelveticaNeueLT Std Lt"/>
              </a:rPr>
              <a:t>:</a:t>
            </a:r>
          </a:p>
          <a:p>
            <a:pPr marL="855663" lvl="1" indent="-376238" algn="just">
              <a:buFont typeface="Wingdings" panose="05000000000000000000" pitchFamily="2" charset="2"/>
              <a:buChar char="§"/>
            </a:pPr>
            <a:r>
              <a:rPr lang="lv-LV" dirty="0">
                <a:latin typeface="HelveticaNeueLT Std Lt"/>
              </a:rPr>
              <a:t>apstrāde ir samērīga ar izvirzīto mērķi;</a:t>
            </a:r>
          </a:p>
          <a:p>
            <a:pPr marL="855663" lvl="1" indent="-376238" algn="just">
              <a:buFont typeface="Wingdings" panose="05000000000000000000" pitchFamily="2" charset="2"/>
              <a:buChar char="§"/>
            </a:pPr>
            <a:r>
              <a:rPr lang="lv-LV" dirty="0">
                <a:latin typeface="HelveticaNeueLT Std Lt"/>
              </a:rPr>
              <a:t>tiek ievērota tiesību uz datu aizsardzību būtība;</a:t>
            </a:r>
          </a:p>
          <a:p>
            <a:pPr marL="855663" lvl="1" indent="-376238" algn="just">
              <a:buFont typeface="Wingdings" panose="05000000000000000000" pitchFamily="2" charset="2"/>
              <a:buChar char="§"/>
            </a:pPr>
            <a:r>
              <a:rPr lang="lv-LV" dirty="0">
                <a:latin typeface="HelveticaNeueLT Std Lt"/>
              </a:rPr>
              <a:t>pieņemtie tiesību akti paredz piemērotus un konkrētus pasākumus datu subjekta </a:t>
            </a:r>
            <a:r>
              <a:rPr lang="lv-LV" dirty="0" err="1">
                <a:latin typeface="HelveticaNeueLT Std Lt"/>
              </a:rPr>
              <a:t>pamattiesību</a:t>
            </a:r>
            <a:r>
              <a:rPr lang="lv-LV" dirty="0">
                <a:latin typeface="HelveticaNeueLT Std Lt"/>
              </a:rPr>
              <a:t> un interešu aizsardzībai.</a:t>
            </a:r>
          </a:p>
        </p:txBody>
      </p:sp>
    </p:spTree>
    <p:extLst>
      <p:ext uri="{BB962C8B-B14F-4D97-AF65-F5344CB8AC3E}">
        <p14:creationId xmlns:p14="http://schemas.microsoft.com/office/powerpoint/2010/main" val="999771895"/>
      </p:ext>
    </p:extLst>
  </p:cSld>
  <p:clrMapOvr>
    <a:masterClrMapping/>
  </p:clrMapOvr>
  <mc:AlternateContent xmlns:mc="http://schemas.openxmlformats.org/markup-compatibility/2006" xmlns:p14="http://schemas.microsoft.com/office/powerpoint/2010/main">
    <mc:Choice Requires="p14">
      <p:transition spd="slow" p14:dur="2000">
        <p:wipe dir="r"/>
      </p:transition>
    </mc:Choice>
    <mc:Fallback xmlns="">
      <p:transition spd="slow">
        <p:wipe dir="r"/>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3DE2BFDC-5ACD-4F0E-987F-796B2EB15286}"/>
              </a:ext>
            </a:extLst>
          </p:cNvPr>
          <p:cNvSpPr>
            <a:spLocks noGrp="1"/>
          </p:cNvSpPr>
          <p:nvPr>
            <p:ph type="title"/>
          </p:nvPr>
        </p:nvSpPr>
        <p:spPr>
          <a:xfrm>
            <a:off x="628650" y="365125"/>
            <a:ext cx="7886700" cy="1325563"/>
          </a:xfrm>
        </p:spPr>
        <p:txBody>
          <a:bodyPr>
            <a:normAutofit/>
          </a:bodyPr>
          <a:lstStyle/>
          <a:p>
            <a:pPr>
              <a:lnSpc>
                <a:spcPct val="90000"/>
              </a:lnSpc>
            </a:pPr>
            <a:r>
              <a:rPr lang="lv-LV" sz="2100" b="1" dirty="0">
                <a:solidFill>
                  <a:schemeClr val="accent5">
                    <a:lumMod val="50000"/>
                  </a:schemeClr>
                </a:solidFill>
                <a:latin typeface="HelveticaNeueLT Std Lt"/>
              </a:rPr>
              <a:t>Profilaktiskā vai arodmedicīna, darbinieka darbspējas novērtēšana, medicīniska diagnoze, veselības vai sociālās aprūpes vai ārstēšanas nodrošināšana</a:t>
            </a:r>
          </a:p>
        </p:txBody>
      </p:sp>
      <p:sp>
        <p:nvSpPr>
          <p:cNvPr id="3" name="Контейнер за съдържание 2">
            <a:extLst>
              <a:ext uri="{FF2B5EF4-FFF2-40B4-BE49-F238E27FC236}">
                <a16:creationId xmlns:a16="http://schemas.microsoft.com/office/drawing/2014/main" id="{5FB43DB6-0366-46B3-B09F-C042C169F9AD}"/>
              </a:ext>
            </a:extLst>
          </p:cNvPr>
          <p:cNvSpPr>
            <a:spLocks noGrp="1"/>
          </p:cNvSpPr>
          <p:nvPr>
            <p:ph idx="1"/>
          </p:nvPr>
        </p:nvSpPr>
        <p:spPr>
          <a:xfrm>
            <a:off x="152400" y="1825624"/>
            <a:ext cx="5512308" cy="4803775"/>
          </a:xfrm>
        </p:spPr>
        <p:txBody>
          <a:bodyPr>
            <a:normAutofit fontScale="92500" lnSpcReduction="20000"/>
          </a:bodyPr>
          <a:lstStyle/>
          <a:p>
            <a:pPr>
              <a:lnSpc>
                <a:spcPct val="90000"/>
              </a:lnSpc>
            </a:pPr>
            <a:endParaRPr lang="en-GB" sz="1600" dirty="0"/>
          </a:p>
          <a:p>
            <a:pPr marL="457200" indent="-457200" algn="just">
              <a:lnSpc>
                <a:spcPct val="90000"/>
              </a:lnSpc>
              <a:buFont typeface="Wingdings" panose="05000000000000000000" pitchFamily="2" charset="2"/>
              <a:buChar char="Ø"/>
            </a:pPr>
            <a:r>
              <a:rPr lang="lv-LV" sz="2000" dirty="0">
                <a:latin typeface="HelveticaNeueLT Std Lt"/>
              </a:rPr>
              <a:t>Aizliegums apstrādāt īpašo kategoriju personas datus neattiecas uz apstrādi, kas tiek veikta medicīniskās/sociālās aprūpes nolūkos;</a:t>
            </a:r>
          </a:p>
          <a:p>
            <a:pPr marL="457200" indent="-457200" algn="just">
              <a:lnSpc>
                <a:spcPct val="90000"/>
              </a:lnSpc>
              <a:buFont typeface="Wingdings" panose="05000000000000000000" pitchFamily="2" charset="2"/>
              <a:buChar char="Ø"/>
            </a:pPr>
            <a:r>
              <a:rPr lang="lv-LV" sz="2000" dirty="0">
                <a:latin typeface="HelveticaNeueLT Std Lt"/>
              </a:rPr>
              <a:t>Šāda apstrāde var notikt dažādās jomās, piemēram, </a:t>
            </a:r>
            <a:r>
              <a:rPr lang="lv-LV" sz="2000" dirty="0" err="1">
                <a:latin typeface="HelveticaNeueLT Std Lt"/>
              </a:rPr>
              <a:t>arodmedicīnā</a:t>
            </a:r>
            <a:r>
              <a:rPr lang="lv-LV" sz="2000" dirty="0">
                <a:latin typeface="HelveticaNeueLT Std Lt"/>
              </a:rPr>
              <a:t>, medicīniskajā diagnozē vai pakalpojumu sniegšanā sociālās vai medicīniskās aprūpes jomā;</a:t>
            </a:r>
          </a:p>
          <a:p>
            <a:pPr marL="457200" indent="-457200" algn="just">
              <a:lnSpc>
                <a:spcPct val="90000"/>
              </a:lnSpc>
              <a:buFont typeface="Wingdings" panose="05000000000000000000" pitchFamily="2" charset="2"/>
              <a:buChar char="Ø"/>
            </a:pPr>
            <a:r>
              <a:rPr lang="lv-LV" sz="2000" dirty="0">
                <a:latin typeface="HelveticaNeueLT Std Lt"/>
              </a:rPr>
              <a:t>Šāda apstrāde var notikt, pamatojoties uz ES vai dalībvalstu tiesību aktiem vai saskaņā ar līgumu ar veselības aprūpes speciālistu;</a:t>
            </a:r>
          </a:p>
          <a:p>
            <a:pPr marL="457200" indent="-457200" algn="just">
              <a:lnSpc>
                <a:spcPct val="90000"/>
              </a:lnSpc>
              <a:buFont typeface="Wingdings" panose="05000000000000000000" pitchFamily="2" charset="2"/>
              <a:buChar char="Ø"/>
            </a:pPr>
            <a:r>
              <a:rPr lang="lv-LV" sz="2000" dirty="0">
                <a:latin typeface="HelveticaNeueLT Std Lt"/>
              </a:rPr>
              <a:t>Papildus tam VDAR 9.panta 3.punkts ļauj </a:t>
            </a:r>
            <a:r>
              <a:rPr lang="lv-LV" sz="2000" dirty="0" err="1">
                <a:latin typeface="HelveticaNeueLT Std Lt"/>
              </a:rPr>
              <a:t>sensitīvus</a:t>
            </a:r>
            <a:r>
              <a:rPr lang="lv-LV" sz="2000" dirty="0">
                <a:latin typeface="HelveticaNeueLT Std Lt"/>
              </a:rPr>
              <a:t> datus apstrādāt personai, uz kuru attiecas dienesta noslēpuma ievērošanas pienākums;</a:t>
            </a:r>
          </a:p>
          <a:p>
            <a:pPr marL="457200" indent="-457200" algn="just">
              <a:lnSpc>
                <a:spcPct val="90000"/>
              </a:lnSpc>
              <a:buFont typeface="Wingdings" panose="05000000000000000000" pitchFamily="2" charset="2"/>
              <a:buChar char="Ø"/>
            </a:pPr>
            <a:r>
              <a:rPr lang="lv-LV" sz="2000" dirty="0">
                <a:latin typeface="HelveticaNeueLT Std Lt"/>
              </a:rPr>
              <a:t>Šis juridiskais pamats attiecas uz ārstiem, medicīnas māsām un citām personām, kas iesaistītas veselības aprūpes pakalpojumu sniegšanā.</a:t>
            </a:r>
          </a:p>
        </p:txBody>
      </p:sp>
      <p:pic>
        <p:nvPicPr>
          <p:cNvPr id="5" name="Picture 4">
            <a:extLst>
              <a:ext uri="{FF2B5EF4-FFF2-40B4-BE49-F238E27FC236}">
                <a16:creationId xmlns:a16="http://schemas.microsoft.com/office/drawing/2014/main" id="{83878983-BD6D-40AD-B691-84473A5B4567}"/>
              </a:ext>
            </a:extLst>
          </p:cNvPr>
          <p:cNvPicPr>
            <a:picLocks noChangeAspect="1"/>
          </p:cNvPicPr>
          <p:nvPr/>
        </p:nvPicPr>
        <p:blipFill rotWithShape="1">
          <a:blip r:embed="rId2">
            <a:extLst>
              <a:ext uri="{28A0092B-C50C-407E-A947-70E740481C1C}">
                <a14:useLocalDpi xmlns:a14="http://schemas.microsoft.com/office/drawing/2010/main" val="0"/>
              </a:ext>
            </a:extLst>
          </a:blip>
          <a:srcRect l="11133" r="9884" b="3"/>
          <a:stretch/>
        </p:blipFill>
        <p:spPr>
          <a:xfrm>
            <a:off x="6096000" y="1990798"/>
            <a:ext cx="2667000" cy="4502078"/>
          </a:xfrm>
          <a:prstGeom prst="rect">
            <a:avLst/>
          </a:prstGeom>
        </p:spPr>
      </p:pic>
    </p:spTree>
    <p:extLst>
      <p:ext uri="{BB962C8B-B14F-4D97-AF65-F5344CB8AC3E}">
        <p14:creationId xmlns:p14="http://schemas.microsoft.com/office/powerpoint/2010/main" val="2755599522"/>
      </p:ext>
    </p:extLst>
  </p:cSld>
  <p:clrMapOvr>
    <a:masterClrMapping/>
  </p:clrMapOvr>
  <mc:AlternateContent xmlns:mc="http://schemas.openxmlformats.org/markup-compatibility/2006" xmlns:p14="http://schemas.microsoft.com/office/powerpoint/2010/main">
    <mc:Choice Requires="p14">
      <p:transition spd="slow" p14:dur="2000">
        <p:wipe dir="r"/>
      </p:transition>
    </mc:Choice>
    <mc:Fallback xmlns="">
      <p:transition spd="slow">
        <p:wipe dir="r"/>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53E647D6-09E8-4204-84CB-509D5688D358}"/>
              </a:ext>
            </a:extLst>
          </p:cNvPr>
          <p:cNvSpPr>
            <a:spLocks noGrp="1"/>
          </p:cNvSpPr>
          <p:nvPr>
            <p:ph type="title"/>
          </p:nvPr>
        </p:nvSpPr>
        <p:spPr/>
        <p:txBody>
          <a:bodyPr>
            <a:normAutofit/>
          </a:bodyPr>
          <a:lstStyle/>
          <a:p>
            <a:r>
              <a:rPr lang="en-GB" sz="3200" b="1" dirty="0">
                <a:solidFill>
                  <a:schemeClr val="accent5">
                    <a:lumMod val="50000"/>
                  </a:schemeClr>
                </a:solidFill>
                <a:latin typeface="HelveticaNeueLT Std Lt"/>
              </a:rPr>
              <a:t>Sabie</a:t>
            </a:r>
            <a:r>
              <a:rPr lang="lv-LV" sz="3200" b="1" dirty="0">
                <a:solidFill>
                  <a:schemeClr val="accent5">
                    <a:lumMod val="50000"/>
                  </a:schemeClr>
                </a:solidFill>
                <a:latin typeface="HelveticaNeueLT Std Lt"/>
              </a:rPr>
              <a:t>drības intereses sabiedrības veselības jomā</a:t>
            </a:r>
          </a:p>
        </p:txBody>
      </p:sp>
      <p:sp>
        <p:nvSpPr>
          <p:cNvPr id="3" name="Контейнер за съдържание 2">
            <a:extLst>
              <a:ext uri="{FF2B5EF4-FFF2-40B4-BE49-F238E27FC236}">
                <a16:creationId xmlns:a16="http://schemas.microsoft.com/office/drawing/2014/main" id="{10051AE7-7EEE-4634-B0D9-C753C08E6CD7}"/>
              </a:ext>
            </a:extLst>
          </p:cNvPr>
          <p:cNvSpPr>
            <a:spLocks noGrp="1"/>
          </p:cNvSpPr>
          <p:nvPr>
            <p:ph idx="1"/>
          </p:nvPr>
        </p:nvSpPr>
        <p:spPr>
          <a:xfrm>
            <a:off x="533400" y="1295400"/>
            <a:ext cx="8229600" cy="4525963"/>
          </a:xfrm>
        </p:spPr>
        <p:txBody>
          <a:bodyPr>
            <a:normAutofit fontScale="92500"/>
          </a:bodyPr>
          <a:lstStyle/>
          <a:p>
            <a:pPr marL="457200" indent="-457200" algn="just">
              <a:buFont typeface="Wingdings" panose="05000000000000000000" pitchFamily="2" charset="2"/>
              <a:buChar char="Ø"/>
            </a:pPr>
            <a:r>
              <a:rPr lang="lv-LV" dirty="0">
                <a:latin typeface="HelveticaNeueLT Std Lt"/>
              </a:rPr>
              <a:t>Saskaņā ar VDAR 54.apsvērumu "sabiedrības veselība" ir jāinterpretē saskaņā ar definīciju </a:t>
            </a:r>
            <a:r>
              <a:rPr lang="lv-LV" b="1" dirty="0">
                <a:latin typeface="HelveticaNeueLT Std Lt"/>
              </a:rPr>
              <a:t>Regulā (EK) Nr. 1338/2008</a:t>
            </a:r>
            <a:r>
              <a:rPr lang="lv-LV" dirty="0">
                <a:latin typeface="HelveticaNeueLT Std Lt"/>
              </a:rPr>
              <a:t>, proti, kā visi elementi, kas saistīti ar veselību, proti, veselības stāvoklis, tostarp saslimstība un invaliditāte, faktori, kas ietekmē veselības stāvokli, veselības aprūpes vajadzības, veselības aprūpei piešķirtie resursi, veselības aprūpes nodrošināšana un vispārēja piekļuve tai, kā arī veselības aprūpes izdevumi un finansējums, un nāves cēloņi.</a:t>
            </a:r>
          </a:p>
          <a:p>
            <a:pPr marL="457200" indent="-457200" algn="just">
              <a:buFont typeface="Wingdings" panose="05000000000000000000" pitchFamily="2" charset="2"/>
              <a:buChar char="Ø"/>
            </a:pPr>
            <a:r>
              <a:rPr lang="lv-LV" dirty="0">
                <a:latin typeface="HelveticaNeueLT Std Lt"/>
              </a:rPr>
              <a:t>Veselības datu apstrāde sabiedrības interešu labad nedrīkst novest pie tā, ka trešās personas, piemēram, darba devēji vai apdrošināšanas un banku uzņēmumi, apstrādā personas datus citiem mērķiem.</a:t>
            </a:r>
            <a:endParaRPr lang="en-US" dirty="0">
              <a:latin typeface="HelveticaNeueLT Std Lt"/>
            </a:endParaRPr>
          </a:p>
        </p:txBody>
      </p:sp>
    </p:spTree>
    <p:extLst>
      <p:ext uri="{BB962C8B-B14F-4D97-AF65-F5344CB8AC3E}">
        <p14:creationId xmlns:p14="http://schemas.microsoft.com/office/powerpoint/2010/main" val="3769805736"/>
      </p:ext>
    </p:extLst>
  </p:cSld>
  <p:clrMapOvr>
    <a:masterClrMapping/>
  </p:clrMapOvr>
  <mc:AlternateContent xmlns:mc="http://schemas.openxmlformats.org/markup-compatibility/2006" xmlns:p14="http://schemas.microsoft.com/office/powerpoint/2010/main">
    <mc:Choice Requires="p14">
      <p:transition spd="slow" p14:dur="2000">
        <p:wipe dir="r"/>
      </p:transition>
    </mc:Choice>
    <mc:Fallback xmlns="">
      <p:transition spd="slow">
        <p:wipe dir="r"/>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9">
            <a:extLst>
              <a:ext uri="{FF2B5EF4-FFF2-40B4-BE49-F238E27FC236}">
                <a16:creationId xmlns:a16="http://schemas.microsoft.com/office/drawing/2014/main" id="{CEB41C5C-0F34-4DDA-9D7C-5E717F35F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601007" y="303591"/>
            <a:ext cx="4301693" cy="5896743"/>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лавие 1">
            <a:extLst>
              <a:ext uri="{FF2B5EF4-FFF2-40B4-BE49-F238E27FC236}">
                <a16:creationId xmlns:a16="http://schemas.microsoft.com/office/drawing/2014/main" id="{B26EE964-4EC0-4FC1-A083-67D18D96BB70}"/>
              </a:ext>
            </a:extLst>
          </p:cNvPr>
          <p:cNvSpPr>
            <a:spLocks noGrp="1"/>
          </p:cNvSpPr>
          <p:nvPr>
            <p:ph type="title"/>
          </p:nvPr>
        </p:nvSpPr>
        <p:spPr>
          <a:xfrm>
            <a:off x="4793878" y="457200"/>
            <a:ext cx="3915950" cy="1344975"/>
          </a:xfrm>
        </p:spPr>
        <p:txBody>
          <a:bodyPr>
            <a:normAutofit/>
          </a:bodyPr>
          <a:lstStyle/>
          <a:p>
            <a:pPr>
              <a:lnSpc>
                <a:spcPct val="90000"/>
              </a:lnSpc>
            </a:pPr>
            <a:r>
              <a:rPr lang="lv-LV" sz="1800" b="1" dirty="0">
                <a:solidFill>
                  <a:schemeClr val="accent5">
                    <a:lumMod val="50000"/>
                  </a:schemeClr>
                </a:solidFill>
                <a:latin typeface="HelveticaNeueLT Std Lt"/>
              </a:rPr>
              <a:t>Apstrāde, kas tiek veikta arhivēšanas nolūkos sabiedrības interesēs, zinātniskās vai vēstures pētniecības nolūkos, vai statistikas nolūkos</a:t>
            </a:r>
          </a:p>
        </p:txBody>
      </p:sp>
      <p:pic>
        <p:nvPicPr>
          <p:cNvPr id="5" name="Picture 4" descr="A close up of a keyboard&#10;&#10;Description generated with high confidence">
            <a:extLst>
              <a:ext uri="{FF2B5EF4-FFF2-40B4-BE49-F238E27FC236}">
                <a16:creationId xmlns:a16="http://schemas.microsoft.com/office/drawing/2014/main" id="{00E51B5F-4BA9-4409-AFE9-A1D4121BCD8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3474" y="1933413"/>
            <a:ext cx="3845052" cy="2835725"/>
          </a:xfrm>
          <a:prstGeom prst="rect">
            <a:avLst/>
          </a:prstGeom>
        </p:spPr>
      </p:pic>
      <p:sp>
        <p:nvSpPr>
          <p:cNvPr id="3" name="Контейнер за съдържание 2">
            <a:extLst>
              <a:ext uri="{FF2B5EF4-FFF2-40B4-BE49-F238E27FC236}">
                <a16:creationId xmlns:a16="http://schemas.microsoft.com/office/drawing/2014/main" id="{13F1F4E5-4976-4D10-990A-8FFECF53C361}"/>
              </a:ext>
            </a:extLst>
          </p:cNvPr>
          <p:cNvSpPr>
            <a:spLocks noGrp="1"/>
          </p:cNvSpPr>
          <p:nvPr>
            <p:ph idx="1"/>
          </p:nvPr>
        </p:nvSpPr>
        <p:spPr>
          <a:xfrm>
            <a:off x="4660989" y="1612864"/>
            <a:ext cx="4119537" cy="4620996"/>
          </a:xfrm>
        </p:spPr>
        <p:txBody>
          <a:bodyPr>
            <a:normAutofit/>
          </a:bodyPr>
          <a:lstStyle/>
          <a:p>
            <a:pPr marL="0" indent="0">
              <a:lnSpc>
                <a:spcPct val="90000"/>
              </a:lnSpc>
              <a:buNone/>
            </a:pPr>
            <a:endParaRPr lang="en-GB" sz="1600" dirty="0"/>
          </a:p>
          <a:p>
            <a:pPr marL="457200" indent="-457200" algn="just">
              <a:lnSpc>
                <a:spcPct val="90000"/>
              </a:lnSpc>
              <a:buFont typeface="Wingdings" panose="05000000000000000000" pitchFamily="2" charset="2"/>
              <a:buChar char="Ø"/>
            </a:pPr>
            <a:r>
              <a:rPr lang="lv-LV" sz="1800" dirty="0">
                <a:latin typeface="HelveticaNeueLT Std Lt"/>
              </a:rPr>
              <a:t>Šādu mērķu apstrādei jābalstās uz dalībvalstu vai ES tiesību aktiem. </a:t>
            </a:r>
          </a:p>
          <a:p>
            <a:pPr marL="457200" indent="-457200" algn="just">
              <a:lnSpc>
                <a:spcPct val="90000"/>
              </a:lnSpc>
              <a:buFont typeface="Wingdings" panose="05000000000000000000" pitchFamily="2" charset="2"/>
              <a:buChar char="Ø"/>
            </a:pPr>
            <a:r>
              <a:rPr lang="lv-LV" sz="1800" dirty="0">
                <a:latin typeface="HelveticaNeueLT Std Lt"/>
              </a:rPr>
              <a:t>VDAR pieprasa, lai tiesību normas, kas atļauj šādu apstrādi būtu: samērīgas ar izvirzītajam mērķim, ievēro tiesību uz datu aizsardzību būtību un paredz piemērotus un konkrētus pasākumus datu subjekta </a:t>
            </a:r>
            <a:r>
              <a:rPr lang="lv-LV" sz="1800" dirty="0" err="1">
                <a:latin typeface="HelveticaNeueLT Std Lt"/>
              </a:rPr>
              <a:t>pamattiesību</a:t>
            </a:r>
            <a:r>
              <a:rPr lang="lv-LV" sz="1800" dirty="0">
                <a:latin typeface="HelveticaNeueLT Std Lt"/>
              </a:rPr>
              <a:t> un interešu aizsardzībai. </a:t>
            </a:r>
          </a:p>
          <a:p>
            <a:pPr marL="457200" indent="-457200" algn="just">
              <a:lnSpc>
                <a:spcPct val="90000"/>
              </a:lnSpc>
              <a:buFont typeface="Wingdings" panose="05000000000000000000" pitchFamily="2" charset="2"/>
              <a:buChar char="Ø"/>
            </a:pPr>
            <a:r>
              <a:rPr lang="lv-LV" sz="1800" dirty="0">
                <a:latin typeface="HelveticaNeueLT Std Lt"/>
              </a:rPr>
              <a:t>Ieviestajiem aizsardzības pasākumiem jāatbilst attiecīgo personas datu </a:t>
            </a:r>
            <a:r>
              <a:rPr lang="lv-LV" sz="1800" dirty="0" err="1">
                <a:latin typeface="HelveticaNeueLT Std Lt"/>
              </a:rPr>
              <a:t>sensitīvajam</a:t>
            </a:r>
            <a:r>
              <a:rPr lang="lv-LV" sz="1800" dirty="0">
                <a:latin typeface="HelveticaNeueLT Std Lt"/>
              </a:rPr>
              <a:t> raksturam.</a:t>
            </a:r>
          </a:p>
        </p:txBody>
      </p:sp>
    </p:spTree>
    <p:extLst>
      <p:ext uri="{BB962C8B-B14F-4D97-AF65-F5344CB8AC3E}">
        <p14:creationId xmlns:p14="http://schemas.microsoft.com/office/powerpoint/2010/main" val="3676913414"/>
      </p:ext>
    </p:extLst>
  </p:cSld>
  <p:clrMapOvr>
    <a:masterClrMapping/>
  </p:clrMapOvr>
  <mc:AlternateContent xmlns:mc="http://schemas.openxmlformats.org/markup-compatibility/2006" xmlns:p14="http://schemas.microsoft.com/office/powerpoint/2010/main">
    <mc:Choice Requires="p14">
      <p:transition spd="slow" p14:dur="2000">
        <p:wipe dir="r"/>
      </p:transition>
    </mc:Choice>
    <mc:Fallback xmlns="">
      <p:transition spd="slow">
        <p:wipe dir="r"/>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ACE785D2-3F1A-4475-923B-81BCF2F0E4F0}"/>
              </a:ext>
            </a:extLst>
          </p:cNvPr>
          <p:cNvSpPr>
            <a:spLocks noGrp="1"/>
          </p:cNvSpPr>
          <p:nvPr>
            <p:ph type="title"/>
          </p:nvPr>
        </p:nvSpPr>
        <p:spPr/>
        <p:txBody>
          <a:bodyPr/>
          <a:lstStyle/>
          <a:p>
            <a:r>
              <a:rPr lang="lv-LV" b="1" dirty="0">
                <a:solidFill>
                  <a:schemeClr val="accent5">
                    <a:lumMod val="50000"/>
                  </a:schemeClr>
                </a:solidFill>
                <a:latin typeface="HelveticaNeueLT Std Lt"/>
              </a:rPr>
              <a:t>Papildu nosacījumi dalībvalstu tiesību aktos</a:t>
            </a:r>
          </a:p>
        </p:txBody>
      </p:sp>
      <p:sp>
        <p:nvSpPr>
          <p:cNvPr id="3" name="Контейнер за съдържание 2">
            <a:extLst>
              <a:ext uri="{FF2B5EF4-FFF2-40B4-BE49-F238E27FC236}">
                <a16:creationId xmlns:a16="http://schemas.microsoft.com/office/drawing/2014/main" id="{2CFF5734-64D7-4D73-B357-02B751B63E1E}"/>
              </a:ext>
            </a:extLst>
          </p:cNvPr>
          <p:cNvSpPr>
            <a:spLocks noGrp="1"/>
          </p:cNvSpPr>
          <p:nvPr>
            <p:ph idx="1"/>
          </p:nvPr>
        </p:nvSpPr>
        <p:spPr/>
        <p:txBody>
          <a:bodyPr/>
          <a:lstStyle/>
          <a:p>
            <a:pPr marL="0" indent="0" algn="just">
              <a:buNone/>
            </a:pPr>
            <a:r>
              <a:rPr lang="lv-LV" dirty="0">
                <a:latin typeface="HelveticaNeueLT Std Lt"/>
                <a:ea typeface="Calibri" panose="020F0502020204030204" pitchFamily="34" charset="0"/>
                <a:cs typeface="Times New Roman" panose="02020603050405020304" pitchFamily="18" charset="0"/>
              </a:rPr>
              <a:t>VDAR 9.panta 4.punkts atļauj dalībvalstīm ieviest papildu nosacījumus vai ierobežojumus noteiktu īpašo kategoriju personas datu apstrādei, proti: ģenētiskie dati, biometrijas dati vai dati par veselību.</a:t>
            </a:r>
            <a:r>
              <a:rPr lang="en-GB" dirty="0">
                <a:latin typeface="HelveticaNeueLT Std Lt"/>
              </a:rPr>
              <a:t> </a:t>
            </a:r>
            <a:endParaRPr lang="en-US" dirty="0">
              <a:latin typeface="HelveticaNeueLT Std Lt"/>
            </a:endParaRPr>
          </a:p>
        </p:txBody>
      </p:sp>
    </p:spTree>
    <p:extLst>
      <p:ext uri="{BB962C8B-B14F-4D97-AF65-F5344CB8AC3E}">
        <p14:creationId xmlns:p14="http://schemas.microsoft.com/office/powerpoint/2010/main" val="733625436"/>
      </p:ext>
    </p:extLst>
  </p:cSld>
  <p:clrMapOvr>
    <a:masterClrMapping/>
  </p:clrMapOvr>
  <mc:AlternateContent xmlns:mc="http://schemas.openxmlformats.org/markup-compatibility/2006" xmlns:p14="http://schemas.microsoft.com/office/powerpoint/2010/main">
    <mc:Choice Requires="p14">
      <p:transition spd="slow" p14:dur="2000">
        <p:wipe dir="r"/>
      </p:transition>
    </mc:Choice>
    <mc:Fallback xmlns="">
      <p:transition spd="slow">
        <p:wipe dir="r"/>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EA89780A-F2BC-4C35-960D-44AA45CE3D47}"/>
              </a:ext>
            </a:extLst>
          </p:cNvPr>
          <p:cNvSpPr>
            <a:spLocks noGrp="1"/>
          </p:cNvSpPr>
          <p:nvPr>
            <p:ph type="title"/>
          </p:nvPr>
        </p:nvSpPr>
        <p:spPr>
          <a:xfrm>
            <a:off x="457200" y="435080"/>
            <a:ext cx="8229600" cy="1143000"/>
          </a:xfrm>
        </p:spPr>
        <p:txBody>
          <a:bodyPr>
            <a:normAutofit fontScale="90000"/>
          </a:bodyPr>
          <a:lstStyle/>
          <a:p>
            <a:r>
              <a:rPr lang="sv-SE" b="1" dirty="0">
                <a:solidFill>
                  <a:schemeClr val="accent5">
                    <a:lumMod val="50000"/>
                  </a:schemeClr>
                </a:solidFill>
                <a:latin typeface="HelveticaNeueLT Std Lt"/>
              </a:rPr>
              <a:t>Loģika, kas nosaka atsevišķu kategoriju personas datus kā īpašus</a:t>
            </a:r>
            <a:br>
              <a:rPr lang="en-GB" b="1" dirty="0">
                <a:solidFill>
                  <a:schemeClr val="accent5">
                    <a:lumMod val="50000"/>
                  </a:schemeClr>
                </a:solidFill>
              </a:rPr>
            </a:br>
            <a:endParaRPr lang="en-US" dirty="0">
              <a:solidFill>
                <a:schemeClr val="accent5">
                  <a:lumMod val="50000"/>
                </a:schemeClr>
              </a:solidFill>
            </a:endParaRPr>
          </a:p>
        </p:txBody>
      </p:sp>
      <p:sp>
        <p:nvSpPr>
          <p:cNvPr id="3" name="Контейнер за съдържание 2">
            <a:extLst>
              <a:ext uri="{FF2B5EF4-FFF2-40B4-BE49-F238E27FC236}">
                <a16:creationId xmlns:a16="http://schemas.microsoft.com/office/drawing/2014/main" id="{4F773BD6-7538-4C67-9F82-6FDBBD069262}"/>
              </a:ext>
            </a:extLst>
          </p:cNvPr>
          <p:cNvSpPr>
            <a:spLocks noGrp="1"/>
          </p:cNvSpPr>
          <p:nvPr>
            <p:ph idx="1"/>
          </p:nvPr>
        </p:nvSpPr>
        <p:spPr>
          <a:xfrm>
            <a:off x="457200" y="1600203"/>
            <a:ext cx="8229600" cy="4114798"/>
          </a:xfrm>
        </p:spPr>
        <p:txBody>
          <a:bodyPr>
            <a:normAutofit fontScale="92500"/>
          </a:bodyPr>
          <a:lstStyle/>
          <a:p>
            <a:pPr marL="457200" indent="-457200" algn="just">
              <a:buFont typeface="Wingdings" panose="05000000000000000000" pitchFamily="2" charset="2"/>
              <a:buChar char="Ø"/>
            </a:pPr>
            <a:r>
              <a:rPr lang="en-GB" b="1" dirty="0">
                <a:latin typeface="HelveticaNeueLT Std Lt"/>
              </a:rPr>
              <a:t>Direct</a:t>
            </a:r>
            <a:r>
              <a:rPr lang="lv-LV" b="1" dirty="0">
                <a:latin typeface="HelveticaNeueLT Std Lt"/>
              </a:rPr>
              <a:t>ī</a:t>
            </a:r>
            <a:r>
              <a:rPr lang="en-GB" b="1" dirty="0">
                <a:latin typeface="HelveticaNeueLT Std Lt"/>
              </a:rPr>
              <a:t>v</a:t>
            </a:r>
            <a:r>
              <a:rPr lang="lv-LV" b="1" dirty="0">
                <a:latin typeface="HelveticaNeueLT Std Lt"/>
              </a:rPr>
              <a:t>a</a:t>
            </a:r>
            <a:r>
              <a:rPr lang="en-GB" b="1" dirty="0">
                <a:latin typeface="HelveticaNeueLT Std Lt"/>
              </a:rPr>
              <a:t> 95/46: </a:t>
            </a:r>
            <a:r>
              <a:rPr lang="lv-LV" dirty="0">
                <a:latin typeface="HelveticaNeueLT Std Lt"/>
              </a:rPr>
              <a:t>pirmais ES tiesību akts, kas tika veltīts personas datu aizsardzībai, noteica</a:t>
            </a:r>
            <a:r>
              <a:rPr lang="en-GB" dirty="0">
                <a:latin typeface="HelveticaNeueLT Std Lt"/>
              </a:rPr>
              <a:t>:</a:t>
            </a:r>
          </a:p>
          <a:p>
            <a:pPr marL="914400" indent="-477838" algn="just">
              <a:buFont typeface="Wingdings" panose="05000000000000000000" pitchFamily="2" charset="2"/>
              <a:buChar char="§"/>
            </a:pPr>
            <a:r>
              <a:rPr lang="en-GB" dirty="0">
                <a:latin typeface="HelveticaNeueLT Std Lt"/>
              </a:rPr>
              <a:t>“Risk</a:t>
            </a:r>
            <a:r>
              <a:rPr lang="lv-LV" dirty="0" err="1">
                <a:latin typeface="HelveticaNeueLT Std Lt"/>
              </a:rPr>
              <a:t>antas</a:t>
            </a:r>
            <a:r>
              <a:rPr lang="en-GB" dirty="0">
                <a:latin typeface="HelveticaNeueLT Std Lt"/>
              </a:rPr>
              <a:t>” personas </a:t>
            </a:r>
            <a:r>
              <a:rPr lang="en-GB" dirty="0" err="1">
                <a:latin typeface="HelveticaNeueLT Std Lt"/>
              </a:rPr>
              <a:t>datu</a:t>
            </a:r>
            <a:r>
              <a:rPr lang="en-GB" dirty="0">
                <a:latin typeface="HelveticaNeueLT Std Lt"/>
              </a:rPr>
              <a:t> </a:t>
            </a:r>
            <a:r>
              <a:rPr lang="en-GB" dirty="0" err="1">
                <a:latin typeface="HelveticaNeueLT Std Lt"/>
              </a:rPr>
              <a:t>kategorijas</a:t>
            </a:r>
            <a:r>
              <a:rPr lang="en-GB" dirty="0">
                <a:latin typeface="HelveticaNeueLT Std Lt"/>
              </a:rPr>
              <a:t>: </a:t>
            </a:r>
            <a:r>
              <a:rPr lang="lv-LV" dirty="0">
                <a:latin typeface="HelveticaNeueLT Std Lt"/>
              </a:rPr>
              <a:t>noteiktas personas datu kategorijas, kas varētu radīt lielāku risku Eiropas pilsoņu </a:t>
            </a:r>
            <a:r>
              <a:rPr lang="lv-LV" dirty="0" err="1">
                <a:latin typeface="HelveticaNeueLT Std Lt"/>
              </a:rPr>
              <a:t>pamattiesībām</a:t>
            </a:r>
            <a:r>
              <a:rPr lang="lv-LV" dirty="0">
                <a:latin typeface="HelveticaNeueLT Std Lt"/>
              </a:rPr>
              <a:t> un brīvībām</a:t>
            </a:r>
            <a:r>
              <a:rPr lang="en-GB" dirty="0">
                <a:latin typeface="HelveticaNeueLT Std Lt"/>
              </a:rPr>
              <a:t>;</a:t>
            </a:r>
          </a:p>
          <a:p>
            <a:pPr marL="914400" indent="-477838" algn="just">
              <a:buFont typeface="Wingdings" panose="05000000000000000000" pitchFamily="2" charset="2"/>
              <a:buChar char="§"/>
            </a:pPr>
            <a:r>
              <a:rPr lang="lv-LV" dirty="0">
                <a:latin typeface="HelveticaNeueLT Std Lt"/>
              </a:rPr>
              <a:t>Tos sauc par "īpašu kategoriju personas datiem", taču praksē - arī par «</a:t>
            </a:r>
            <a:r>
              <a:rPr lang="lv-LV" dirty="0" err="1">
                <a:latin typeface="HelveticaNeueLT Std Lt"/>
              </a:rPr>
              <a:t>sensitīviem</a:t>
            </a:r>
            <a:r>
              <a:rPr lang="lv-LV" dirty="0">
                <a:latin typeface="HelveticaNeueLT Std Lt"/>
              </a:rPr>
              <a:t> datiem» to </a:t>
            </a:r>
            <a:r>
              <a:rPr lang="lv-LV" dirty="0" err="1">
                <a:latin typeface="HelveticaNeueLT Std Lt"/>
              </a:rPr>
              <a:t>sensitīvā</a:t>
            </a:r>
            <a:r>
              <a:rPr lang="lv-LV" dirty="0">
                <a:latin typeface="HelveticaNeueLT Std Lt"/>
              </a:rPr>
              <a:t> rakstura dēļ attiecībā uz indivīda privātumu</a:t>
            </a:r>
            <a:r>
              <a:rPr lang="en-GB" dirty="0">
                <a:latin typeface="HelveticaNeueLT Std Lt"/>
              </a:rPr>
              <a:t>;</a:t>
            </a:r>
          </a:p>
          <a:p>
            <a:pPr marL="914400" indent="-477838" algn="just">
              <a:buFont typeface="Wingdings" panose="05000000000000000000" pitchFamily="2" charset="2"/>
              <a:buChar char="§"/>
            </a:pPr>
            <a:r>
              <a:rPr lang="lv-LV" dirty="0">
                <a:latin typeface="HelveticaNeueLT Std Lt"/>
              </a:rPr>
              <a:t>Šādu datu apstrāde ir aizliegta un šādus datus var apstrādāt tikai </a:t>
            </a:r>
            <a:r>
              <a:rPr lang="lv-LV" u="sng" dirty="0">
                <a:latin typeface="HelveticaNeueLT Std Lt"/>
              </a:rPr>
              <a:t>izņēmuma gadījumos</a:t>
            </a:r>
            <a:r>
              <a:rPr lang="lv-LV" dirty="0">
                <a:latin typeface="HelveticaNeueLT Std Lt"/>
              </a:rPr>
              <a:t>, kas precīzi uzskaitīti dalībvalstu datu aizsardzības tiesību aktos.</a:t>
            </a:r>
            <a:endParaRPr lang="en-GB" dirty="0">
              <a:latin typeface="HelveticaNeueLT Std Lt"/>
            </a:endParaRPr>
          </a:p>
        </p:txBody>
      </p:sp>
    </p:spTree>
    <p:extLst>
      <p:ext uri="{BB962C8B-B14F-4D97-AF65-F5344CB8AC3E}">
        <p14:creationId xmlns:p14="http://schemas.microsoft.com/office/powerpoint/2010/main" val="1322032958"/>
      </p:ext>
    </p:extLst>
  </p:cSld>
  <p:clrMapOvr>
    <a:masterClrMapping/>
  </p:clrMapOvr>
  <mc:AlternateContent xmlns:mc="http://schemas.openxmlformats.org/markup-compatibility/2006" xmlns:p14="http://schemas.microsoft.com/office/powerpoint/2010/main">
    <mc:Choice Requires="p14">
      <p:transition spd="slow" p14:dur="2000">
        <p:wipe dir="r"/>
      </p:transition>
    </mc:Choice>
    <mc:Fallback xmlns="">
      <p:transition spd="slow">
        <p:wipe dir="r"/>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F1484B2C-E245-4DA0-8E7C-F43EB8173C21}"/>
              </a:ext>
            </a:extLst>
          </p:cNvPr>
          <p:cNvSpPr>
            <a:spLocks noGrp="1"/>
          </p:cNvSpPr>
          <p:nvPr>
            <p:ph type="title"/>
          </p:nvPr>
        </p:nvSpPr>
        <p:spPr/>
        <p:txBody>
          <a:bodyPr/>
          <a:lstStyle/>
          <a:p>
            <a:r>
              <a:rPr lang="lv-LV" b="1" dirty="0">
                <a:solidFill>
                  <a:schemeClr val="accent5">
                    <a:lumMod val="50000"/>
                  </a:schemeClr>
                </a:solidFill>
                <a:latin typeface="HelveticaNeueLT Std Lt"/>
              </a:rPr>
              <a:t>Secinājumi</a:t>
            </a:r>
            <a:endParaRPr lang="en-US" b="1" dirty="0">
              <a:solidFill>
                <a:schemeClr val="accent5">
                  <a:lumMod val="50000"/>
                </a:schemeClr>
              </a:solidFill>
              <a:latin typeface="HelveticaNeueLT Std Lt"/>
            </a:endParaRPr>
          </a:p>
        </p:txBody>
      </p:sp>
      <p:sp>
        <p:nvSpPr>
          <p:cNvPr id="3" name="Контейнер за съдържание 2">
            <a:extLst>
              <a:ext uri="{FF2B5EF4-FFF2-40B4-BE49-F238E27FC236}">
                <a16:creationId xmlns:a16="http://schemas.microsoft.com/office/drawing/2014/main" id="{20EDE1E8-B257-4EE3-B2CB-156251A2A536}"/>
              </a:ext>
            </a:extLst>
          </p:cNvPr>
          <p:cNvSpPr>
            <a:spLocks noGrp="1"/>
          </p:cNvSpPr>
          <p:nvPr>
            <p:ph idx="1"/>
          </p:nvPr>
        </p:nvSpPr>
        <p:spPr>
          <a:xfrm>
            <a:off x="489155" y="1166018"/>
            <a:ext cx="8229600" cy="4525963"/>
          </a:xfrm>
        </p:spPr>
        <p:txBody>
          <a:bodyPr>
            <a:normAutofit/>
          </a:bodyPr>
          <a:lstStyle/>
          <a:p>
            <a:pPr marL="457200" indent="-457200" algn="just">
              <a:buFont typeface="Wingdings" panose="05000000000000000000" pitchFamily="2" charset="2"/>
              <a:buChar char="Ø"/>
            </a:pPr>
            <a:r>
              <a:rPr lang="lv-LV" sz="2000" dirty="0">
                <a:latin typeface="HelveticaNeueLT Std Lt"/>
              </a:rPr>
              <a:t>Pašvaldībām būtu jāapzinās, ka noteiktām personas datu kategorijām nepieciešama īpaša aizsardzība, jo tās būtībā ir saistītas ar cilvēka dzīves visintīmākajiem aspektiem un/vai var radīt diskriminācijas riskus. Parasti šādu datu apstrāde ir aizliegta, ja vien nav papildus nosacījumu (izņēmumi).</a:t>
            </a:r>
          </a:p>
          <a:p>
            <a:pPr marL="457200" indent="-457200" algn="just">
              <a:buFont typeface="Wingdings" panose="05000000000000000000" pitchFamily="2" charset="2"/>
              <a:buChar char="Ø"/>
            </a:pPr>
            <a:r>
              <a:rPr lang="lv-LV" sz="2000" dirty="0">
                <a:latin typeface="HelveticaNeueLT Std Lt"/>
              </a:rPr>
              <a:t>Vispraktiskākie aspekti, kas varētu ietekmēt pašvaldību darbības, ir darbinieku veselības datu apstrāde. VDAR ļauj veikt šādu apstrādi, bet tikai tad, ja tas ir nepieciešams pārziņa pienākumu veikšanai (vai datu subjekta tiesībām) saskaņā ar darba tiesībām.</a:t>
            </a:r>
          </a:p>
          <a:p>
            <a:pPr marL="457200" indent="-457200" algn="just">
              <a:buFont typeface="Wingdings" panose="05000000000000000000" pitchFamily="2" charset="2"/>
              <a:buChar char="Ø"/>
            </a:pPr>
            <a:r>
              <a:rPr lang="lv-LV" sz="2000" dirty="0">
                <a:latin typeface="HelveticaNeueLT Std Lt"/>
              </a:rPr>
              <a:t>Dati par sodāmību un pārkāpumiem nav īpaša kategorija, tomēr arī uz tiem attiecas īpašais datu apstrādes režīms saskaņā ar VDAR. Būtu jāpārskata personāla vadības prakses sodāmības datu apkopošanā vai veicot nākamo darbinieku iepriekšējo darbību plašas pārbaudes, ņemot vērā VDAR.</a:t>
            </a:r>
          </a:p>
        </p:txBody>
      </p:sp>
    </p:spTree>
    <p:extLst>
      <p:ext uri="{BB962C8B-B14F-4D97-AF65-F5344CB8AC3E}">
        <p14:creationId xmlns:p14="http://schemas.microsoft.com/office/powerpoint/2010/main" val="1212412194"/>
      </p:ext>
    </p:extLst>
  </p:cSld>
  <p:clrMapOvr>
    <a:masterClrMapping/>
  </p:clrMapOvr>
  <mc:AlternateContent xmlns:mc="http://schemas.openxmlformats.org/markup-compatibility/2006" xmlns:p14="http://schemas.microsoft.com/office/powerpoint/2010/main">
    <mc:Choice Requires="p14">
      <p:transition spd="slow" p14:dur="2000">
        <p:wipe dir="r"/>
      </p:transition>
    </mc:Choice>
    <mc:Fallback xmlns="">
      <p:transition spd="slow">
        <p:wipe dir="r"/>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45308-DA00-49C7-BB47-368EAEA31E56}"/>
              </a:ext>
            </a:extLst>
          </p:cNvPr>
          <p:cNvSpPr>
            <a:spLocks noGrp="1"/>
          </p:cNvSpPr>
          <p:nvPr>
            <p:ph type="title"/>
          </p:nvPr>
        </p:nvSpPr>
        <p:spPr>
          <a:xfrm>
            <a:off x="486696" y="629266"/>
            <a:ext cx="2738601" cy="1676603"/>
          </a:xfrm>
        </p:spPr>
        <p:txBody>
          <a:bodyPr vert="horz" lIns="91440" tIns="45720" rIns="91440" bIns="45720" rtlCol="0" anchor="ctr">
            <a:normAutofit/>
          </a:bodyPr>
          <a:lstStyle/>
          <a:p>
            <a:pPr defTabSz="914400">
              <a:lnSpc>
                <a:spcPct val="90000"/>
              </a:lnSpc>
            </a:pPr>
            <a:r>
              <a:rPr lang="lv-LV" sz="2800" dirty="0">
                <a:solidFill>
                  <a:schemeClr val="accent5">
                    <a:lumMod val="50000"/>
                  </a:schemeClr>
                </a:solidFill>
              </a:rPr>
              <a:t>Ieteikumi sīkākas informācijas iegūšanai:</a:t>
            </a:r>
          </a:p>
        </p:txBody>
      </p:sp>
      <p:sp>
        <p:nvSpPr>
          <p:cNvPr id="5" name="Text Placeholder 4">
            <a:extLst>
              <a:ext uri="{FF2B5EF4-FFF2-40B4-BE49-F238E27FC236}">
                <a16:creationId xmlns:a16="http://schemas.microsoft.com/office/drawing/2014/main" id="{1A52215F-D26A-4EF3-8529-CD29CFB3CA2C}"/>
              </a:ext>
            </a:extLst>
          </p:cNvPr>
          <p:cNvSpPr>
            <a:spLocks noGrp="1"/>
          </p:cNvSpPr>
          <p:nvPr>
            <p:ph type="body" sz="half" idx="2"/>
          </p:nvPr>
        </p:nvSpPr>
        <p:spPr>
          <a:xfrm>
            <a:off x="486698" y="2438400"/>
            <a:ext cx="2738599" cy="3785419"/>
          </a:xfrm>
        </p:spPr>
        <p:txBody>
          <a:bodyPr vert="horz" lIns="91440" tIns="45720" rIns="91440" bIns="45720" rtlCol="0">
            <a:normAutofit fontScale="92500" lnSpcReduction="10000"/>
          </a:bodyPr>
          <a:lstStyle/>
          <a:p>
            <a:pPr marL="57150" indent="-285750" algn="just" defTabSz="914400">
              <a:lnSpc>
                <a:spcPct val="90000"/>
              </a:lnSpc>
              <a:buFont typeface="Wingdings" panose="05000000000000000000" pitchFamily="2" charset="2"/>
              <a:buChar char="Ø"/>
            </a:pPr>
            <a:r>
              <a:rPr lang="en-US" sz="1600" dirty="0">
                <a:hlinkClick r:id="rId2"/>
              </a:rPr>
              <a:t>Kādi personas </a:t>
            </a:r>
            <a:r>
              <a:rPr lang="en-US" sz="1600" dirty="0" err="1">
                <a:hlinkClick r:id="rId2"/>
              </a:rPr>
              <a:t>dati</a:t>
            </a:r>
            <a:r>
              <a:rPr lang="en-US" sz="1600" dirty="0">
                <a:hlinkClick r:id="rId2"/>
              </a:rPr>
              <a:t> </a:t>
            </a:r>
            <a:r>
              <a:rPr lang="en-US" sz="1600" dirty="0" err="1">
                <a:hlinkClick r:id="rId2"/>
              </a:rPr>
              <a:t>ir</a:t>
            </a:r>
            <a:r>
              <a:rPr lang="en-US" sz="1600" dirty="0">
                <a:hlinkClick r:id="rId2"/>
              </a:rPr>
              <a:t> </a:t>
            </a:r>
            <a:r>
              <a:rPr lang="en-US" sz="1600" dirty="0" err="1">
                <a:hlinkClick r:id="rId2"/>
              </a:rPr>
              <a:t>uzskatāmi</a:t>
            </a:r>
            <a:r>
              <a:rPr lang="en-US" sz="1600" dirty="0">
                <a:hlinkClick r:id="rId2"/>
              </a:rPr>
              <a:t> par </a:t>
            </a:r>
            <a:r>
              <a:rPr lang="en-US" sz="1600" dirty="0" err="1">
                <a:hlinkClick r:id="rId2"/>
              </a:rPr>
              <a:t>sensitīviem</a:t>
            </a:r>
            <a:r>
              <a:rPr lang="en-US" sz="1600" dirty="0">
                <a:hlinkClick r:id="rId2"/>
              </a:rPr>
              <a:t>?</a:t>
            </a:r>
            <a:endParaRPr lang="lv-LV" sz="1600" dirty="0"/>
          </a:p>
          <a:p>
            <a:pPr marL="57150" indent="-285750" algn="just" defTabSz="914400">
              <a:lnSpc>
                <a:spcPct val="90000"/>
              </a:lnSpc>
              <a:buFont typeface="Wingdings" panose="05000000000000000000" pitchFamily="2" charset="2"/>
              <a:buChar char="Ø"/>
            </a:pPr>
            <a:endParaRPr lang="en-US" sz="1600" dirty="0"/>
          </a:p>
          <a:p>
            <a:pPr marL="57150" indent="-285750" algn="just" defTabSz="914400">
              <a:lnSpc>
                <a:spcPct val="90000"/>
              </a:lnSpc>
              <a:buFont typeface="Wingdings" panose="05000000000000000000" pitchFamily="2" charset="2"/>
              <a:buChar char="Ø"/>
            </a:pPr>
            <a:r>
              <a:rPr lang="lv-LV" sz="1600" dirty="0">
                <a:hlinkClick r:id="rId3"/>
              </a:rPr>
              <a:t>Saskaņā ar kādiem nosacījumiem mans uzņēmums/organizācija var apstrādāt </a:t>
            </a:r>
            <a:r>
              <a:rPr lang="lv-LV" sz="1600" dirty="0" err="1">
                <a:hlinkClick r:id="rId3"/>
              </a:rPr>
              <a:t>sensitīvus</a:t>
            </a:r>
            <a:r>
              <a:rPr lang="lv-LV" sz="1600" dirty="0">
                <a:hlinkClick r:id="rId3"/>
              </a:rPr>
              <a:t> datus?</a:t>
            </a:r>
            <a:endParaRPr lang="lv-LV" sz="1600" dirty="0"/>
          </a:p>
          <a:p>
            <a:pPr marL="57150" indent="-285750" algn="just" defTabSz="914400">
              <a:lnSpc>
                <a:spcPct val="90000"/>
              </a:lnSpc>
              <a:buFont typeface="Wingdings" panose="05000000000000000000" pitchFamily="2" charset="2"/>
              <a:buChar char="Ø"/>
            </a:pPr>
            <a:endParaRPr lang="en-US" sz="1600" dirty="0"/>
          </a:p>
          <a:p>
            <a:pPr marL="57150" indent="-285750" algn="just" defTabSz="914400">
              <a:lnSpc>
                <a:spcPct val="90000"/>
              </a:lnSpc>
              <a:buFont typeface="Wingdings" panose="05000000000000000000" pitchFamily="2" charset="2"/>
              <a:buChar char="Ø"/>
            </a:pPr>
            <a:r>
              <a:rPr lang="lv-LV" sz="1600" dirty="0"/>
              <a:t>DG29, Pamatnostādnes par piekrišanu saskaņā ar Regulu 2016/679, WP 259</a:t>
            </a:r>
            <a:r>
              <a:rPr lang="en-US" sz="1600" dirty="0"/>
              <a:t>;</a:t>
            </a:r>
          </a:p>
          <a:p>
            <a:pPr marL="57150" indent="-285750" algn="just" defTabSz="914400">
              <a:lnSpc>
                <a:spcPct val="90000"/>
              </a:lnSpc>
              <a:buFont typeface="Wingdings" panose="05000000000000000000" pitchFamily="2" charset="2"/>
              <a:buChar char="Ø"/>
            </a:pPr>
            <a:endParaRPr lang="en-US" sz="1600" dirty="0"/>
          </a:p>
          <a:p>
            <a:pPr marL="57150" indent="-285750" algn="just" defTabSz="914400">
              <a:lnSpc>
                <a:spcPct val="90000"/>
              </a:lnSpc>
              <a:buFont typeface="Wingdings" panose="05000000000000000000" pitchFamily="2" charset="2"/>
              <a:buChar char="Ø"/>
            </a:pPr>
            <a:r>
              <a:rPr lang="lv-LV" sz="1600" dirty="0"/>
              <a:t>DG29, Atzinums 06/2014 par personas datu apstrādātāja likumīgo interešu jēdzienu saskaņā ar Direktīvas 95/46/EK 7. pantu, WP 217.</a:t>
            </a:r>
          </a:p>
        </p:txBody>
      </p:sp>
      <p:pic>
        <p:nvPicPr>
          <p:cNvPr id="7" name="Picture Placeholder 6">
            <a:extLst>
              <a:ext uri="{FF2B5EF4-FFF2-40B4-BE49-F238E27FC236}">
                <a16:creationId xmlns:a16="http://schemas.microsoft.com/office/drawing/2014/main" id="{C3231589-9822-41F0-8CC1-6BD2DB153AEF}"/>
              </a:ext>
            </a:extLst>
          </p:cNvPr>
          <p:cNvPicPr>
            <a:picLocks noGrp="1" noChangeAspect="1"/>
          </p:cNvPicPr>
          <p:nvPr>
            <p:ph type="pic" idx="1"/>
          </p:nvPr>
        </p:nvPicPr>
        <p:blipFill rotWithShape="1">
          <a:blip r:embed="rId4">
            <a:duotone>
              <a:schemeClr val="accent5">
                <a:shade val="45000"/>
                <a:satMod val="135000"/>
              </a:schemeClr>
              <a:prstClr val="white"/>
            </a:duotone>
            <a:extLst>
              <a:ext uri="{28A0092B-C50C-407E-A947-70E740481C1C}">
                <a14:useLocalDpi xmlns:a14="http://schemas.microsoft.com/office/drawing/2010/main" val="0"/>
              </a:ext>
            </a:extLst>
          </a:blip>
          <a:srcRect l="12089" r="6755" b="-2"/>
          <a:stretch/>
        </p:blipFill>
        <p:spPr>
          <a:xfrm>
            <a:off x="3581400" y="9832"/>
            <a:ext cx="5562600" cy="6734373"/>
          </a:xfrm>
          <a:prstGeom prst="rect">
            <a:avLst/>
          </a:prstGeom>
          <a:effectLst/>
        </p:spPr>
      </p:pic>
    </p:spTree>
    <p:extLst>
      <p:ext uri="{BB962C8B-B14F-4D97-AF65-F5344CB8AC3E}">
        <p14:creationId xmlns:p14="http://schemas.microsoft.com/office/powerpoint/2010/main" val="903000352"/>
      </p:ext>
    </p:extLst>
  </p:cSld>
  <p:clrMapOvr>
    <a:masterClrMapping/>
  </p:clrMapOvr>
  <mc:AlternateContent xmlns:mc="http://schemas.openxmlformats.org/markup-compatibility/2006" xmlns:p14="http://schemas.microsoft.com/office/powerpoint/2010/main">
    <mc:Choice Requires="p14">
      <p:transition spd="slow" p14:dur="2000">
        <p:wipe dir="r"/>
      </p:transition>
    </mc:Choice>
    <mc:Fallback xmlns="">
      <p:transition spd="slow">
        <p:wipe dir="r"/>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707FAB3C-1737-463C-8CF2-60723CC79374}"/>
              </a:ext>
            </a:extLst>
          </p:cNvPr>
          <p:cNvSpPr>
            <a:spLocks noGrp="1"/>
          </p:cNvSpPr>
          <p:nvPr>
            <p:ph type="title"/>
          </p:nvPr>
        </p:nvSpPr>
        <p:spPr/>
        <p:txBody>
          <a:bodyPr/>
          <a:lstStyle/>
          <a:p>
            <a:r>
              <a:rPr lang="lv-LV" b="1" dirty="0">
                <a:solidFill>
                  <a:schemeClr val="accent5">
                    <a:lumMod val="50000"/>
                  </a:schemeClr>
                </a:solidFill>
                <a:latin typeface="HelveticaNeueLT Std Lt"/>
              </a:rPr>
              <a:t>Īpašo kategoriju personas dati saskaņā ar VDAR</a:t>
            </a:r>
            <a:endParaRPr lang="en-US" b="1" dirty="0">
              <a:solidFill>
                <a:schemeClr val="accent5">
                  <a:lumMod val="50000"/>
                </a:schemeClr>
              </a:solidFill>
              <a:latin typeface="HelveticaNeueLT Std Lt"/>
            </a:endParaRPr>
          </a:p>
        </p:txBody>
      </p:sp>
      <p:sp>
        <p:nvSpPr>
          <p:cNvPr id="3" name="Контейнер за съдържание 2">
            <a:extLst>
              <a:ext uri="{FF2B5EF4-FFF2-40B4-BE49-F238E27FC236}">
                <a16:creationId xmlns:a16="http://schemas.microsoft.com/office/drawing/2014/main" id="{AC0F605B-3AC5-46DA-88EF-CA1B0F7D776E}"/>
              </a:ext>
            </a:extLst>
          </p:cNvPr>
          <p:cNvSpPr>
            <a:spLocks noGrp="1"/>
          </p:cNvSpPr>
          <p:nvPr>
            <p:ph idx="1"/>
          </p:nvPr>
        </p:nvSpPr>
        <p:spPr/>
        <p:txBody>
          <a:bodyPr>
            <a:normAutofit/>
          </a:bodyPr>
          <a:lstStyle/>
          <a:p>
            <a:pPr marL="457200" indent="-457200" algn="just">
              <a:buFont typeface="Wingdings" panose="05000000000000000000" pitchFamily="2" charset="2"/>
              <a:buChar char="Ø"/>
            </a:pPr>
            <a:r>
              <a:rPr lang="lv-LV" dirty="0">
                <a:latin typeface="HelveticaNeueLT Std Lt"/>
              </a:rPr>
              <a:t>VDAR paplašina īpašo kategoriju personas datu loku un paredz dažus jaunus izņēmumus (juridisko pamatu), kas datu apstrādātājiem dod tiesības apstrādāt šādus datus;</a:t>
            </a:r>
          </a:p>
          <a:p>
            <a:pPr marL="457200" indent="-457200" algn="just">
              <a:buFont typeface="Wingdings" panose="05000000000000000000" pitchFamily="2" charset="2"/>
              <a:buChar char="Ø"/>
            </a:pPr>
            <a:r>
              <a:rPr lang="lv-LV" dirty="0">
                <a:latin typeface="HelveticaNeueLT Std Lt"/>
              </a:rPr>
              <a:t>D</a:t>
            </a:r>
            <a:r>
              <a:rPr lang="it-IT" dirty="0">
                <a:latin typeface="HelveticaNeueLT Std Lt"/>
              </a:rPr>
              <a:t>ažāda veida dati dažādi ietekmē personas</a:t>
            </a:r>
            <a:r>
              <a:rPr lang="en-GB" dirty="0">
                <a:latin typeface="HelveticaNeueLT Std Lt"/>
              </a:rPr>
              <a:t> (</a:t>
            </a:r>
            <a:r>
              <a:rPr lang="lv-LV" dirty="0">
                <a:latin typeface="HelveticaNeueLT Std Lt"/>
              </a:rPr>
              <a:t>t.i. objektīva pieeja</a:t>
            </a:r>
            <a:r>
              <a:rPr lang="en-GB" dirty="0">
                <a:latin typeface="HelveticaNeueLT Std Lt"/>
              </a:rPr>
              <a:t>);</a:t>
            </a:r>
          </a:p>
          <a:p>
            <a:pPr marL="457200" indent="-457200" algn="just">
              <a:buFont typeface="Wingdings" panose="05000000000000000000" pitchFamily="2" charset="2"/>
              <a:buChar char="Ø"/>
            </a:pPr>
            <a:r>
              <a:rPr lang="lv-LV" dirty="0">
                <a:latin typeface="HelveticaNeueLT Std Lt"/>
              </a:rPr>
              <a:t>Izvēli par to, kuru kategoriju personas datus definēt kā īpašus, būtiski ietekmēja diskriminācijas novēršanas tiesību akti.</a:t>
            </a:r>
          </a:p>
        </p:txBody>
      </p:sp>
    </p:spTree>
    <p:extLst>
      <p:ext uri="{BB962C8B-B14F-4D97-AF65-F5344CB8AC3E}">
        <p14:creationId xmlns:p14="http://schemas.microsoft.com/office/powerpoint/2010/main" val="2804979232"/>
      </p:ext>
    </p:extLst>
  </p:cSld>
  <p:clrMapOvr>
    <a:masterClrMapping/>
  </p:clrMapOvr>
  <mc:AlternateContent xmlns:mc="http://schemas.openxmlformats.org/markup-compatibility/2006" xmlns:p14="http://schemas.microsoft.com/office/powerpoint/2010/main">
    <mc:Choice Requires="p14">
      <p:transition spd="slow" p14:dur="2000">
        <p:wipe dir="r"/>
      </p:transition>
    </mc:Choice>
    <mc:Fallback xmlns="">
      <p:transition spd="slow">
        <p:wipe dir="r"/>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21A3A3D-B0E1-4CE0-88AE-1497AA9BABC6}"/>
              </a:ext>
            </a:extLst>
          </p:cNvPr>
          <p:cNvSpPr>
            <a:spLocks noGrp="1"/>
          </p:cNvSpPr>
          <p:nvPr>
            <p:ph type="title"/>
          </p:nvPr>
        </p:nvSpPr>
        <p:spPr>
          <a:xfrm>
            <a:off x="609600" y="2438400"/>
            <a:ext cx="8153400" cy="1362075"/>
          </a:xfrm>
        </p:spPr>
        <p:txBody>
          <a:bodyPr/>
          <a:lstStyle/>
          <a:p>
            <a:pPr algn="ctr"/>
            <a:r>
              <a:rPr lang="lv-LV" dirty="0">
                <a:solidFill>
                  <a:schemeClr val="accent5">
                    <a:lumMod val="50000"/>
                  </a:schemeClr>
                </a:solidFill>
                <a:latin typeface="HelveticaNeueLT Std Lt"/>
              </a:rPr>
              <a:t>ĪPAŠO KATEGORIJU PERSONAS DATU VEIDI</a:t>
            </a:r>
            <a:endParaRPr lang="bg-BG" dirty="0"/>
          </a:p>
        </p:txBody>
      </p:sp>
    </p:spTree>
    <p:extLst>
      <p:ext uri="{BB962C8B-B14F-4D97-AF65-F5344CB8AC3E}">
        <p14:creationId xmlns:p14="http://schemas.microsoft.com/office/powerpoint/2010/main" val="2451551165"/>
      </p:ext>
    </p:extLst>
  </p:cSld>
  <p:clrMapOvr>
    <a:masterClrMapping/>
  </p:clrMapOvr>
  <mc:AlternateContent xmlns:mc="http://schemas.openxmlformats.org/markup-compatibility/2006" xmlns:p14="http://schemas.microsoft.com/office/powerpoint/2010/main">
    <mc:Choice Requires="p14">
      <p:transition spd="slow" p14:dur="2000">
        <p:wipe dir="r"/>
      </p:transition>
    </mc:Choice>
    <mc:Fallback xmlns="">
      <p:transition spd="slow">
        <p:wipe dir="r"/>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EB41C5C-0F34-4DDA-9D7C-5E717F35F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601007" y="303591"/>
            <a:ext cx="4301693" cy="5896743"/>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лавие 1">
            <a:extLst>
              <a:ext uri="{FF2B5EF4-FFF2-40B4-BE49-F238E27FC236}">
                <a16:creationId xmlns:a16="http://schemas.microsoft.com/office/drawing/2014/main" id="{671F3E32-E7F1-4BD5-844B-69C746035E84}"/>
              </a:ext>
            </a:extLst>
          </p:cNvPr>
          <p:cNvSpPr>
            <a:spLocks noGrp="1"/>
          </p:cNvSpPr>
          <p:nvPr>
            <p:ph type="title"/>
          </p:nvPr>
        </p:nvSpPr>
        <p:spPr>
          <a:xfrm>
            <a:off x="4794448" y="640263"/>
            <a:ext cx="3915950" cy="1344975"/>
          </a:xfrm>
        </p:spPr>
        <p:txBody>
          <a:bodyPr>
            <a:normAutofit fontScale="90000"/>
          </a:bodyPr>
          <a:lstStyle/>
          <a:p>
            <a:pPr>
              <a:lnSpc>
                <a:spcPct val="90000"/>
              </a:lnSpc>
            </a:pPr>
            <a:r>
              <a:rPr lang="lv-LV" sz="3200" b="1" dirty="0">
                <a:solidFill>
                  <a:schemeClr val="accent5">
                    <a:lumMod val="50000"/>
                  </a:schemeClr>
                </a:solidFill>
                <a:latin typeface="HelveticaNeueLT Std Lt"/>
              </a:rPr>
              <a:t>Personas dati, kas atklāj rasi vai etnisko piederību</a:t>
            </a:r>
            <a:endParaRPr lang="lv-LV" sz="3000" b="1" dirty="0">
              <a:solidFill>
                <a:schemeClr val="accent5">
                  <a:lumMod val="50000"/>
                </a:schemeClr>
              </a:solidFill>
              <a:latin typeface="HelveticaNeueLT Std Lt"/>
            </a:endParaRPr>
          </a:p>
        </p:txBody>
      </p:sp>
      <p:pic>
        <p:nvPicPr>
          <p:cNvPr id="5" name="Picture 4">
            <a:extLst>
              <a:ext uri="{FF2B5EF4-FFF2-40B4-BE49-F238E27FC236}">
                <a16:creationId xmlns:a16="http://schemas.microsoft.com/office/drawing/2014/main" id="{5132D13F-37FE-460D-AF9C-A9FA712AB9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2301671"/>
            <a:ext cx="5438698" cy="2583382"/>
          </a:xfrm>
          <a:prstGeom prst="rect">
            <a:avLst/>
          </a:prstGeom>
        </p:spPr>
      </p:pic>
      <p:sp>
        <p:nvSpPr>
          <p:cNvPr id="3" name="Контейнер за съдържание 2">
            <a:extLst>
              <a:ext uri="{FF2B5EF4-FFF2-40B4-BE49-F238E27FC236}">
                <a16:creationId xmlns:a16="http://schemas.microsoft.com/office/drawing/2014/main" id="{1B3EFA54-9783-43E2-8E0A-4900A4ACA63E}"/>
              </a:ext>
            </a:extLst>
          </p:cNvPr>
          <p:cNvSpPr>
            <a:spLocks noGrp="1"/>
          </p:cNvSpPr>
          <p:nvPr>
            <p:ph idx="1"/>
          </p:nvPr>
        </p:nvSpPr>
        <p:spPr>
          <a:xfrm>
            <a:off x="4793927" y="2121763"/>
            <a:ext cx="3926617" cy="3773010"/>
          </a:xfrm>
        </p:spPr>
        <p:txBody>
          <a:bodyPr>
            <a:normAutofit/>
          </a:bodyPr>
          <a:lstStyle/>
          <a:p>
            <a:pPr marL="457200" indent="-457200" algn="just">
              <a:buFont typeface="Wingdings" panose="05000000000000000000" pitchFamily="2" charset="2"/>
              <a:buChar char="Ø"/>
            </a:pPr>
            <a:r>
              <a:rPr lang="lv-LV" sz="1700" dirty="0">
                <a:latin typeface="HelveticaNeueLT Std Lt"/>
              </a:rPr>
              <a:t>Šīs kategorijas personas dati ir definēti kā </a:t>
            </a:r>
            <a:r>
              <a:rPr lang="lv-LV" sz="1700" dirty="0" err="1">
                <a:latin typeface="HelveticaNeueLT Std Lt"/>
              </a:rPr>
              <a:t>sensitīvi</a:t>
            </a:r>
            <a:r>
              <a:rPr lang="lv-LV" sz="1700" dirty="0">
                <a:latin typeface="HelveticaNeueLT Std Lt"/>
              </a:rPr>
              <a:t>, jo tie saistīti ar lielu diskriminācijas risku. Tiesiskajā doktrīnā ir minēti piemēri par to, kādi dati var ietilpt šajā kategorijā: personas vārds un uzvārds, viņa dzimšanas vieta, viņa dzimtā valoda vai viņa vecāku vārdi, kuri apvienojumā ļauj secināt viņa izcelsmi.</a:t>
            </a:r>
            <a:endParaRPr lang="en-US" sz="1700" dirty="0">
              <a:latin typeface="HelveticaNeueLT Std Lt"/>
            </a:endParaRPr>
          </a:p>
        </p:txBody>
      </p:sp>
    </p:spTree>
    <p:extLst>
      <p:ext uri="{BB962C8B-B14F-4D97-AF65-F5344CB8AC3E}">
        <p14:creationId xmlns:p14="http://schemas.microsoft.com/office/powerpoint/2010/main" val="2042123175"/>
      </p:ext>
    </p:extLst>
  </p:cSld>
  <p:clrMapOvr>
    <a:masterClrMapping/>
  </p:clrMapOvr>
  <mc:AlternateContent xmlns:mc="http://schemas.openxmlformats.org/markup-compatibility/2006" xmlns:p14="http://schemas.microsoft.com/office/powerpoint/2010/main">
    <mc:Choice Requires="p14">
      <p:transition spd="slow" p14:dur="2000">
        <p:wipe dir="r"/>
      </p:transition>
    </mc:Choice>
    <mc:Fallback xmlns="">
      <p:transition spd="slow">
        <p:wipe dir="r"/>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10E46876-EB31-4B94-B887-AC0142A0F0CA}"/>
              </a:ext>
            </a:extLst>
          </p:cNvPr>
          <p:cNvSpPr>
            <a:spLocks noGrp="1"/>
          </p:cNvSpPr>
          <p:nvPr>
            <p:ph type="title"/>
          </p:nvPr>
        </p:nvSpPr>
        <p:spPr>
          <a:xfrm>
            <a:off x="628650" y="365125"/>
            <a:ext cx="7886700" cy="1325563"/>
          </a:xfrm>
        </p:spPr>
        <p:txBody>
          <a:bodyPr>
            <a:normAutofit/>
          </a:bodyPr>
          <a:lstStyle/>
          <a:p>
            <a:r>
              <a:rPr lang="lv-LV" sz="3600" b="1" dirty="0">
                <a:solidFill>
                  <a:schemeClr val="accent5">
                    <a:lumMod val="50000"/>
                  </a:schemeClr>
                </a:solidFill>
                <a:latin typeface="HelveticaNeueLT Std Lt"/>
              </a:rPr>
              <a:t>Politiskie uzskati</a:t>
            </a:r>
            <a:endParaRPr lang="en-US" b="1" dirty="0">
              <a:solidFill>
                <a:schemeClr val="accent5">
                  <a:lumMod val="50000"/>
                </a:schemeClr>
              </a:solidFill>
              <a:latin typeface="HelveticaNeueLT Std Lt"/>
            </a:endParaRPr>
          </a:p>
        </p:txBody>
      </p:sp>
      <p:sp>
        <p:nvSpPr>
          <p:cNvPr id="3" name="Контейнер за съдържание 2">
            <a:extLst>
              <a:ext uri="{FF2B5EF4-FFF2-40B4-BE49-F238E27FC236}">
                <a16:creationId xmlns:a16="http://schemas.microsoft.com/office/drawing/2014/main" id="{24826BFB-CD12-4E12-AD01-EE9A9DF57668}"/>
              </a:ext>
            </a:extLst>
          </p:cNvPr>
          <p:cNvSpPr>
            <a:spLocks noGrp="1"/>
          </p:cNvSpPr>
          <p:nvPr>
            <p:ph idx="1"/>
          </p:nvPr>
        </p:nvSpPr>
        <p:spPr>
          <a:xfrm>
            <a:off x="0" y="1825624"/>
            <a:ext cx="4038600" cy="5032376"/>
          </a:xfrm>
        </p:spPr>
        <p:txBody>
          <a:bodyPr>
            <a:normAutofit/>
          </a:bodyPr>
          <a:lstStyle/>
          <a:p>
            <a:pPr algn="just">
              <a:lnSpc>
                <a:spcPct val="90000"/>
              </a:lnSpc>
              <a:buFont typeface="Wingdings" panose="05000000000000000000" pitchFamily="2" charset="2"/>
              <a:buChar char="Ø"/>
            </a:pPr>
            <a:r>
              <a:rPr lang="lv-LV" sz="1800" dirty="0">
                <a:latin typeface="HelveticaNeueLT Std Lt"/>
              </a:rPr>
              <a:t>Šiem datiem nepieciešama īpaša aizsardzība, jo tie ir saistīti ar pilsoņu tiesībām veidot viedokļus par politiku, kā arī piedalīties (aktīvi kā politiķi un/vai pasīvi kā vēlētāji un pilsoniskās sabiedrības pārstāvji) valsts politiskajā dzīvē. Šādu datu piemēri ietver informāciju par piederību politiskajai partijai, informāciju par pievienošanos jebkādai petīcijai, piedalīšanos demonstrācijās, politisko </a:t>
            </a:r>
            <a:r>
              <a:rPr lang="lv-LV" sz="1800" dirty="0" err="1">
                <a:latin typeface="HelveticaNeueLT Std Lt"/>
              </a:rPr>
              <a:t>atkalapvienošanos</a:t>
            </a:r>
            <a:r>
              <a:rPr lang="lv-LV" sz="1800" dirty="0">
                <a:latin typeface="HelveticaNeueLT Std Lt"/>
              </a:rPr>
              <a:t> vai līdzīgiem pasākumiem, informāciju par kādas politiskās idejas atbalstu vai tās noraidīšanu.</a:t>
            </a:r>
            <a:endParaRPr lang="en-US" sz="1800" dirty="0">
              <a:latin typeface="HelveticaNeueLT Std Lt"/>
            </a:endParaRPr>
          </a:p>
        </p:txBody>
      </p:sp>
      <p:pic>
        <p:nvPicPr>
          <p:cNvPr id="5" name="Picture 4" descr="A close up of a newspaper&#10;&#10;Description generated with high confidence">
            <a:extLst>
              <a:ext uri="{FF2B5EF4-FFF2-40B4-BE49-F238E27FC236}">
                <a16:creationId xmlns:a16="http://schemas.microsoft.com/office/drawing/2014/main" id="{94FE0270-E75F-4C97-A9E4-B398027988B6}"/>
              </a:ext>
            </a:extLst>
          </p:cNvPr>
          <p:cNvPicPr>
            <a:picLocks noChangeAspect="1"/>
          </p:cNvPicPr>
          <p:nvPr/>
        </p:nvPicPr>
        <p:blipFill rotWithShape="1">
          <a:blip r:embed="rId2">
            <a:extLst>
              <a:ext uri="{28A0092B-C50C-407E-A947-70E740481C1C}">
                <a14:useLocalDpi xmlns:a14="http://schemas.microsoft.com/office/drawing/2010/main" val="0"/>
              </a:ext>
            </a:extLst>
          </a:blip>
          <a:srcRect l="3376" r="12100" b="-3"/>
          <a:stretch/>
        </p:blipFill>
        <p:spPr>
          <a:xfrm>
            <a:off x="4191000" y="1825625"/>
            <a:ext cx="4674870" cy="4272681"/>
          </a:xfrm>
          <a:prstGeom prst="rect">
            <a:avLst/>
          </a:prstGeom>
        </p:spPr>
      </p:pic>
    </p:spTree>
    <p:extLst>
      <p:ext uri="{BB962C8B-B14F-4D97-AF65-F5344CB8AC3E}">
        <p14:creationId xmlns:p14="http://schemas.microsoft.com/office/powerpoint/2010/main" val="3869013323"/>
      </p:ext>
    </p:extLst>
  </p:cSld>
  <p:clrMapOvr>
    <a:masterClrMapping/>
  </p:clrMapOvr>
  <mc:AlternateContent xmlns:mc="http://schemas.openxmlformats.org/markup-compatibility/2006" xmlns:p14="http://schemas.microsoft.com/office/powerpoint/2010/main">
    <mc:Choice Requires="p14">
      <p:transition spd="slow" p14:dur="2000">
        <p:wipe dir="r"/>
      </p:transition>
    </mc:Choice>
    <mc:Fallback xmlns="">
      <p:transition spd="slow">
        <p:wipe dir="r"/>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
        <p:cNvGrpSpPr/>
        <p:nvPr/>
      </p:nvGrpSpPr>
      <p:grpSpPr>
        <a:xfrm>
          <a:off x="0" y="0"/>
          <a:ext cx="0" cy="0"/>
          <a:chOff x="0" y="0"/>
          <a:chExt cx="0" cy="0"/>
        </a:xfrm>
      </p:grpSpPr>
      <p:sp>
        <p:nvSpPr>
          <p:cNvPr id="15" name="Rectangle 9">
            <a:extLst>
              <a:ext uri="{FF2B5EF4-FFF2-40B4-BE49-F238E27FC236}">
                <a16:creationId xmlns:a16="http://schemas.microsoft.com/office/drawing/2014/main" id="{68A4132F-DEC6-4332-A00C-A11AD4519B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 y="0"/>
            <a:ext cx="9141714"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lose up of a logo&#10;&#10;Description generated with very high confidence">
            <a:extLst>
              <a:ext uri="{FF2B5EF4-FFF2-40B4-BE49-F238E27FC236}">
                <a16:creationId xmlns:a16="http://schemas.microsoft.com/office/drawing/2014/main" id="{FF8A5BCD-4E0A-418B-8F13-946466F589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19738" y="1828800"/>
            <a:ext cx="3607429" cy="3607429"/>
          </a:xfrm>
          <a:prstGeom prst="rect">
            <a:avLst/>
          </a:prstGeom>
        </p:spPr>
      </p:pic>
      <p:sp>
        <p:nvSpPr>
          <p:cNvPr id="16" name="Freeform: Shape 11">
            <a:extLst>
              <a:ext uri="{FF2B5EF4-FFF2-40B4-BE49-F238E27FC236}">
                <a16:creationId xmlns:a16="http://schemas.microsoft.com/office/drawing/2014/main" id="{64965EAE-E41A-435F-B993-07E824B6C9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5654922" cy="6858000"/>
          </a:xfrm>
          <a:custGeom>
            <a:avLst/>
            <a:gdLst>
              <a:gd name="connsiteX0" fmla="*/ 7539895 w 7539895"/>
              <a:gd name="connsiteY0" fmla="*/ 6858000 h 6858000"/>
              <a:gd name="connsiteX1" fmla="*/ 0 w 7539895"/>
              <a:gd name="connsiteY1" fmla="*/ 6858000 h 6858000"/>
              <a:gd name="connsiteX2" fmla="*/ 0 w 7539895"/>
              <a:gd name="connsiteY2" fmla="*/ 0 h 6858000"/>
              <a:gd name="connsiteX3" fmla="*/ 4363741 w 7539895"/>
              <a:gd name="connsiteY3" fmla="*/ 0 h 6858000"/>
            </a:gdLst>
            <a:ahLst/>
            <a:cxnLst>
              <a:cxn ang="0">
                <a:pos x="connsiteX0" y="connsiteY0"/>
              </a:cxn>
              <a:cxn ang="0">
                <a:pos x="connsiteX1" y="connsiteY1"/>
              </a:cxn>
              <a:cxn ang="0">
                <a:pos x="connsiteX2" y="connsiteY2"/>
              </a:cxn>
              <a:cxn ang="0">
                <a:pos x="connsiteX3" y="connsiteY3"/>
              </a:cxn>
            </a:cxnLst>
            <a:rect l="l" t="t" r="r" b="b"/>
            <a:pathLst>
              <a:path w="7539895" h="6858000">
                <a:moveTo>
                  <a:pt x="7539895" y="6858000"/>
                </a:moveTo>
                <a:lnTo>
                  <a:pt x="0" y="6858000"/>
                </a:lnTo>
                <a:lnTo>
                  <a:pt x="0" y="0"/>
                </a:lnTo>
                <a:lnTo>
                  <a:pt x="4363741" y="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152F8994-E6D4-4311-9548-C3607BC436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5319738" cy="6858000"/>
          </a:xfrm>
          <a:custGeom>
            <a:avLst/>
            <a:gdLst>
              <a:gd name="connsiteX0" fmla="*/ 7092985 w 7092985"/>
              <a:gd name="connsiteY0" fmla="*/ 6858000 h 6858000"/>
              <a:gd name="connsiteX1" fmla="*/ 0 w 7092985"/>
              <a:gd name="connsiteY1" fmla="*/ 6858000 h 6858000"/>
              <a:gd name="connsiteX2" fmla="*/ 0 w 7092985"/>
              <a:gd name="connsiteY2" fmla="*/ 0 h 6858000"/>
              <a:gd name="connsiteX3" fmla="*/ 3916831 w 7092985"/>
              <a:gd name="connsiteY3" fmla="*/ 0 h 6858000"/>
            </a:gdLst>
            <a:ahLst/>
            <a:cxnLst>
              <a:cxn ang="0">
                <a:pos x="connsiteX0" y="connsiteY0"/>
              </a:cxn>
              <a:cxn ang="0">
                <a:pos x="connsiteX1" y="connsiteY1"/>
              </a:cxn>
              <a:cxn ang="0">
                <a:pos x="connsiteX2" y="connsiteY2"/>
              </a:cxn>
              <a:cxn ang="0">
                <a:pos x="connsiteX3" y="connsiteY3"/>
              </a:cxn>
            </a:cxnLst>
            <a:rect l="l" t="t" r="r" b="b"/>
            <a:pathLst>
              <a:path w="7092985" h="6858000">
                <a:moveTo>
                  <a:pt x="7092985" y="6858000"/>
                </a:moveTo>
                <a:lnTo>
                  <a:pt x="0" y="6858000"/>
                </a:lnTo>
                <a:lnTo>
                  <a:pt x="0" y="0"/>
                </a:lnTo>
                <a:lnTo>
                  <a:pt x="3916831" y="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Заглавие 1">
            <a:extLst>
              <a:ext uri="{FF2B5EF4-FFF2-40B4-BE49-F238E27FC236}">
                <a16:creationId xmlns:a16="http://schemas.microsoft.com/office/drawing/2014/main" id="{33E796A9-FB4A-47B1-9A05-C0E99B853C54}"/>
              </a:ext>
            </a:extLst>
          </p:cNvPr>
          <p:cNvSpPr>
            <a:spLocks noGrp="1"/>
          </p:cNvSpPr>
          <p:nvPr>
            <p:ph type="title"/>
          </p:nvPr>
        </p:nvSpPr>
        <p:spPr>
          <a:xfrm>
            <a:off x="184287" y="263909"/>
            <a:ext cx="4147457" cy="1325563"/>
          </a:xfrm>
        </p:spPr>
        <p:txBody>
          <a:bodyPr>
            <a:normAutofit/>
          </a:bodyPr>
          <a:lstStyle/>
          <a:p>
            <a:r>
              <a:rPr lang="lv-LV" sz="3100" b="1" dirty="0">
                <a:latin typeface="HelveticaNeueLT Std Lt"/>
              </a:rPr>
              <a:t>Reliģiskā vai filozofiskā pārliecība</a:t>
            </a:r>
            <a:endParaRPr lang="en-US" sz="3100" dirty="0">
              <a:latin typeface="HelveticaNeueLT Std Lt"/>
            </a:endParaRPr>
          </a:p>
        </p:txBody>
      </p:sp>
      <p:sp>
        <p:nvSpPr>
          <p:cNvPr id="3" name="Контейнер за съдържание 2">
            <a:extLst>
              <a:ext uri="{FF2B5EF4-FFF2-40B4-BE49-F238E27FC236}">
                <a16:creationId xmlns:a16="http://schemas.microsoft.com/office/drawing/2014/main" id="{70C3918E-CC73-4F16-AC41-538210921FA3}"/>
              </a:ext>
            </a:extLst>
          </p:cNvPr>
          <p:cNvSpPr>
            <a:spLocks noGrp="1"/>
          </p:cNvSpPr>
          <p:nvPr>
            <p:ph idx="1"/>
          </p:nvPr>
        </p:nvSpPr>
        <p:spPr>
          <a:xfrm>
            <a:off x="184287" y="1828800"/>
            <a:ext cx="3419976" cy="3736975"/>
          </a:xfrm>
        </p:spPr>
        <p:txBody>
          <a:bodyPr>
            <a:normAutofit/>
          </a:bodyPr>
          <a:lstStyle/>
          <a:p>
            <a:pPr marL="457200" indent="-457200">
              <a:lnSpc>
                <a:spcPct val="90000"/>
              </a:lnSpc>
              <a:buFont typeface="Wingdings" panose="05000000000000000000" pitchFamily="2" charset="2"/>
              <a:buChar char="Ø"/>
            </a:pPr>
            <a:r>
              <a:rPr lang="lv-LV" sz="1600" dirty="0">
                <a:latin typeface="HelveticaNeueLT Std Lt"/>
              </a:rPr>
              <a:t>Šī datu kategorija ir cieši saistīta ar sirdsapziņas brīvību, t.i., brīvību izlemt, vai ticēt pārpasaulīgajiem spēkiem, kas nosaka mūsu ikdienas dzīvi un vai to paust citiem vai ne. Cilvēces vēsture ir pilna ar piemēriem, kad vardarbība notikusi, pamatojoties uz reliģiskajām atšķirībām, tādēļ šādi dati arī būtu īpaši jāaizsargā saskaņā ar datu aizsardzības tiesību aktiem.</a:t>
            </a:r>
            <a:endParaRPr lang="en-GB" sz="1600" dirty="0">
              <a:latin typeface="HelveticaNeueLT Std Lt"/>
            </a:endParaRPr>
          </a:p>
        </p:txBody>
      </p:sp>
    </p:spTree>
    <p:extLst>
      <p:ext uri="{BB962C8B-B14F-4D97-AF65-F5344CB8AC3E}">
        <p14:creationId xmlns:p14="http://schemas.microsoft.com/office/powerpoint/2010/main" val="27053432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p:wipe dir="r"/>
      </p:transition>
    </mc:Choice>
    <mc:Fallback xmlns="">
      <p:transition spd="slow">
        <p:wipe dir="r"/>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755E5C00-1166-4230-95C9-20DEC6EB908E}"/>
              </a:ext>
            </a:extLst>
          </p:cNvPr>
          <p:cNvSpPr>
            <a:spLocks noGrp="1"/>
          </p:cNvSpPr>
          <p:nvPr>
            <p:ph type="title"/>
          </p:nvPr>
        </p:nvSpPr>
        <p:spPr>
          <a:xfrm>
            <a:off x="486696" y="629266"/>
            <a:ext cx="3708114" cy="1622321"/>
          </a:xfrm>
        </p:spPr>
        <p:txBody>
          <a:bodyPr>
            <a:normAutofit/>
          </a:bodyPr>
          <a:lstStyle/>
          <a:p>
            <a:r>
              <a:rPr lang="lv-LV" b="1" dirty="0">
                <a:solidFill>
                  <a:schemeClr val="accent5">
                    <a:lumMod val="50000"/>
                  </a:schemeClr>
                </a:solidFill>
                <a:latin typeface="HelveticaNeueLT Std Lt"/>
              </a:rPr>
              <a:t>Dalība arodbiedrībās</a:t>
            </a:r>
            <a:endParaRPr lang="lv-LV" dirty="0">
              <a:solidFill>
                <a:schemeClr val="accent5">
                  <a:lumMod val="50000"/>
                </a:schemeClr>
              </a:solidFill>
              <a:latin typeface="HelveticaNeueLT Std Lt"/>
            </a:endParaRPr>
          </a:p>
        </p:txBody>
      </p:sp>
      <p:sp>
        <p:nvSpPr>
          <p:cNvPr id="3" name="Контейнер за съдържание 2">
            <a:extLst>
              <a:ext uri="{FF2B5EF4-FFF2-40B4-BE49-F238E27FC236}">
                <a16:creationId xmlns:a16="http://schemas.microsoft.com/office/drawing/2014/main" id="{13C77078-A8EA-4D6F-85D3-A6E2999044DA}"/>
              </a:ext>
            </a:extLst>
          </p:cNvPr>
          <p:cNvSpPr>
            <a:spLocks noGrp="1"/>
          </p:cNvSpPr>
          <p:nvPr>
            <p:ph idx="1"/>
          </p:nvPr>
        </p:nvSpPr>
        <p:spPr>
          <a:xfrm>
            <a:off x="486697" y="2438400"/>
            <a:ext cx="3708113" cy="3785419"/>
          </a:xfrm>
        </p:spPr>
        <p:txBody>
          <a:bodyPr>
            <a:normAutofit/>
          </a:bodyPr>
          <a:lstStyle/>
          <a:p>
            <a:pPr marL="457200" indent="-457200">
              <a:buFont typeface="Wingdings" panose="05000000000000000000" pitchFamily="2" charset="2"/>
              <a:buChar char="Ø"/>
            </a:pPr>
            <a:r>
              <a:rPr lang="lv-LV" sz="1900" dirty="0">
                <a:latin typeface="HelveticaNeueLT Std Lt"/>
              </a:rPr>
              <a:t>Informācija par šādu dalību ir </a:t>
            </a:r>
            <a:r>
              <a:rPr lang="lv-LV" sz="1900" dirty="0" err="1">
                <a:latin typeface="HelveticaNeueLT Std Lt"/>
              </a:rPr>
              <a:t>sensitīva</a:t>
            </a:r>
            <a:r>
              <a:rPr lang="lv-LV" sz="1900" dirty="0">
                <a:latin typeface="HelveticaNeueLT Std Lt"/>
              </a:rPr>
              <a:t>, jo tā rada diskriminējošu attieksmi darba tiesību jomā. Eiropas pilsoņiem ir brīvība slēgt darba koplīgumus un kolektīvi rīkoties, tāpēc pret viņiem nevajadzētu izturēties nevienlīdzīgi, pamatojoties uz viņu arodbiedrību piederību.</a:t>
            </a:r>
            <a:endParaRPr lang="en-US" sz="1900" dirty="0">
              <a:latin typeface="HelveticaNeueLT Std Lt"/>
            </a:endParaRPr>
          </a:p>
        </p:txBody>
      </p:sp>
      <p:sp>
        <p:nvSpPr>
          <p:cNvPr id="10" name="Rectangle 9">
            <a:extLst>
              <a:ext uri="{FF2B5EF4-FFF2-40B4-BE49-F238E27FC236}">
                <a16:creationId xmlns:a16="http://schemas.microsoft.com/office/drawing/2014/main" id="{46F7435D-E3DB-47B1-BA61-B00ACC83A9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69712" y="0"/>
            <a:ext cx="4574288"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9">
            <a:extLst>
              <a:ext uri="{FF2B5EF4-FFF2-40B4-BE49-F238E27FC236}">
                <a16:creationId xmlns:a16="http://schemas.microsoft.com/office/drawing/2014/main" id="{F263A0B5-F8C4-4116-809F-78A768EA79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3186" y="484632"/>
            <a:ext cx="3847653"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lose up of a logo&#10;&#10;Description generated with very high confidence">
            <a:extLst>
              <a:ext uri="{FF2B5EF4-FFF2-40B4-BE49-F238E27FC236}">
                <a16:creationId xmlns:a16="http://schemas.microsoft.com/office/drawing/2014/main" id="{39FDD1D8-9DCB-4565-B2AD-440BE96D5A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95516" y="1756786"/>
            <a:ext cx="3122994" cy="3194878"/>
          </a:xfrm>
          <a:prstGeom prst="rect">
            <a:avLst/>
          </a:prstGeom>
          <a:effectLst/>
        </p:spPr>
      </p:pic>
    </p:spTree>
    <p:extLst>
      <p:ext uri="{BB962C8B-B14F-4D97-AF65-F5344CB8AC3E}">
        <p14:creationId xmlns:p14="http://schemas.microsoft.com/office/powerpoint/2010/main" val="1442444098"/>
      </p:ext>
    </p:extLst>
  </p:cSld>
  <p:clrMapOvr>
    <a:masterClrMapping/>
  </p:clrMapOvr>
  <mc:AlternateContent xmlns:mc="http://schemas.openxmlformats.org/markup-compatibility/2006" xmlns:p14="http://schemas.microsoft.com/office/powerpoint/2010/main">
    <mc:Choice Requires="p14">
      <p:transition spd="slow" p14:dur="2000">
        <p:wipe dir="r"/>
      </p:transition>
    </mc:Choice>
    <mc:Fallback xmlns="">
      <p:transition spd="slow">
        <p:wipe dir="r"/>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HelveticaNeu"/>
        <a:ea typeface=""/>
        <a:cs typeface=""/>
      </a:majorFont>
      <a:minorFont>
        <a:latin typeface="HelveticaNeu"/>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61D4DDF2DAA264F90523C37F876FAF1" ma:contentTypeVersion="8" ma:contentTypeDescription="Create a new document." ma:contentTypeScope="" ma:versionID="50c437c803394ed7d515cc410dc3901d">
  <xsd:schema xmlns:xsd="http://www.w3.org/2001/XMLSchema" xmlns:xs="http://www.w3.org/2001/XMLSchema" xmlns:p="http://schemas.microsoft.com/office/2006/metadata/properties" xmlns:ns2="a8283528-8dfe-400f-be26-3551558dd496" xmlns:ns3="20a5ecb8-b3b3-41b8-9a6c-fdba20d983fb" targetNamespace="http://schemas.microsoft.com/office/2006/metadata/properties" ma:root="true" ma:fieldsID="15ac164bacb849414820e5359ee37bab" ns2:_="" ns3:_="">
    <xsd:import namespace="a8283528-8dfe-400f-be26-3551558dd496"/>
    <xsd:import namespace="20a5ecb8-b3b3-41b8-9a6c-fdba20d983fb"/>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Location" minOccurs="0"/>
                <xsd:element ref="ns3:SharedWithUsers" minOccurs="0"/>
                <xsd:element ref="ns3:SharedWithDetails"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8283528-8dfe-400f-be26-3551558dd496"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MediaServiceAutoTags" ma:description="" ma:internalName="MediaServiceAutoTags" ma:readOnly="true">
      <xsd:simpleType>
        <xsd:restriction base="dms:Text"/>
      </xsd:simpleType>
    </xsd:element>
    <xsd:element name="MediaServiceDateTaken" ma:index="11" nillable="true" ma:displayName="MediaServiceDateTaken" ma:description="" ma:hidden="true" ma:internalName="MediaServiceDateTaken" ma:readOnly="true">
      <xsd:simpleType>
        <xsd:restriction base="dms:Text"/>
      </xsd:simpleType>
    </xsd:element>
    <xsd:element name="MediaServiceLocation" ma:index="12" nillable="true" ma:displayName="MediaServiceLocation" ma:descrip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0a5ecb8-b3b3-41b8-9a6c-fdba20d983fb" elementFormDefault="qualified">
    <xsd:import namespace="http://schemas.microsoft.com/office/2006/documentManagement/types"/>
    <xsd:import namespace="http://schemas.microsoft.com/office/infopath/2007/PartnerControls"/>
    <xsd:element name="SharedWithUsers" ma:index="13"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20a5ecb8-b3b3-41b8-9a6c-fdba20d983fb">
      <UserInfo>
        <DisplayName/>
        <AccountId xsi:nil="true"/>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BF82620-5A57-4005-B4EC-694CDD078BA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8283528-8dfe-400f-be26-3551558dd496"/>
    <ds:schemaRef ds:uri="20a5ecb8-b3b3-41b8-9a6c-fdba20d983f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4C74DE9-C81F-449A-BE0C-7D108DA01AB7}">
  <ds:schemaRefs>
    <ds:schemaRef ds:uri="http://schemas.microsoft.com/office/2006/documentManagement/types"/>
    <ds:schemaRef ds:uri="http://purl.org/dc/terms/"/>
    <ds:schemaRef ds:uri="a8283528-8dfe-400f-be26-3551558dd496"/>
    <ds:schemaRef ds:uri="http://purl.org/dc/dcmitype/"/>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20a5ecb8-b3b3-41b8-9a6c-fdba20d983fb"/>
    <ds:schemaRef ds:uri="http://www.w3.org/XML/1998/namespace"/>
  </ds:schemaRefs>
</ds:datastoreItem>
</file>

<file path=customXml/itemProps3.xml><?xml version="1.0" encoding="utf-8"?>
<ds:datastoreItem xmlns:ds="http://schemas.openxmlformats.org/officeDocument/2006/customXml" ds:itemID="{3591EDD0-EFD8-4A6D-9567-1956D087F36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9339</TotalTime>
  <Words>2387</Words>
  <Application>Microsoft Office PowerPoint</Application>
  <PresentationFormat>On-screen Show (4:3)</PresentationFormat>
  <Paragraphs>119</Paragraphs>
  <Slides>31</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31</vt:i4>
      </vt:variant>
    </vt:vector>
  </HeadingPairs>
  <TitlesOfParts>
    <vt:vector size="39" baseType="lpstr">
      <vt:lpstr>Arial</vt:lpstr>
      <vt:lpstr>Calibri</vt:lpstr>
      <vt:lpstr>HelveticaNeu</vt:lpstr>
      <vt:lpstr>HelveticaNeueLT Std Lt</vt:lpstr>
      <vt:lpstr>Times New Roman</vt:lpstr>
      <vt:lpstr>Wingdings</vt:lpstr>
      <vt:lpstr>Office Theme</vt:lpstr>
      <vt:lpstr>1_Office Theme</vt:lpstr>
      <vt:lpstr>Īpašo kategoriju personas datu apstrāde</vt:lpstr>
      <vt:lpstr>Termini un skaidrojumi</vt:lpstr>
      <vt:lpstr>Loģika, kas nosaka atsevišķu kategoriju personas datus kā īpašus </vt:lpstr>
      <vt:lpstr>Īpašo kategoriju personas dati saskaņā ar VDAR</vt:lpstr>
      <vt:lpstr>ĪPAŠO KATEGORIJU PERSONAS DATU VEIDI</vt:lpstr>
      <vt:lpstr>Personas dati, kas atklāj rasi vai etnisko piederību</vt:lpstr>
      <vt:lpstr>Politiskie uzskati</vt:lpstr>
      <vt:lpstr>Reliģiskā vai filozofiskā pārliecība</vt:lpstr>
      <vt:lpstr>Dalība arodbiedrībās</vt:lpstr>
      <vt:lpstr>Ģenētiskie dati</vt:lpstr>
      <vt:lpstr>Biometriskie dati, lai veiktu fiziskas personas unikālu identifikāciju</vt:lpstr>
      <vt:lpstr>Biometriskie dati, lai veiktu fiziskas personas unikālu identifikāciju</vt:lpstr>
      <vt:lpstr>Dati par veselību vai dati par fiziskas personas dzimumdzīvi vai seksuālo orientāciju</vt:lpstr>
      <vt:lpstr>Personas dati par sodāmību un pārkāpumiem</vt:lpstr>
      <vt:lpstr>Personas dati par sodāmību un pārkāpumiem</vt:lpstr>
      <vt:lpstr>Juridiskie pamati īpašo kategoriju personas datu apstrādei</vt:lpstr>
      <vt:lpstr>Nepārprotama piekrišana</vt:lpstr>
      <vt:lpstr>Nepārprotama piekrišana</vt:lpstr>
      <vt:lpstr>Pienākumi vai konkrētas tiesības nodarbinātības, sociālā nodrošinājuma un sociālās aizsardzības tiesību jomā</vt:lpstr>
      <vt:lpstr>Pienākumi vai konkrētas tiesības nodarbinātības, sociālā nodrošinājuma un sociālās aizsardzības tiesību jomā</vt:lpstr>
      <vt:lpstr>Datu subjekta vai citas fiziskas personas vitālās intereses</vt:lpstr>
      <vt:lpstr>Apstrāde, ko veic bezpeļņas struktūra, kas to dara ar politisku, filozofisku, reliģisku vai ar arodbiedrībām saistītu mērķi</vt:lpstr>
      <vt:lpstr>Dati, kurus datu subjekts ir apzināti publiskojis</vt:lpstr>
      <vt:lpstr>Likumīgo prasību celšana, īstenošana vai aizstāvēšana un tiesas, pildot savus uzdevumus</vt:lpstr>
      <vt:lpstr>Būtiskas sabiedrības intereses, pamatojoties uz ES vai dalībvalsts tiesību aktiem</vt:lpstr>
      <vt:lpstr>Profilaktiskā vai arodmedicīna, darbinieka darbspējas novērtēšana, medicīniska diagnoze, veselības vai sociālās aprūpes vai ārstēšanas nodrošināšana</vt:lpstr>
      <vt:lpstr>Sabiedrības intereses sabiedrības veselības jomā</vt:lpstr>
      <vt:lpstr>Apstrāde, kas tiek veikta arhivēšanas nolūkos sabiedrības interesēs, zinātniskās vai vēstures pētniecības nolūkos, vai statistikas nolūkos</vt:lpstr>
      <vt:lpstr>Papildu nosacījumi dalībvalstu tiesību aktos</vt:lpstr>
      <vt:lpstr>Secinājumi</vt:lpstr>
      <vt:lpstr>Ieteikumi sīkākas informācijas iegūšanai: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Anemos</dc:creator>
  <cp:lastModifiedBy>Kristīne Kūlīte</cp:lastModifiedBy>
  <cp:revision>119</cp:revision>
  <dcterms:created xsi:type="dcterms:W3CDTF">2017-12-19T09:58:58Z</dcterms:created>
  <dcterms:modified xsi:type="dcterms:W3CDTF">2018-09-03T10:26:33Z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0x010100361D4DDF2DAA264F90523C37F876FAF1</vt:lpwstr>
  </property>
  <property fmtid="{D5CDD505-2E9C-101B-9397-08002B2CF9AE}" pid="3" name="Order">
    <vt:r8>16527800</vt:r8>
  </property>
  <property fmtid="{D5CDD505-2E9C-101B-9397-08002B2CF9AE}" pid="4" name="xd_Signature">
    <vt:bool>false</vt:bool>
  </property>
  <property fmtid="{D5CDD505-2E9C-101B-9397-08002B2CF9AE}" pid="5" name="xd_ProgID">
    <vt:lpwstr/>
  </property>
  <property fmtid="{D5CDD505-2E9C-101B-9397-08002B2CF9AE}" pid="6" name="ComplianceAssetId">
    <vt:lpwstr/>
  </property>
  <property fmtid="{D5CDD505-2E9C-101B-9397-08002B2CF9AE}" pid="7" name="TemplateUrl">
    <vt:lpwstr/>
  </property>
</Properties>
</file>