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3"/>
  </p:notesMasterIdLst>
  <p:sldIdLst>
    <p:sldId id="271" r:id="rId3"/>
    <p:sldId id="275" r:id="rId4"/>
    <p:sldId id="277" r:id="rId5"/>
    <p:sldId id="288" r:id="rId6"/>
    <p:sldId id="279" r:id="rId7"/>
    <p:sldId id="287" r:id="rId8"/>
    <p:sldId id="278" r:id="rId9"/>
    <p:sldId id="262" r:id="rId10"/>
    <p:sldId id="269" r:id="rId11"/>
    <p:sldId id="266" r:id="rId12"/>
    <p:sldId id="280" r:id="rId13"/>
    <p:sldId id="276" r:id="rId14"/>
    <p:sldId id="281" r:id="rId15"/>
    <p:sldId id="282" r:id="rId16"/>
    <p:sldId id="283" r:id="rId17"/>
    <p:sldId id="284" r:id="rId18"/>
    <p:sldId id="285" r:id="rId19"/>
    <p:sldId id="286" r:id="rId20"/>
    <p:sldId id="272" r:id="rId21"/>
    <p:sldId id="273" r:id="rId22"/>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99">
          <p15:clr>
            <a:srgbClr val="A4A3A4"/>
          </p15:clr>
        </p15:guide>
        <p15:guide id="2" pos="295">
          <p15:clr>
            <a:srgbClr val="A4A3A4"/>
          </p15:clr>
        </p15:guide>
        <p15:guide id="3" pos="5465">
          <p15:clr>
            <a:srgbClr val="A4A3A4"/>
          </p15:clr>
        </p15:guide>
        <p15:guide id="4" pos="460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A8"/>
    <a:srgbClr val="003D75"/>
    <a:srgbClr val="76B828"/>
    <a:srgbClr val="98130D"/>
    <a:srgbClr val="B1CB19"/>
    <a:srgbClr val="FFAF19"/>
    <a:srgbClr val="D9AA00"/>
    <a:srgbClr val="505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4" autoAdjust="0"/>
    <p:restoredTop sz="92184" autoAdjust="0"/>
  </p:normalViewPr>
  <p:slideViewPr>
    <p:cSldViewPr>
      <p:cViewPr varScale="1">
        <p:scale>
          <a:sx n="54" d="100"/>
          <a:sy n="54" d="100"/>
        </p:scale>
        <p:origin x="1084" y="52"/>
      </p:cViewPr>
      <p:guideLst>
        <p:guide orient="horz" pos="799"/>
        <p:guide pos="295"/>
        <p:guide pos="5465"/>
        <p:guide pos="4604"/>
      </p:guideLst>
    </p:cSldViewPr>
  </p:slideViewPr>
  <p:notesTextViewPr>
    <p:cViewPr>
      <p:scale>
        <a:sx n="100" d="100"/>
        <a:sy n="100" d="100"/>
      </p:scale>
      <p:origin x="0" y="0"/>
    </p:cViewPr>
  </p:notesTextViewPr>
  <p:sorterViewPr>
    <p:cViewPr>
      <p:scale>
        <a:sx n="99" d="100"/>
        <a:sy n="99" d="100"/>
      </p:scale>
      <p:origin x="0" y="0"/>
    </p:cViewPr>
  </p:sorterViewPr>
  <p:notesViewPr>
    <p:cSldViewPr>
      <p:cViewPr varScale="1">
        <p:scale>
          <a:sx n="78" d="100"/>
          <a:sy n="78" d="100"/>
        </p:scale>
        <p:origin x="-39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bg.ads.db.com\fra-fsu-users\z\ziegchr\Portfolio%20Development%20by%20Sect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g.ads.db.com\fra-fsu-users\z\ziegchr\Portfolio%20Development%20by%20Sect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g.ads.db.com\fra-fsu-users\z\ziegchr\Portfolio%20Development%20by%20Sect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g.ads.db.com\fra-fsu-users\z\ziegchr\Portfolio%20Development%20by%20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ln>
              <a:solidFill>
                <a:schemeClr val="bg1"/>
              </a:solidFill>
            </a:ln>
          </c:spPr>
          <c:dLbls>
            <c:spPr>
              <a:noFill/>
              <a:ln>
                <a:noFill/>
              </a:ln>
              <a:effectLst/>
            </c:spPr>
            <c:txPr>
              <a:bodyPr/>
              <a:lstStyle/>
              <a:p>
                <a:pPr>
                  <a:defRPr sz="900"/>
                </a:pPr>
                <a:endParaRPr lang="lv-LV"/>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Sheet1!$C$64:$C$65</c:f>
              <c:strCache>
                <c:ptCount val="2"/>
                <c:pt idx="0">
                  <c:v>Direct Investment</c:v>
                </c:pt>
                <c:pt idx="1">
                  <c:v>Financial Institution</c:v>
                </c:pt>
              </c:strCache>
            </c:strRef>
          </c:cat>
          <c:val>
            <c:numRef>
              <c:f>Sheet1!$D$64:$D$65</c:f>
              <c:numCache>
                <c:formatCode>0.00%</c:formatCode>
                <c:ptCount val="2"/>
                <c:pt idx="0">
                  <c:v>0.78300000000000003</c:v>
                </c:pt>
                <c:pt idx="1">
                  <c:v>0.21700000000000041</c:v>
                </c:pt>
              </c:numCache>
            </c:numRef>
          </c:val>
        </c:ser>
        <c:dLbls>
          <c:showLegendKey val="0"/>
          <c:showVal val="0"/>
          <c:showCatName val="0"/>
          <c:showSerName val="0"/>
          <c:showPercent val="1"/>
          <c:showBubbleSize val="0"/>
          <c:showLeaderLines val="0"/>
        </c:dLbls>
      </c:pie3DChart>
    </c:plotArea>
    <c:legend>
      <c:legendPos val="b"/>
      <c:overlay val="0"/>
      <c:txPr>
        <a:bodyPr/>
        <a:lstStyle/>
        <a:p>
          <a:pPr>
            <a:defRPr sz="900"/>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13012443061885"/>
          <c:y val="0.12815874787985487"/>
          <c:w val="0.79739751138762349"/>
          <c:h val="0.63539273675848873"/>
        </c:manualLayout>
      </c:layout>
      <c:pie3DChart>
        <c:varyColors val="1"/>
        <c:ser>
          <c:idx val="0"/>
          <c:order val="0"/>
          <c:spPr>
            <a:ln>
              <a:solidFill>
                <a:schemeClr val="bg1"/>
              </a:solidFill>
            </a:ln>
          </c:spPr>
          <c:dLbls>
            <c:spPr>
              <a:noFill/>
              <a:ln>
                <a:noFill/>
              </a:ln>
              <a:effectLst/>
            </c:spPr>
            <c:txPr>
              <a:bodyPr/>
              <a:lstStyle/>
              <a:p>
                <a:pPr>
                  <a:defRPr sz="900"/>
                </a:pPr>
                <a:endParaRPr lang="lv-LV"/>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Sheet1!$C$68:$C$72</c:f>
              <c:strCache>
                <c:ptCount val="5"/>
                <c:pt idx="0">
                  <c:v>France</c:v>
                </c:pt>
                <c:pt idx="1">
                  <c:v>Germany</c:v>
                </c:pt>
                <c:pt idx="2">
                  <c:v>Italy</c:v>
                </c:pt>
                <c:pt idx="3">
                  <c:v>Netherlands</c:v>
                </c:pt>
                <c:pt idx="4">
                  <c:v>Romania</c:v>
                </c:pt>
              </c:strCache>
            </c:strRef>
          </c:cat>
          <c:val>
            <c:numRef>
              <c:f>Sheet1!$D$68:$D$72</c:f>
              <c:numCache>
                <c:formatCode>0.00%</c:formatCode>
                <c:ptCount val="5"/>
                <c:pt idx="0">
                  <c:v>0.41300000000000031</c:v>
                </c:pt>
                <c:pt idx="1">
                  <c:v>2.0000000000000011E-2</c:v>
                </c:pt>
                <c:pt idx="2">
                  <c:v>0.27600000000000002</c:v>
                </c:pt>
                <c:pt idx="3">
                  <c:v>7.3999999999999996E-2</c:v>
                </c:pt>
                <c:pt idx="4">
                  <c:v>0.21700000000000041</c:v>
                </c:pt>
              </c:numCache>
            </c:numRef>
          </c:val>
        </c:ser>
        <c:dLbls>
          <c:showLegendKey val="0"/>
          <c:showVal val="0"/>
          <c:showCatName val="0"/>
          <c:showSerName val="0"/>
          <c:showPercent val="1"/>
          <c:showBubbleSize val="0"/>
          <c:showLeaderLines val="0"/>
        </c:dLbls>
      </c:pie3DChart>
    </c:plotArea>
    <c:legend>
      <c:legendPos val="b"/>
      <c:overlay val="0"/>
      <c:txPr>
        <a:bodyPr/>
        <a:lstStyle/>
        <a:p>
          <a:pPr>
            <a:defRPr sz="900"/>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6.9514229601729038E-2"/>
          <c:w val="1"/>
          <c:h val="0.4926662292213484"/>
        </c:manualLayout>
      </c:layout>
      <c:pie3DChart>
        <c:varyColors val="1"/>
        <c:ser>
          <c:idx val="0"/>
          <c:order val="0"/>
          <c:dLbls>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Sheet1!$C$75:$C$83</c:f>
              <c:strCache>
                <c:ptCount val="9"/>
                <c:pt idx="0">
                  <c:v>JMB</c:v>
                </c:pt>
                <c:pt idx="1">
                  <c:v>Hospital S.Orsola</c:v>
                </c:pt>
                <c:pt idx="2">
                  <c:v>Bolloré Autolib</c:v>
                </c:pt>
                <c:pt idx="3">
                  <c:v>FH Munich</c:v>
                </c:pt>
                <c:pt idx="4">
                  <c:v>Banca Transilvania</c:v>
                </c:pt>
                <c:pt idx="5">
                  <c:v>City of Venlo</c:v>
                </c:pt>
                <c:pt idx="6">
                  <c:v>CHP Biomass Orléans</c:v>
                </c:pt>
                <c:pt idx="7">
                  <c:v>SPL - Region Rhone-Alpes</c:v>
                </c:pt>
                <c:pt idx="8">
                  <c:v>CHP Biomass Rennes</c:v>
                </c:pt>
              </c:strCache>
            </c:strRef>
          </c:cat>
          <c:val>
            <c:numRef>
              <c:f>Sheet1!$D$75:$D$83</c:f>
              <c:numCache>
                <c:formatCode>0.00%</c:formatCode>
                <c:ptCount val="9"/>
                <c:pt idx="0">
                  <c:v>1.4999999999999998E-2</c:v>
                </c:pt>
                <c:pt idx="1">
                  <c:v>0.27600000000000002</c:v>
                </c:pt>
                <c:pt idx="2">
                  <c:v>0.26100000000000001</c:v>
                </c:pt>
                <c:pt idx="3">
                  <c:v>5.0000000000000114E-3</c:v>
                </c:pt>
                <c:pt idx="4">
                  <c:v>0.21700000000000039</c:v>
                </c:pt>
                <c:pt idx="5">
                  <c:v>7.3999999999999996E-2</c:v>
                </c:pt>
                <c:pt idx="6">
                  <c:v>4.5000000000000012E-2</c:v>
                </c:pt>
                <c:pt idx="7">
                  <c:v>4.4000000000000032E-2</c:v>
                </c:pt>
                <c:pt idx="8">
                  <c:v>7.3000000000000009E-2</c:v>
                </c:pt>
              </c:numCache>
            </c:numRef>
          </c:val>
        </c:ser>
        <c:dLbls>
          <c:showLegendKey val="0"/>
          <c:showVal val="0"/>
          <c:showCatName val="0"/>
          <c:showSerName val="0"/>
          <c:showPercent val="1"/>
          <c:showBubbleSize val="0"/>
          <c:showLeaderLines val="0"/>
        </c:dLbls>
      </c:pie3DChart>
    </c:plotArea>
    <c:legend>
      <c:legendPos val="b"/>
      <c:layout>
        <c:manualLayout>
          <c:xMode val="edge"/>
          <c:yMode val="edge"/>
          <c:x val="3.9430446194225782E-2"/>
          <c:y val="0.64458205360694687"/>
          <c:w val="0.92391688538932659"/>
          <c:h val="0.32764011883984395"/>
        </c:manualLayout>
      </c:layout>
      <c:overlay val="0"/>
    </c:legend>
    <c:plotVisOnly val="1"/>
    <c:dispBlanksAs val="gap"/>
    <c:showDLblsOverMax val="0"/>
  </c:chart>
  <c:txPr>
    <a:bodyPr/>
    <a:lstStyle/>
    <a:p>
      <a:pPr>
        <a:defRPr sz="900"/>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ln>
              <a:solidFill>
                <a:srgbClr val="FFFFFF"/>
              </a:solidFill>
            </a:ln>
          </c:spPr>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Sheet1!$C$59:$C$61</c:f>
              <c:strCache>
                <c:ptCount val="3"/>
                <c:pt idx="0">
                  <c:v>Senior Debt</c:v>
                </c:pt>
                <c:pt idx="1">
                  <c:v>Subordinated Debt</c:v>
                </c:pt>
                <c:pt idx="2">
                  <c:v>Equity</c:v>
                </c:pt>
              </c:strCache>
            </c:strRef>
          </c:cat>
          <c:val>
            <c:numRef>
              <c:f>Sheet1!$D$59:$D$61</c:f>
              <c:numCache>
                <c:formatCode>0.00%</c:formatCode>
                <c:ptCount val="3"/>
                <c:pt idx="0">
                  <c:v>0.67400000000000204</c:v>
                </c:pt>
                <c:pt idx="1">
                  <c:v>0.21700000000000039</c:v>
                </c:pt>
                <c:pt idx="2">
                  <c:v>0.10800000000000012</c:v>
                </c:pt>
              </c:numCache>
            </c:numRef>
          </c:val>
        </c:ser>
        <c:dLbls>
          <c:showLegendKey val="0"/>
          <c:showVal val="0"/>
          <c:showCatName val="0"/>
          <c:showSerName val="0"/>
          <c:showPercent val="1"/>
          <c:showBubbleSize val="0"/>
          <c:showLeaderLines val="1"/>
        </c:dLbls>
      </c:pie3DChart>
    </c:plotArea>
    <c:legend>
      <c:legendPos val="b"/>
      <c:overlay val="0"/>
    </c:legend>
    <c:plotVisOnly val="1"/>
    <c:dispBlanksAs val="gap"/>
    <c:showDLblsOverMax val="0"/>
  </c:chart>
  <c:txPr>
    <a:bodyPr/>
    <a:lstStyle/>
    <a:p>
      <a:pPr>
        <a:defRPr sz="900"/>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112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1127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5CB42EF-6EBC-4507-90A9-A14389C194BD}" type="slidenum">
              <a:rPr lang="de-DE"/>
              <a:pPr>
                <a:defRPr/>
              </a:pPr>
              <a:t>‹#›</a:t>
            </a:fld>
            <a:endParaRPr lang="de-DE"/>
          </a:p>
        </p:txBody>
      </p:sp>
    </p:spTree>
    <p:extLst>
      <p:ext uri="{BB962C8B-B14F-4D97-AF65-F5344CB8AC3E}">
        <p14:creationId xmlns:p14="http://schemas.microsoft.com/office/powerpoint/2010/main" val="1565205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CB42EF-6EBC-4507-90A9-A14389C194BD}" type="slidenum">
              <a:rPr lang="de-DE" smtClean="0"/>
              <a:pPr>
                <a:defRPr/>
              </a:pPr>
              <a:t>4</a:t>
            </a:fld>
            <a:endParaRPr lang="de-DE"/>
          </a:p>
        </p:txBody>
      </p:sp>
    </p:spTree>
    <p:extLst>
      <p:ext uri="{BB962C8B-B14F-4D97-AF65-F5344CB8AC3E}">
        <p14:creationId xmlns:p14="http://schemas.microsoft.com/office/powerpoint/2010/main" val="109871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p:txBody>
          <a:bodyPr/>
          <a:lstStyle/>
          <a:p>
            <a:pPr>
              <a:defRPr/>
            </a:pPr>
            <a:fld id="{3A893B57-2EC0-49DD-8939-D18909D81B20}" type="slidenum">
              <a:rPr lang="de-DE" smtClean="0"/>
              <a:pPr>
                <a:defRPr/>
              </a:pPr>
              <a:t>17</a:t>
            </a:fld>
            <a:endParaRPr lang="de-DE" smtClean="0"/>
          </a:p>
        </p:txBody>
      </p:sp>
    </p:spTree>
    <p:extLst>
      <p:ext uri="{BB962C8B-B14F-4D97-AF65-F5344CB8AC3E}">
        <p14:creationId xmlns:p14="http://schemas.microsoft.com/office/powerpoint/2010/main" val="198895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p:txBody>
          <a:bodyPr/>
          <a:lstStyle/>
          <a:p>
            <a:pPr>
              <a:defRPr/>
            </a:pPr>
            <a:fld id="{26EF2B83-26DD-4713-B365-A11E01F9ED8B}" type="slidenum">
              <a:rPr lang="de-DE" smtClean="0">
                <a:solidFill>
                  <a:prstClr val="black"/>
                </a:solidFill>
              </a:rPr>
              <a:pPr>
                <a:defRPr/>
              </a:pPr>
              <a:t>18</a:t>
            </a:fld>
            <a:endParaRPr lang="de-DE" smtClean="0">
              <a:solidFill>
                <a:prstClr val="black"/>
              </a:solidFill>
            </a:endParaRPr>
          </a:p>
        </p:txBody>
      </p:sp>
    </p:spTree>
    <p:extLst>
      <p:ext uri="{BB962C8B-B14F-4D97-AF65-F5344CB8AC3E}">
        <p14:creationId xmlns:p14="http://schemas.microsoft.com/office/powerpoint/2010/main" val="206649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CB42EF-6EBC-4507-90A9-A14389C194BD}" type="slidenum">
              <a:rPr lang="de-DE" smtClean="0"/>
              <a:pPr>
                <a:defRPr/>
              </a:pPr>
              <a:t>8</a:t>
            </a:fld>
            <a:endParaRPr lang="de-DE"/>
          </a:p>
        </p:txBody>
      </p:sp>
    </p:spTree>
    <p:extLst>
      <p:ext uri="{BB962C8B-B14F-4D97-AF65-F5344CB8AC3E}">
        <p14:creationId xmlns:p14="http://schemas.microsoft.com/office/powerpoint/2010/main" val="175714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17575" y="744538"/>
            <a:ext cx="4962525" cy="3722687"/>
          </a:xfrm>
          <a:ln/>
        </p:spPr>
      </p:sp>
      <p:sp>
        <p:nvSpPr>
          <p:cNvPr id="18435" name="Notes Placeholder 2"/>
          <p:cNvSpPr>
            <a:spLocks noGrp="1"/>
          </p:cNvSpPr>
          <p:nvPr>
            <p:ph type="body" idx="1"/>
          </p:nvPr>
        </p:nvSpPr>
        <p:spPr>
          <a:noFill/>
        </p:spPr>
        <p:txBody>
          <a:bodyPr/>
          <a:lstStyle/>
          <a:p>
            <a:endParaRPr lang="en-GB" smtClean="0"/>
          </a:p>
        </p:txBody>
      </p:sp>
      <p:sp>
        <p:nvSpPr>
          <p:cNvPr id="22532" name="Slide Number Placeholder 3"/>
          <p:cNvSpPr>
            <a:spLocks noGrp="1"/>
          </p:cNvSpPr>
          <p:nvPr>
            <p:ph type="sldNum" sz="quarter" idx="5"/>
          </p:nvPr>
        </p:nvSpPr>
        <p:spPr>
          <a:ln>
            <a:miter lim="800000"/>
            <a:headEnd/>
            <a:tailEnd/>
          </a:ln>
        </p:spPr>
        <p:txBody>
          <a:bodyPr/>
          <a:lstStyle/>
          <a:p>
            <a:pPr defTabSz="955675">
              <a:defRPr/>
            </a:pPr>
            <a:fld id="{68DBEFB3-1A66-4502-A023-BD21CC2582EF}" type="slidenum">
              <a:rPr lang="de-DE" smtClean="0"/>
              <a:pPr defTabSz="955675">
                <a:defRPr/>
              </a:pPr>
              <a:t>10</a:t>
            </a:fld>
            <a:endParaRPr lang="de-DE" smtClean="0"/>
          </a:p>
        </p:txBody>
      </p:sp>
    </p:spTree>
    <p:extLst>
      <p:ext uri="{BB962C8B-B14F-4D97-AF65-F5344CB8AC3E}">
        <p14:creationId xmlns:p14="http://schemas.microsoft.com/office/powerpoint/2010/main" val="237551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17575" y="744538"/>
            <a:ext cx="4962525" cy="3722687"/>
          </a:xfrm>
          <a:ln/>
        </p:spPr>
      </p:sp>
      <p:sp>
        <p:nvSpPr>
          <p:cNvPr id="18435" name="Notes Placeholder 2"/>
          <p:cNvSpPr>
            <a:spLocks noGrp="1"/>
          </p:cNvSpPr>
          <p:nvPr>
            <p:ph type="body" idx="1"/>
          </p:nvPr>
        </p:nvSpPr>
        <p:spPr>
          <a:noFill/>
        </p:spPr>
        <p:txBody>
          <a:bodyPr/>
          <a:lstStyle/>
          <a:p>
            <a:endParaRPr lang="en-GB" smtClean="0"/>
          </a:p>
        </p:txBody>
      </p:sp>
      <p:sp>
        <p:nvSpPr>
          <p:cNvPr id="22532" name="Slide Number Placeholder 3"/>
          <p:cNvSpPr>
            <a:spLocks noGrp="1"/>
          </p:cNvSpPr>
          <p:nvPr>
            <p:ph type="sldNum" sz="quarter" idx="5"/>
          </p:nvPr>
        </p:nvSpPr>
        <p:spPr>
          <a:ln>
            <a:miter lim="800000"/>
            <a:headEnd/>
            <a:tailEnd/>
          </a:ln>
        </p:spPr>
        <p:txBody>
          <a:bodyPr/>
          <a:lstStyle/>
          <a:p>
            <a:pPr defTabSz="955675">
              <a:defRPr/>
            </a:pPr>
            <a:fld id="{68DBEFB3-1A66-4502-A023-BD21CC2582EF}" type="slidenum">
              <a:rPr lang="de-DE" smtClean="0"/>
              <a:pPr defTabSz="955675">
                <a:defRPr/>
              </a:pPr>
              <a:t>11</a:t>
            </a:fld>
            <a:endParaRPr lang="de-DE" smtClean="0"/>
          </a:p>
        </p:txBody>
      </p:sp>
    </p:spTree>
    <p:extLst>
      <p:ext uri="{BB962C8B-B14F-4D97-AF65-F5344CB8AC3E}">
        <p14:creationId xmlns:p14="http://schemas.microsoft.com/office/powerpoint/2010/main" val="110032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fld id="{7FA1D5AB-7DF9-4470-B761-32D8A2AE6633}" type="slidenum">
              <a:rPr lang="en-US" smtClean="0"/>
              <a:pPr/>
              <a:t>12</a:t>
            </a:fld>
            <a:endParaRPr lang="en-US"/>
          </a:p>
        </p:txBody>
      </p:sp>
    </p:spTree>
    <p:extLst>
      <p:ext uri="{BB962C8B-B14F-4D97-AF65-F5344CB8AC3E}">
        <p14:creationId xmlns:p14="http://schemas.microsoft.com/office/powerpoint/2010/main" val="282806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p:txBody>
          <a:bodyPr/>
          <a:lstStyle/>
          <a:p>
            <a:pPr>
              <a:defRPr/>
            </a:pPr>
            <a:fld id="{3A893B57-2EC0-49DD-8939-D18909D81B20}" type="slidenum">
              <a:rPr lang="de-DE" smtClean="0"/>
              <a:pPr>
                <a:defRPr/>
              </a:pPr>
              <a:t>13</a:t>
            </a:fld>
            <a:endParaRPr lang="de-DE" smtClean="0"/>
          </a:p>
        </p:txBody>
      </p:sp>
    </p:spTree>
    <p:extLst>
      <p:ext uri="{BB962C8B-B14F-4D97-AF65-F5344CB8AC3E}">
        <p14:creationId xmlns:p14="http://schemas.microsoft.com/office/powerpoint/2010/main" val="199417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p:txBody>
          <a:bodyPr/>
          <a:lstStyle/>
          <a:p>
            <a:pPr>
              <a:defRPr/>
            </a:pPr>
            <a:fld id="{26EF2B83-26DD-4713-B365-A11E01F9ED8B}" type="slidenum">
              <a:rPr lang="de-DE" smtClean="0"/>
              <a:pPr>
                <a:defRPr/>
              </a:pPr>
              <a:t>14</a:t>
            </a:fld>
            <a:endParaRPr lang="de-DE" smtClean="0"/>
          </a:p>
        </p:txBody>
      </p:sp>
    </p:spTree>
    <p:extLst>
      <p:ext uri="{BB962C8B-B14F-4D97-AF65-F5344CB8AC3E}">
        <p14:creationId xmlns:p14="http://schemas.microsoft.com/office/powerpoint/2010/main" val="306510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p:txBody>
          <a:bodyPr/>
          <a:lstStyle/>
          <a:p>
            <a:pPr>
              <a:defRPr/>
            </a:pPr>
            <a:fld id="{2D83CD58-9BE9-454B-A179-8EA005616FB0}" type="slidenum">
              <a:rPr lang="de-DE" smtClean="0"/>
              <a:pPr>
                <a:defRPr/>
              </a:pPr>
              <a:t>15</a:t>
            </a:fld>
            <a:endParaRPr lang="de-DE" smtClean="0"/>
          </a:p>
        </p:txBody>
      </p:sp>
    </p:spTree>
    <p:extLst>
      <p:ext uri="{BB962C8B-B14F-4D97-AF65-F5344CB8AC3E}">
        <p14:creationId xmlns:p14="http://schemas.microsoft.com/office/powerpoint/2010/main" val="407905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a:p>
        </p:txBody>
      </p:sp>
      <p:sp>
        <p:nvSpPr>
          <p:cNvPr id="47108" name="Slide Number Placeholder 3"/>
          <p:cNvSpPr>
            <a:spLocks noGrp="1"/>
          </p:cNvSpPr>
          <p:nvPr>
            <p:ph type="sldNum" sz="quarter" idx="5"/>
          </p:nvPr>
        </p:nvSpPr>
        <p:spPr/>
        <p:txBody>
          <a:bodyPr/>
          <a:lstStyle/>
          <a:p>
            <a:pPr>
              <a:defRPr/>
            </a:pPr>
            <a:fld id="{2D83CD58-9BE9-454B-A179-8EA005616FB0}" type="slidenum">
              <a:rPr lang="de-DE" smtClean="0"/>
              <a:pPr>
                <a:defRPr/>
              </a:pPr>
              <a:t>16</a:t>
            </a:fld>
            <a:endParaRPr lang="de-DE" smtClean="0"/>
          </a:p>
        </p:txBody>
      </p:sp>
    </p:spTree>
    <p:extLst>
      <p:ext uri="{BB962C8B-B14F-4D97-AF65-F5344CB8AC3E}">
        <p14:creationId xmlns:p14="http://schemas.microsoft.com/office/powerpoint/2010/main" val="1351211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147763"/>
            <a:ext cx="9144000" cy="5710237"/>
          </a:xfrm>
          <a:prstGeom prst="rect">
            <a:avLst/>
          </a:prstGeom>
          <a:noFill/>
          <a:ln w="9525">
            <a:noFill/>
            <a:miter lim="800000"/>
            <a:headEnd/>
            <a:tailEnd/>
          </a:ln>
        </p:spPr>
      </p:pic>
      <p:pic>
        <p:nvPicPr>
          <p:cNvPr id="5" name="Picture 8" descr="EEEF_Logo_RGB"/>
          <p:cNvPicPr>
            <a:picLocks noChangeAspect="1" noChangeArrowheads="1"/>
          </p:cNvPicPr>
          <p:nvPr userDrawn="1"/>
        </p:nvPicPr>
        <p:blipFill>
          <a:blip r:embed="rId3" cstate="print"/>
          <a:srcRect/>
          <a:stretch>
            <a:fillRect/>
          </a:stretch>
        </p:blipFill>
        <p:spPr bwMode="auto">
          <a:xfrm>
            <a:off x="7273925" y="188913"/>
            <a:ext cx="1330325" cy="847725"/>
          </a:xfrm>
          <a:prstGeom prst="rect">
            <a:avLst/>
          </a:prstGeom>
          <a:noFill/>
          <a:ln w="9525">
            <a:noFill/>
            <a:miter lim="800000"/>
            <a:headEnd/>
            <a:tailEnd/>
          </a:ln>
        </p:spPr>
      </p:pic>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
        <p:nvSpPr>
          <p:cNvPr id="6146" name="Rectangle 2"/>
          <p:cNvSpPr>
            <a:spLocks noGrp="1" noChangeArrowheads="1"/>
          </p:cNvSpPr>
          <p:nvPr>
            <p:ph type="ctrTitle"/>
          </p:nvPr>
        </p:nvSpPr>
        <p:spPr>
          <a:xfrm>
            <a:off x="685800" y="1844675"/>
            <a:ext cx="5470525" cy="1080269"/>
          </a:xfrm>
        </p:spPr>
        <p:txBody>
          <a:bodyPr/>
          <a:lstStyle>
            <a:lvl1pPr>
              <a:defRPr sz="3000">
                <a:solidFill>
                  <a:schemeClr val="tx1">
                    <a:lumMod val="50000"/>
                    <a:lumOff val="50000"/>
                  </a:schemeClr>
                </a:solidFill>
              </a:defRPr>
            </a:lvl1pPr>
          </a:lstStyle>
          <a:p>
            <a:r>
              <a:rPr lang="de-DE" dirty="0"/>
              <a:t>Titelmasterformat durch Klicken bearbeiten</a:t>
            </a:r>
          </a:p>
        </p:txBody>
      </p:sp>
      <p:sp>
        <p:nvSpPr>
          <p:cNvPr id="6147" name="Rectangle 3"/>
          <p:cNvSpPr>
            <a:spLocks noGrp="1" noChangeArrowheads="1"/>
          </p:cNvSpPr>
          <p:nvPr>
            <p:ph type="subTitle" idx="1"/>
          </p:nvPr>
        </p:nvSpPr>
        <p:spPr>
          <a:xfrm>
            <a:off x="683568" y="2913069"/>
            <a:ext cx="4248150" cy="695325"/>
          </a:xfrm>
        </p:spPr>
        <p:txBody>
          <a:bodyPr/>
          <a:lstStyle>
            <a:lvl1pPr>
              <a:defRPr>
                <a:solidFill>
                  <a:schemeClr val="bg1">
                    <a:lumMod val="50000"/>
                  </a:schemeClr>
                </a:solidFill>
              </a:defRPr>
            </a:lvl1pPr>
          </a:lstStyle>
          <a:p>
            <a:r>
              <a:rPr lang="de-DE" dirty="0"/>
              <a:t>Formatvorlage des Untertitelmasters durch Klicken bearbeiten</a:t>
            </a:r>
          </a:p>
        </p:txBody>
      </p:sp>
      <p:sp>
        <p:nvSpPr>
          <p:cNvPr id="2" name="Textfeld 1"/>
          <p:cNvSpPr txBox="1"/>
          <p:nvPr userDrawn="1"/>
        </p:nvSpPr>
        <p:spPr>
          <a:xfrm>
            <a:off x="683568" y="5621178"/>
            <a:ext cx="4945585" cy="400110"/>
          </a:xfrm>
          <a:prstGeom prst="rect">
            <a:avLst/>
          </a:prstGeom>
          <a:noFill/>
        </p:spPr>
        <p:txBody>
          <a:bodyPr wrap="none" rtlCol="0">
            <a:spAutoFit/>
          </a:bodyPr>
          <a:lstStyle/>
          <a:p>
            <a:r>
              <a:rPr lang="en-US" sz="2000" dirty="0" smtClean="0">
                <a:solidFill>
                  <a:schemeClr val="bg1"/>
                </a:solidFill>
              </a:rPr>
              <a:t>Advancing Sustainable Energy for Europe</a:t>
            </a:r>
            <a:endParaRPr lang="en-US" sz="20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6" name="Rectangle 6"/>
          <p:cNvSpPr>
            <a:spLocks noGrp="1" noChangeArrowheads="1"/>
          </p:cNvSpPr>
          <p:nvPr>
            <p:ph type="sldNum" sz="quarter" idx="12"/>
          </p:nvPr>
        </p:nvSpPr>
        <p:spPr>
          <a:ln/>
        </p:spPr>
        <p:txBody>
          <a:bodyPr/>
          <a:lstStyle>
            <a:lvl1pPr>
              <a:defRPr/>
            </a:lvl1pPr>
          </a:lstStyle>
          <a:p>
            <a:pPr>
              <a:defRPr/>
            </a:pPr>
            <a:fld id="{E6D4B5BC-F64C-4863-A1C3-5403465D9C32}"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68413"/>
            <a:ext cx="2057400" cy="46085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68413"/>
            <a:ext cx="6019800" cy="46085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6" name="Rectangle 6"/>
          <p:cNvSpPr>
            <a:spLocks noGrp="1" noChangeArrowheads="1"/>
          </p:cNvSpPr>
          <p:nvPr>
            <p:ph type="sldNum" sz="quarter" idx="12"/>
          </p:nvPr>
        </p:nvSpPr>
        <p:spPr>
          <a:ln/>
        </p:spPr>
        <p:txBody>
          <a:bodyPr/>
          <a:lstStyle>
            <a:lvl1pPr>
              <a:defRPr/>
            </a:lvl1pPr>
          </a:lstStyle>
          <a:p>
            <a:pPr>
              <a:defRPr/>
            </a:pPr>
            <a:fld id="{9E79114E-1C14-4C23-B288-F24733D48822}"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ntent - content area only">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89981" y="1564835"/>
            <a:ext cx="8166352" cy="4287625"/>
          </a:xfrm>
        </p:spPr>
        <p:txBody>
          <a:bodyPr/>
          <a:lstStyle>
            <a:lvl1pPr marL="0" indent="0">
              <a:defRPr baseline="0">
                <a:solidFill>
                  <a:srgbClr val="0092D0"/>
                </a:solidFill>
              </a:defRPr>
            </a:lvl1pPr>
            <a:lvl2pPr>
              <a:defRPr baseline="0"/>
            </a:lvl2pPr>
            <a:lvl3pPr>
              <a:defRPr baseline="0"/>
            </a:lvl3pPr>
            <a:lvl4pPr>
              <a:defRPr baseline="0"/>
            </a:lvl4pPr>
            <a:lvl5pPr>
              <a:defRPr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p:ph type="title"/>
          </p:nvPr>
        </p:nvSpPr>
        <p:spPr bwMode="auto">
          <a:xfrm>
            <a:off x="488315" y="455785"/>
            <a:ext cx="7677618" cy="684105"/>
          </a:xfrm>
          <a:prstGeom prst="rect">
            <a:avLst/>
          </a:prstGeom>
          <a:noFill/>
          <a:ln w="9525">
            <a:noFill/>
            <a:miter lim="800000"/>
            <a:headEnd/>
            <a:tailEnd/>
          </a:ln>
        </p:spPr>
        <p:txBody>
          <a:bodyPr/>
          <a:lstStyle>
            <a:lvl1pPr>
              <a:tabLst/>
              <a:defRPr lang="en-US" sz="2400" kern="1200" noProof="0" smtClean="0">
                <a:solidFill>
                  <a:schemeClr val="tx1"/>
                </a:solidFill>
                <a:latin typeface="+mn-lt"/>
                <a:ea typeface="ＭＳ Ｐゴシック" pitchFamily="34" charset="-128"/>
                <a:cs typeface="ＭＳ Ｐゴシック" pitchFamily="-109" charset="-128"/>
              </a:defRPr>
            </a:lvl1pPr>
          </a:lstStyle>
          <a:p>
            <a:pPr lvl="0"/>
            <a:r>
              <a:rPr lang="en-US" noProof="0" dirty="0" smtClean="0"/>
              <a:t>Click to edit Master title style</a:t>
            </a:r>
          </a:p>
        </p:txBody>
      </p:sp>
      <p:sp>
        <p:nvSpPr>
          <p:cNvPr id="4" name="Slide Number Placeholder 7"/>
          <p:cNvSpPr>
            <a:spLocks noGrp="1"/>
          </p:cNvSpPr>
          <p:nvPr>
            <p:ph type="sldNum" sz="quarter" idx="18"/>
          </p:nvPr>
        </p:nvSpPr>
        <p:spPr/>
        <p:txBody>
          <a:bodyPr/>
          <a:lstStyle>
            <a:lvl1pPr>
              <a:defRPr/>
            </a:lvl1pPr>
          </a:lstStyle>
          <a:p>
            <a:pPr>
              <a:defRPr/>
            </a:pPr>
            <a:fld id="{E1EE143F-7789-4924-9B82-195029087C4D}"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Titelfolie_Bild"/>
          <p:cNvPicPr>
            <a:picLocks noChangeAspect="1" noChangeArrowheads="1"/>
          </p:cNvPicPr>
          <p:nvPr userDrawn="1"/>
        </p:nvPicPr>
        <p:blipFill>
          <a:blip r:embed="rId2" cstate="print"/>
          <a:srcRect r="714"/>
          <a:stretch>
            <a:fillRect/>
          </a:stretch>
        </p:blipFill>
        <p:spPr bwMode="auto">
          <a:xfrm>
            <a:off x="-9525" y="1204913"/>
            <a:ext cx="9172575" cy="5721350"/>
          </a:xfrm>
          <a:prstGeom prst="rect">
            <a:avLst/>
          </a:prstGeom>
          <a:noFill/>
          <a:ln w="9525">
            <a:noFill/>
            <a:miter lim="800000"/>
            <a:headEnd/>
            <a:tailEnd/>
          </a:ln>
        </p:spPr>
      </p:pic>
      <p:pic>
        <p:nvPicPr>
          <p:cNvPr id="5" name="Picture 3" descr="EEEF_Logo_RGB"/>
          <p:cNvPicPr>
            <a:picLocks noChangeAspect="1" noChangeArrowheads="1"/>
          </p:cNvPicPr>
          <p:nvPr userDrawn="1"/>
        </p:nvPicPr>
        <p:blipFill>
          <a:blip r:embed="rId3" cstate="print"/>
          <a:srcRect/>
          <a:stretch>
            <a:fillRect/>
          </a:stretch>
        </p:blipFill>
        <p:spPr bwMode="auto">
          <a:xfrm>
            <a:off x="7273925" y="188913"/>
            <a:ext cx="1330325" cy="847725"/>
          </a:xfrm>
          <a:prstGeom prst="rect">
            <a:avLst/>
          </a:prstGeom>
          <a:noFill/>
          <a:ln w="9525">
            <a:noFill/>
            <a:miter lim="800000"/>
            <a:headEnd/>
            <a:tailEnd/>
          </a:ln>
        </p:spPr>
      </p:pic>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
        <p:nvSpPr>
          <p:cNvPr id="15364" name="Rectangle 4"/>
          <p:cNvSpPr>
            <a:spLocks noGrp="1" noChangeArrowheads="1"/>
          </p:cNvSpPr>
          <p:nvPr>
            <p:ph type="ctrTitle"/>
          </p:nvPr>
        </p:nvSpPr>
        <p:spPr>
          <a:xfrm>
            <a:off x="685800" y="1844675"/>
            <a:ext cx="5470525" cy="1154113"/>
          </a:xfrm>
        </p:spPr>
        <p:txBody>
          <a:bodyPr/>
          <a:lstStyle>
            <a:lvl1pPr>
              <a:defRPr sz="3700"/>
            </a:lvl1pPr>
          </a:lstStyle>
          <a:p>
            <a:r>
              <a:rPr lang="de-DE"/>
              <a:t>Titelmasterformat durch Klicken bearbeiten</a:t>
            </a:r>
          </a:p>
        </p:txBody>
      </p:sp>
      <p:sp>
        <p:nvSpPr>
          <p:cNvPr id="15365" name="Rectangle 5"/>
          <p:cNvSpPr>
            <a:spLocks noGrp="1" noChangeArrowheads="1"/>
          </p:cNvSpPr>
          <p:nvPr>
            <p:ph type="subTitle" idx="1"/>
          </p:nvPr>
        </p:nvSpPr>
        <p:spPr>
          <a:xfrm>
            <a:off x="684213" y="3284538"/>
            <a:ext cx="4248150" cy="695325"/>
          </a:xfrm>
        </p:spPr>
        <p:txBody>
          <a:bodyPr/>
          <a:lstStyle>
            <a:lvl1pPr>
              <a:defRPr/>
            </a:lvl1pPr>
          </a:lstStyle>
          <a:p>
            <a:r>
              <a:rPr lang="de-DE"/>
              <a:t>Formatvorlage des Untertitelmasters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429000"/>
            <a:ext cx="3349625"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959225" y="3429000"/>
            <a:ext cx="3349625"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5175250" y="6584950"/>
            <a:ext cx="2133600" cy="268288"/>
          </a:xfr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468313" y="6584950"/>
            <a:ext cx="2895600" cy="268288"/>
          </a:xfr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7451725" y="6584950"/>
            <a:ext cx="1019175" cy="268288"/>
          </a:xfrm>
        </p:spPr>
        <p:txBody>
          <a:bodyPr/>
          <a:lstStyle>
            <a:lvl1pPr>
              <a:defRPr/>
            </a:lvl1pPr>
          </a:lstStyle>
          <a:p>
            <a:pPr>
              <a:defRPr/>
            </a:pPr>
            <a:fld id="{E75540B3-97D8-43FA-AB66-0B321D9D6341}"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95938" y="2273300"/>
            <a:ext cx="1712912" cy="19478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73300"/>
            <a:ext cx="4986338" cy="19478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0BC2E680-8C54-4E05-89F1-CDA7B5C00D62}"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646C70BE-3D0C-4E71-8AEC-382CA4EDECC8}"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7017A322-585A-4DBF-B225-53BF6931AB3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vl1pPr>
          </a:lstStyle>
          <a:p>
            <a:pPr>
              <a:defRPr/>
            </a:pPr>
            <a:fld id="{2508DC34-4242-4807-B47F-6837FED4009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vl1pPr>
          </a:lstStyle>
          <a:p>
            <a:pPr>
              <a:defRPr/>
            </a:pPr>
            <a:fld id="{1EF3B001-2C8D-4CC9-959D-BEFE341FDCE6}"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36D63C6B-A676-47CE-AFA0-D0CD3F275275}"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7" name="Rectangle 6"/>
          <p:cNvSpPr>
            <a:spLocks noGrp="1" noChangeArrowheads="1"/>
          </p:cNvSpPr>
          <p:nvPr>
            <p:ph type="sldNum" sz="quarter" idx="12"/>
          </p:nvPr>
        </p:nvSpPr>
        <p:spPr>
          <a:ln/>
        </p:spPr>
        <p:txBody>
          <a:bodyPr/>
          <a:lstStyle>
            <a:lvl1pPr>
              <a:defRPr/>
            </a:lvl1pPr>
          </a:lstStyle>
          <a:p>
            <a:pPr>
              <a:defRPr/>
            </a:pPr>
            <a:fld id="{CB03BDF8-278D-4EA8-B4FD-4D9E71563BC4}"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9" descr="Folienmaster.png"/>
          <p:cNvPicPr>
            <a:picLocks noChangeAspect="1"/>
          </p:cNvPicPr>
          <p:nvPr userDrawn="1"/>
        </p:nvPicPr>
        <p:blipFill>
          <a:blip r:embed="rId14" cstate="print"/>
          <a:srcRect/>
          <a:stretch>
            <a:fillRect/>
          </a:stretch>
        </p:blipFill>
        <p:spPr bwMode="auto">
          <a:xfrm>
            <a:off x="0" y="6278563"/>
            <a:ext cx="9144000" cy="579437"/>
          </a:xfrm>
          <a:prstGeom prst="rect">
            <a:avLst/>
          </a:prstGeom>
          <a:noFill/>
          <a:ln w="9525">
            <a:noFill/>
            <a:miter lim="800000"/>
            <a:headEnd/>
            <a:tailEnd/>
          </a:ln>
        </p:spPr>
      </p:pic>
      <p:pic>
        <p:nvPicPr>
          <p:cNvPr id="1027" name="Picture 8" descr="EEEF_Logo_RGB"/>
          <p:cNvPicPr>
            <a:picLocks noChangeAspect="1" noChangeArrowheads="1"/>
          </p:cNvPicPr>
          <p:nvPr userDrawn="1"/>
        </p:nvPicPr>
        <p:blipFill>
          <a:blip r:embed="rId15" cstate="print"/>
          <a:srcRect/>
          <a:stretch>
            <a:fillRect/>
          </a:stretch>
        </p:blipFill>
        <p:spPr bwMode="auto">
          <a:xfrm>
            <a:off x="7273925" y="188913"/>
            <a:ext cx="1330325" cy="84772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1268413"/>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auto">
          <a:xfrm>
            <a:off x="457200" y="1989138"/>
            <a:ext cx="8229600"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p:cNvSpPr>
          <p:nvPr>
            <p:ph type="dt" sz="half" idx="2"/>
          </p:nvPr>
        </p:nvSpPr>
        <p:spPr bwMode="auto">
          <a:xfrm>
            <a:off x="5175250" y="6597650"/>
            <a:ext cx="213360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solidFill>
                  <a:schemeClr val="bg1"/>
                </a:solidFill>
                <a:latin typeface="Arial" charset="0"/>
                <a:cs typeface="+mn-cs"/>
              </a:defRPr>
            </a:lvl1pPr>
          </a:lstStyle>
          <a:p>
            <a:pPr>
              <a:defRPr/>
            </a:pPr>
            <a:r>
              <a:rPr lang="de-DE"/>
              <a:t>August 2011</a:t>
            </a:r>
          </a:p>
        </p:txBody>
      </p:sp>
      <p:sp>
        <p:nvSpPr>
          <p:cNvPr id="2" name="Rectangle 5"/>
          <p:cNvSpPr>
            <a:spLocks noGrp="1" noChangeArrowheads="1"/>
          </p:cNvSpPr>
          <p:nvPr>
            <p:ph type="ftr" sz="quarter" idx="3"/>
          </p:nvPr>
        </p:nvSpPr>
        <p:spPr bwMode="auto">
          <a:xfrm>
            <a:off x="468313" y="6597650"/>
            <a:ext cx="289560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chemeClr val="bg1"/>
                </a:solidFill>
                <a:latin typeface="Arial" charset="0"/>
                <a:cs typeface="+mn-cs"/>
              </a:defRPr>
            </a:lvl1pPr>
          </a:lstStyle>
          <a:p>
            <a:pPr>
              <a:defRPr/>
            </a:pPr>
            <a:r>
              <a:rPr lang="de-DE"/>
              <a:t>EEEF Folienmaster</a:t>
            </a:r>
          </a:p>
        </p:txBody>
      </p:sp>
      <p:sp>
        <p:nvSpPr>
          <p:cNvPr id="3" name="Rectangle 6"/>
          <p:cNvSpPr>
            <a:spLocks noGrp="1" noChangeArrowheads="1"/>
          </p:cNvSpPr>
          <p:nvPr>
            <p:ph type="sldNum" sz="quarter" idx="4"/>
          </p:nvPr>
        </p:nvSpPr>
        <p:spPr bwMode="auto">
          <a:xfrm>
            <a:off x="7451725" y="6597650"/>
            <a:ext cx="1019175"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solidFill>
                  <a:schemeClr val="bg1"/>
                </a:solidFill>
                <a:latin typeface="Arial" charset="0"/>
                <a:cs typeface="+mn-cs"/>
              </a:defRPr>
            </a:lvl1pPr>
          </a:lstStyle>
          <a:p>
            <a:pPr>
              <a:defRPr/>
            </a:pPr>
            <a:fld id="{02EFA111-A1B9-4619-8A76-99BA7336AABF}" type="slidenum">
              <a:rPr lang="de-DE"/>
              <a:pPr>
                <a:defRPr/>
              </a:pPr>
              <a:t>‹#›</a:t>
            </a:fld>
            <a:endParaRPr lang="de-DE"/>
          </a:p>
        </p:txBody>
      </p:sp>
      <p:sp>
        <p:nvSpPr>
          <p:cNvPr id="9"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789" r:id="rId9"/>
    <p:sldLayoutId id="2147484790" r:id="rId10"/>
    <p:sldLayoutId id="2147484791" r:id="rId11"/>
    <p:sldLayoutId id="2147484810" r:id="rId12"/>
  </p:sldLayoutIdLst>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algn="l" rtl="0" eaLnBrk="0" fontAlgn="base" hangingPunct="0">
        <a:spcBef>
          <a:spcPct val="20000"/>
        </a:spcBef>
        <a:spcAft>
          <a:spcPct val="0"/>
        </a:spcAft>
        <a:buClr>
          <a:srgbClr val="76B828"/>
        </a:buClr>
        <a:defRPr>
          <a:solidFill>
            <a:schemeClr val="tx1"/>
          </a:solidFill>
          <a:latin typeface="+mn-lt"/>
          <a:ea typeface="+mn-ea"/>
          <a:cs typeface="+mn-cs"/>
        </a:defRPr>
      </a:lvl1pPr>
      <a:lvl2pPr marL="184150" indent="-182563" algn="l" rtl="0" eaLnBrk="0" fontAlgn="base" hangingPunct="0">
        <a:spcBef>
          <a:spcPct val="20000"/>
        </a:spcBef>
        <a:spcAft>
          <a:spcPct val="0"/>
        </a:spcAft>
        <a:buClr>
          <a:srgbClr val="76B828"/>
        </a:buClr>
        <a:buChar char="•"/>
        <a:defRPr>
          <a:solidFill>
            <a:schemeClr val="tx1"/>
          </a:solidFill>
          <a:latin typeface="+mn-lt"/>
        </a:defRPr>
      </a:lvl2pPr>
      <a:lvl3pPr marL="360363" indent="-174625" algn="l" rtl="0" eaLnBrk="0" fontAlgn="base" hangingPunct="0">
        <a:spcBef>
          <a:spcPct val="20000"/>
        </a:spcBef>
        <a:spcAft>
          <a:spcPct val="0"/>
        </a:spcAft>
        <a:buClr>
          <a:srgbClr val="76B828"/>
        </a:buClr>
        <a:buChar char="•"/>
        <a:defRPr>
          <a:solidFill>
            <a:schemeClr val="tx1"/>
          </a:solidFill>
          <a:latin typeface="+mn-lt"/>
        </a:defRPr>
      </a:lvl3pPr>
      <a:lvl4pPr marL="536575" indent="-174625" algn="l" rtl="0" eaLnBrk="0" fontAlgn="base" hangingPunct="0">
        <a:spcBef>
          <a:spcPct val="20000"/>
        </a:spcBef>
        <a:spcAft>
          <a:spcPct val="0"/>
        </a:spcAft>
        <a:buClr>
          <a:srgbClr val="76B828"/>
        </a:buClr>
        <a:buChar char="•"/>
        <a:defRPr>
          <a:solidFill>
            <a:schemeClr val="tx1"/>
          </a:solidFill>
          <a:latin typeface="+mn-lt"/>
        </a:defRPr>
      </a:lvl4pPr>
      <a:lvl5pPr marL="709613" indent="-171450" algn="l" rtl="0" eaLnBrk="0" fontAlgn="base" hangingPunct="0">
        <a:spcBef>
          <a:spcPct val="20000"/>
        </a:spcBef>
        <a:spcAft>
          <a:spcPct val="0"/>
        </a:spcAft>
        <a:buClr>
          <a:srgbClr val="76B828"/>
        </a:buClr>
        <a:buChar char="•"/>
        <a:defRPr>
          <a:solidFill>
            <a:schemeClr val="tx1"/>
          </a:solidFill>
          <a:latin typeface="+mn-lt"/>
        </a:defRPr>
      </a:lvl5pPr>
      <a:lvl6pPr marL="1166813" indent="-171450" algn="l" rtl="0" fontAlgn="base">
        <a:spcBef>
          <a:spcPct val="20000"/>
        </a:spcBef>
        <a:spcAft>
          <a:spcPct val="0"/>
        </a:spcAft>
        <a:buClr>
          <a:srgbClr val="76B828"/>
        </a:buClr>
        <a:buChar char="•"/>
        <a:defRPr>
          <a:solidFill>
            <a:schemeClr val="tx1"/>
          </a:solidFill>
          <a:latin typeface="+mn-lt"/>
        </a:defRPr>
      </a:lvl6pPr>
      <a:lvl7pPr marL="1624013" indent="-171450" algn="l" rtl="0" fontAlgn="base">
        <a:spcBef>
          <a:spcPct val="20000"/>
        </a:spcBef>
        <a:spcAft>
          <a:spcPct val="0"/>
        </a:spcAft>
        <a:buClr>
          <a:srgbClr val="76B828"/>
        </a:buClr>
        <a:buChar char="•"/>
        <a:defRPr>
          <a:solidFill>
            <a:schemeClr val="tx1"/>
          </a:solidFill>
          <a:latin typeface="+mn-lt"/>
        </a:defRPr>
      </a:lvl7pPr>
      <a:lvl8pPr marL="2081213" indent="-171450" algn="l" rtl="0" fontAlgn="base">
        <a:spcBef>
          <a:spcPct val="20000"/>
        </a:spcBef>
        <a:spcAft>
          <a:spcPct val="0"/>
        </a:spcAft>
        <a:buClr>
          <a:srgbClr val="76B828"/>
        </a:buClr>
        <a:buChar char="•"/>
        <a:defRPr>
          <a:solidFill>
            <a:schemeClr val="tx1"/>
          </a:solidFill>
          <a:latin typeface="+mn-lt"/>
        </a:defRPr>
      </a:lvl8pPr>
      <a:lvl9pPr marL="2538413" indent="-171450" algn="l" rtl="0" fontAlgn="base">
        <a:spcBef>
          <a:spcPct val="20000"/>
        </a:spcBef>
        <a:spcAft>
          <a:spcPct val="0"/>
        </a:spcAft>
        <a:buClr>
          <a:srgbClr val="76B828"/>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ogen_trennfolie"/>
          <p:cNvPicPr>
            <a:picLocks noChangeAspect="1" noChangeArrowheads="1"/>
          </p:cNvPicPr>
          <p:nvPr userDrawn="1"/>
        </p:nvPicPr>
        <p:blipFill>
          <a:blip r:embed="rId13" cstate="print"/>
          <a:srcRect/>
          <a:stretch>
            <a:fillRect/>
          </a:stretch>
        </p:blipFill>
        <p:spPr bwMode="auto">
          <a:xfrm>
            <a:off x="0" y="1214438"/>
            <a:ext cx="9144000" cy="5643562"/>
          </a:xfrm>
          <a:prstGeom prst="rect">
            <a:avLst/>
          </a:prstGeom>
          <a:noFill/>
          <a:ln w="9525">
            <a:noFill/>
            <a:miter lim="800000"/>
            <a:headEnd/>
            <a:tailEnd/>
          </a:ln>
        </p:spPr>
      </p:pic>
      <p:pic>
        <p:nvPicPr>
          <p:cNvPr id="2051" name="Picture 3" descr="EEEF_Logo_RGB"/>
          <p:cNvPicPr>
            <a:picLocks noChangeAspect="1" noChangeArrowheads="1"/>
          </p:cNvPicPr>
          <p:nvPr userDrawn="1"/>
        </p:nvPicPr>
        <p:blipFill>
          <a:blip r:embed="rId14" cstate="print"/>
          <a:srcRect/>
          <a:stretch>
            <a:fillRect/>
          </a:stretch>
        </p:blipFill>
        <p:spPr bwMode="auto">
          <a:xfrm>
            <a:off x="7273925" y="188913"/>
            <a:ext cx="1330325" cy="847725"/>
          </a:xfrm>
          <a:prstGeom prst="rect">
            <a:avLst/>
          </a:prstGeom>
          <a:noFill/>
          <a:ln w="9525">
            <a:noFill/>
            <a:miter lim="800000"/>
            <a:headEnd/>
            <a:tailEnd/>
          </a:ln>
        </p:spPr>
      </p:pic>
      <p:sp>
        <p:nvSpPr>
          <p:cNvPr id="2052" name="Rectangle 5"/>
          <p:cNvSpPr>
            <a:spLocks noGrp="1" noChangeArrowheads="1"/>
          </p:cNvSpPr>
          <p:nvPr>
            <p:ph type="title"/>
          </p:nvPr>
        </p:nvSpPr>
        <p:spPr bwMode="auto">
          <a:xfrm>
            <a:off x="457200" y="2273300"/>
            <a:ext cx="6851650" cy="1084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2053" name="Rectangle 6"/>
          <p:cNvSpPr>
            <a:spLocks noGrp="1" noChangeArrowheads="1"/>
          </p:cNvSpPr>
          <p:nvPr>
            <p:ph type="body" idx="1"/>
          </p:nvPr>
        </p:nvSpPr>
        <p:spPr bwMode="auto">
          <a:xfrm>
            <a:off x="457200" y="3429000"/>
            <a:ext cx="6851650" cy="792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p:txBody>
      </p:sp>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Tree>
  </p:cSld>
  <p:clrMap bg1="lt1" tx1="dk1" bg2="lt2" tx2="dk2" accent1="accent1" accent2="accent2" accent3="accent3" accent4="accent4" accent5="accent5" accent6="accent6" hlink="hlink" folHlink="folHlink"/>
  <p:sldLayoutIdLst>
    <p:sldLayoutId id="2147484813"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fontAlgn="base">
        <a:spcBef>
          <a:spcPct val="0"/>
        </a:spcBef>
        <a:spcAft>
          <a:spcPct val="0"/>
        </a:spcAft>
        <a:defRPr sz="3000" b="1">
          <a:solidFill>
            <a:schemeClr val="bg1"/>
          </a:solidFill>
          <a:latin typeface="Arial" charset="0"/>
        </a:defRPr>
      </a:lvl6pPr>
      <a:lvl7pPr marL="914400" algn="l" rtl="0" fontAlgn="base">
        <a:spcBef>
          <a:spcPct val="0"/>
        </a:spcBef>
        <a:spcAft>
          <a:spcPct val="0"/>
        </a:spcAft>
        <a:defRPr sz="3000" b="1">
          <a:solidFill>
            <a:schemeClr val="bg1"/>
          </a:solidFill>
          <a:latin typeface="Arial" charset="0"/>
        </a:defRPr>
      </a:lvl7pPr>
      <a:lvl8pPr marL="1371600" algn="l" rtl="0" fontAlgn="base">
        <a:spcBef>
          <a:spcPct val="0"/>
        </a:spcBef>
        <a:spcAft>
          <a:spcPct val="0"/>
        </a:spcAft>
        <a:defRPr sz="3000" b="1">
          <a:solidFill>
            <a:schemeClr val="bg1"/>
          </a:solidFill>
          <a:latin typeface="Arial" charset="0"/>
        </a:defRPr>
      </a:lvl8pPr>
      <a:lvl9pPr marL="1828800" algn="l" rtl="0" fontAlgn="base">
        <a:spcBef>
          <a:spcPct val="0"/>
        </a:spcBef>
        <a:spcAft>
          <a:spcPct val="0"/>
        </a:spcAft>
        <a:defRPr sz="3000" b="1">
          <a:solidFill>
            <a:schemeClr val="bg1"/>
          </a:solidFill>
          <a:latin typeface="Arial" charset="0"/>
        </a:defRPr>
      </a:lvl9pPr>
    </p:titleStyle>
    <p:bodyStyle>
      <a:lvl1pPr algn="l" rtl="0" eaLnBrk="0" fontAlgn="base" hangingPunct="0">
        <a:spcBef>
          <a:spcPct val="20000"/>
        </a:spcBef>
        <a:spcAft>
          <a:spcPct val="0"/>
        </a:spcAft>
        <a:buClr>
          <a:srgbClr val="76B828"/>
        </a:buClr>
        <a:defRPr>
          <a:solidFill>
            <a:schemeClr val="bg1"/>
          </a:solidFill>
          <a:latin typeface="+mn-lt"/>
          <a:ea typeface="+mn-ea"/>
          <a:cs typeface="+mn-cs"/>
        </a:defRPr>
      </a:lvl1pPr>
      <a:lvl2pPr marL="184150" indent="-182563" algn="l" rtl="0" eaLnBrk="0" fontAlgn="base" hangingPunct="0">
        <a:spcBef>
          <a:spcPct val="20000"/>
        </a:spcBef>
        <a:spcAft>
          <a:spcPct val="0"/>
        </a:spcAft>
        <a:buClr>
          <a:srgbClr val="76B828"/>
        </a:buClr>
        <a:buChar char="•"/>
        <a:defRPr>
          <a:solidFill>
            <a:schemeClr val="bg1"/>
          </a:solidFill>
          <a:latin typeface="+mn-lt"/>
        </a:defRPr>
      </a:lvl2pPr>
      <a:lvl3pPr marL="360363" indent="-174625" algn="l" rtl="0" eaLnBrk="0" fontAlgn="base" hangingPunct="0">
        <a:spcBef>
          <a:spcPct val="20000"/>
        </a:spcBef>
        <a:spcAft>
          <a:spcPct val="0"/>
        </a:spcAft>
        <a:buClr>
          <a:srgbClr val="76B828"/>
        </a:buClr>
        <a:buChar char="•"/>
        <a:defRPr>
          <a:solidFill>
            <a:schemeClr val="bg1"/>
          </a:solidFill>
          <a:latin typeface="+mn-lt"/>
        </a:defRPr>
      </a:lvl3pPr>
      <a:lvl4pPr marL="536575" indent="-174625" algn="l" rtl="0" eaLnBrk="0" fontAlgn="base" hangingPunct="0">
        <a:spcBef>
          <a:spcPct val="20000"/>
        </a:spcBef>
        <a:spcAft>
          <a:spcPct val="0"/>
        </a:spcAft>
        <a:buClr>
          <a:srgbClr val="76B828"/>
        </a:buClr>
        <a:buChar char="•"/>
        <a:defRPr>
          <a:solidFill>
            <a:schemeClr val="bg1"/>
          </a:solidFill>
          <a:latin typeface="+mn-lt"/>
        </a:defRPr>
      </a:lvl4pPr>
      <a:lvl5pPr marL="709613" indent="-171450" algn="l" rtl="0" eaLnBrk="0" fontAlgn="base" hangingPunct="0">
        <a:spcBef>
          <a:spcPct val="20000"/>
        </a:spcBef>
        <a:spcAft>
          <a:spcPct val="0"/>
        </a:spcAft>
        <a:buClr>
          <a:srgbClr val="76B828"/>
        </a:buClr>
        <a:buChar char="•"/>
        <a:defRPr>
          <a:solidFill>
            <a:schemeClr val="bg1"/>
          </a:solidFill>
          <a:latin typeface="+mn-lt"/>
        </a:defRPr>
      </a:lvl5pPr>
      <a:lvl6pPr marL="1166813" indent="-171450" algn="l" rtl="0" fontAlgn="base">
        <a:spcBef>
          <a:spcPct val="20000"/>
        </a:spcBef>
        <a:spcAft>
          <a:spcPct val="0"/>
        </a:spcAft>
        <a:buClr>
          <a:srgbClr val="76B828"/>
        </a:buClr>
        <a:buChar char="•"/>
        <a:defRPr>
          <a:solidFill>
            <a:schemeClr val="bg1"/>
          </a:solidFill>
          <a:latin typeface="+mn-lt"/>
        </a:defRPr>
      </a:lvl6pPr>
      <a:lvl7pPr marL="1624013" indent="-171450" algn="l" rtl="0" fontAlgn="base">
        <a:spcBef>
          <a:spcPct val="20000"/>
        </a:spcBef>
        <a:spcAft>
          <a:spcPct val="0"/>
        </a:spcAft>
        <a:buClr>
          <a:srgbClr val="76B828"/>
        </a:buClr>
        <a:buChar char="•"/>
        <a:defRPr>
          <a:solidFill>
            <a:schemeClr val="bg1"/>
          </a:solidFill>
          <a:latin typeface="+mn-lt"/>
        </a:defRPr>
      </a:lvl7pPr>
      <a:lvl8pPr marL="2081213" indent="-171450" algn="l" rtl="0" fontAlgn="base">
        <a:spcBef>
          <a:spcPct val="20000"/>
        </a:spcBef>
        <a:spcAft>
          <a:spcPct val="0"/>
        </a:spcAft>
        <a:buClr>
          <a:srgbClr val="76B828"/>
        </a:buClr>
        <a:buChar char="•"/>
        <a:defRPr>
          <a:solidFill>
            <a:schemeClr val="bg1"/>
          </a:solidFill>
          <a:latin typeface="+mn-lt"/>
        </a:defRPr>
      </a:lvl8pPr>
      <a:lvl9pPr marL="2538413" indent="-171450" algn="l" rtl="0" fontAlgn="base">
        <a:spcBef>
          <a:spcPct val="20000"/>
        </a:spcBef>
        <a:spcAft>
          <a:spcPct val="0"/>
        </a:spcAft>
        <a:buClr>
          <a:srgbClr val="76B828"/>
        </a:buClr>
        <a:buChar char="•"/>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upload.wikimedia.org/wikipedia/en/f/f4/Fife_Council_Crest.jpg"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dalkia.de/index.php?id=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1.bp.blogspot.com/-aF2EaiX4vt8/T3KUzOPU9nI/AAAAAAAAGJk/M7Ng9arAZDM/s1600/johnson-controls.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www.eeef.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opnews.in/files/EU-Logo.jpg"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1560" y="1844824"/>
            <a:ext cx="7630616" cy="1154113"/>
          </a:xfrm>
        </p:spPr>
        <p:txBody>
          <a:bodyPr/>
          <a:lstStyle/>
          <a:p>
            <a:pPr eaLnBrk="1" hangingPunct="1">
              <a:spcBef>
                <a:spcPts val="1200"/>
              </a:spcBef>
            </a:pPr>
            <a:r>
              <a:rPr lang="de-DE" dirty="0" err="1" smtClean="0">
                <a:solidFill>
                  <a:schemeClr val="tx1"/>
                </a:solidFill>
              </a:rPr>
              <a:t>eeef</a:t>
            </a:r>
            <a:r>
              <a:rPr lang="de-DE" dirty="0" smtClean="0">
                <a:solidFill>
                  <a:schemeClr val="tx1"/>
                </a:solidFill>
              </a:rPr>
              <a:t> - European </a:t>
            </a:r>
            <a:r>
              <a:rPr lang="de-DE" dirty="0" err="1" smtClean="0">
                <a:solidFill>
                  <a:schemeClr val="tx1"/>
                </a:solidFill>
              </a:rPr>
              <a:t>Energy</a:t>
            </a:r>
            <a:r>
              <a:rPr lang="de-DE" dirty="0" smtClean="0">
                <a:solidFill>
                  <a:schemeClr val="tx1"/>
                </a:solidFill>
              </a:rPr>
              <a:t> Efficiency Fund</a:t>
            </a:r>
            <a:br>
              <a:rPr lang="de-DE" dirty="0" smtClean="0">
                <a:solidFill>
                  <a:schemeClr val="tx1"/>
                </a:solidFill>
              </a:rPr>
            </a:br>
            <a:r>
              <a:rPr lang="de-DE" sz="1400" dirty="0" smtClean="0">
                <a:solidFill>
                  <a:schemeClr val="tx1"/>
                </a:solidFill>
              </a:rPr>
              <a:t/>
            </a:r>
            <a:br>
              <a:rPr lang="de-DE" sz="1400" dirty="0" smtClean="0">
                <a:solidFill>
                  <a:schemeClr val="tx1"/>
                </a:solidFill>
              </a:rPr>
            </a:br>
            <a:r>
              <a:rPr lang="fr-CH" sz="1800" b="0" dirty="0" err="1" smtClean="0">
                <a:solidFill>
                  <a:schemeClr val="tx1"/>
                </a:solidFill>
              </a:rPr>
              <a:t>Workstream</a:t>
            </a:r>
            <a:r>
              <a:rPr lang="fr-CH" sz="1800" b="0" dirty="0" smtClean="0">
                <a:solidFill>
                  <a:schemeClr val="tx1"/>
                </a:solidFill>
              </a:rPr>
              <a:t>: </a:t>
            </a:r>
            <a:r>
              <a:rPr lang="fr-CH" sz="1800" b="0" dirty="0" err="1" smtClean="0">
                <a:solidFill>
                  <a:schemeClr val="tx1"/>
                </a:solidFill>
              </a:rPr>
              <a:t>enhanced</a:t>
            </a:r>
            <a:r>
              <a:rPr lang="fr-CH" sz="1800" b="0" dirty="0" smtClean="0">
                <a:solidFill>
                  <a:schemeClr val="tx1"/>
                </a:solidFill>
              </a:rPr>
              <a:t> </a:t>
            </a:r>
            <a:r>
              <a:rPr lang="fr-CH" sz="1800" b="0" dirty="0" err="1" smtClean="0">
                <a:solidFill>
                  <a:schemeClr val="tx1"/>
                </a:solidFill>
              </a:rPr>
              <a:t>operational</a:t>
            </a:r>
            <a:r>
              <a:rPr lang="fr-CH" sz="1800" b="0" dirty="0" smtClean="0">
                <a:solidFill>
                  <a:schemeClr val="tx1"/>
                </a:solidFill>
              </a:rPr>
              <a:t> </a:t>
            </a:r>
            <a:r>
              <a:rPr lang="fr-CH" sz="1800" b="0" dirty="0" err="1" smtClean="0">
                <a:solidFill>
                  <a:schemeClr val="tx1"/>
                </a:solidFill>
              </a:rPr>
              <a:t>cooperation</a:t>
            </a:r>
            <a:r>
              <a:rPr lang="fr-CH" sz="1800" b="0" dirty="0" smtClean="0">
                <a:solidFill>
                  <a:schemeClr val="tx1"/>
                </a:solidFill>
              </a:rPr>
              <a:t> </a:t>
            </a:r>
            <a:r>
              <a:rPr lang="fr-CH" sz="1800" b="0" dirty="0" err="1" smtClean="0">
                <a:solidFill>
                  <a:schemeClr val="tx1"/>
                </a:solidFill>
              </a:rPr>
              <a:t>between</a:t>
            </a:r>
            <a:r>
              <a:rPr lang="fr-CH" sz="1800" b="0" dirty="0" smtClean="0">
                <a:solidFill>
                  <a:schemeClr val="tx1"/>
                </a:solidFill>
              </a:rPr>
              <a:t> EIB and </a:t>
            </a:r>
            <a:r>
              <a:rPr lang="fr-CH" sz="1800" b="0" dirty="0" err="1" smtClean="0">
                <a:solidFill>
                  <a:schemeClr val="tx1"/>
                </a:solidFill>
              </a:rPr>
              <a:t>NPBs</a:t>
            </a:r>
            <a:r>
              <a:rPr lang="de-DE" sz="1800" b="0" smtClean="0">
                <a:solidFill>
                  <a:schemeClr val="tx1"/>
                </a:solidFill>
              </a:rPr>
              <a:t/>
            </a:r>
            <a:br>
              <a:rPr lang="de-DE" sz="1800" b="0" smtClean="0">
                <a:solidFill>
                  <a:schemeClr val="tx1"/>
                </a:solidFill>
              </a:rPr>
            </a:br>
            <a:r>
              <a:rPr lang="de-DE" sz="1800" b="0" smtClean="0">
                <a:solidFill>
                  <a:schemeClr val="tx1"/>
                </a:solidFill>
              </a:rPr>
              <a:t>Luxembourg, </a:t>
            </a:r>
            <a:r>
              <a:rPr lang="de-DE" sz="1800" b="0" dirty="0" smtClean="0">
                <a:solidFill>
                  <a:schemeClr val="tx1"/>
                </a:solidFill>
              </a:rPr>
              <a:t>26 March 2015</a:t>
            </a:r>
            <a:r>
              <a:rPr lang="de-DE" sz="1800" dirty="0" smtClean="0">
                <a:solidFill>
                  <a:schemeClr val="tx1"/>
                </a:solidFill>
              </a:rPr>
              <a:t/>
            </a:r>
            <a:br>
              <a:rPr lang="de-DE" sz="1800" dirty="0" smtClean="0">
                <a:solidFill>
                  <a:schemeClr val="tx1"/>
                </a:solidFill>
              </a:rPr>
            </a:br>
            <a:r>
              <a:rPr lang="de-DE" dirty="0" smtClean="0">
                <a:solidFill>
                  <a:schemeClr val="tx1"/>
                </a:solidFill>
              </a:rPr>
              <a:t/>
            </a:r>
            <a:br>
              <a:rPr lang="de-DE" dirty="0" smtClean="0">
                <a:solidFill>
                  <a:schemeClr val="tx1"/>
                </a:solidFill>
              </a:rPr>
            </a:br>
            <a:endParaRPr lang="de-DE" sz="2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p:txBody>
          <a:bodyPr/>
          <a:lstStyle/>
          <a:p>
            <a:pPr>
              <a:defRPr/>
            </a:pPr>
            <a:fld id="{CBF38046-0843-41B5-8A16-2A0F22A37E4A}" type="slidenum">
              <a:rPr lang="de-DE" smtClean="0"/>
              <a:pPr>
                <a:defRPr/>
              </a:pPr>
              <a:t>10</a:t>
            </a:fld>
            <a:endParaRPr lang="de-DE" smtClean="0"/>
          </a:p>
        </p:txBody>
      </p:sp>
      <p:graphicFrame>
        <p:nvGraphicFramePr>
          <p:cNvPr id="5" name="Table 4"/>
          <p:cNvGraphicFramePr>
            <a:graphicFrameLocks noGrp="1"/>
          </p:cNvGraphicFramePr>
          <p:nvPr/>
        </p:nvGraphicFramePr>
        <p:xfrm>
          <a:off x="386862" y="1052513"/>
          <a:ext cx="8369548" cy="5246296"/>
        </p:xfrm>
        <a:graphic>
          <a:graphicData uri="http://schemas.openxmlformats.org/drawingml/2006/table">
            <a:tbl>
              <a:tblPr firstRow="1" bandRow="1">
                <a:tableStyleId>{5C22544A-7EE6-4342-B048-85BDC9FD1C3A}</a:tableStyleId>
              </a:tblPr>
              <a:tblGrid>
                <a:gridCol w="1246361"/>
                <a:gridCol w="1025864"/>
                <a:gridCol w="785873"/>
                <a:gridCol w="1658792"/>
                <a:gridCol w="1262910"/>
                <a:gridCol w="1262910"/>
                <a:gridCol w="1126838"/>
              </a:tblGrid>
              <a:tr h="576287">
                <a:tc gridSpan="2">
                  <a:txBody>
                    <a:bodyPr/>
                    <a:lstStyle/>
                    <a:p>
                      <a:r>
                        <a:rPr lang="en-GB" sz="900" noProof="0" dirty="0" smtClean="0"/>
                        <a:t>Public authority</a:t>
                      </a:r>
                      <a:endParaRPr lang="en-GB" sz="900" noProof="0" dirty="0"/>
                    </a:p>
                  </a:txBody>
                  <a:tcPr/>
                </a:tc>
                <a:tc hMerge="1">
                  <a:txBody>
                    <a:bodyPr/>
                    <a:lstStyle/>
                    <a:p>
                      <a:endParaRPr lang="en-GB" sz="900" noProof="0" dirty="0"/>
                    </a:p>
                  </a:txBody>
                  <a:tcPr marL="99060" marR="99060"/>
                </a:tc>
                <a:tc>
                  <a:txBody>
                    <a:bodyPr/>
                    <a:lstStyle/>
                    <a:p>
                      <a:r>
                        <a:rPr lang="en-GB" sz="900" noProof="0" dirty="0" smtClean="0"/>
                        <a:t>Country</a:t>
                      </a:r>
                      <a:endParaRPr lang="en-GB" sz="900" noProof="0" dirty="0"/>
                    </a:p>
                  </a:txBody>
                  <a:tcPr/>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Description of the investment programme</a:t>
                      </a:r>
                    </a:p>
                  </a:txBody>
                  <a:tcPr marL="63305" marR="63305" marT="0" marB="0"/>
                </a:tc>
                <a:tc>
                  <a:txBody>
                    <a:bodyPr/>
                    <a:lstStyle/>
                    <a:p>
                      <a:pPr marL="0" algn="ctr" defTabSz="914400" rtl="0" eaLnBrk="1" latinLnBrk="0" hangingPunct="1"/>
                      <a:r>
                        <a:rPr lang="en-GB" sz="900" b="1" kern="1200" noProof="0" dirty="0" smtClean="0">
                          <a:solidFill>
                            <a:schemeClr val="lt1"/>
                          </a:solidFill>
                          <a:latin typeface="+mn-lt"/>
                          <a:ea typeface="+mn-ea"/>
                          <a:cs typeface="+mn-cs"/>
                        </a:rPr>
                        <a:t>Total size of the</a:t>
                      </a:r>
                      <a:r>
                        <a:rPr lang="en-GB" sz="900" b="1" kern="1200" baseline="0" noProof="0" dirty="0" smtClean="0">
                          <a:solidFill>
                            <a:schemeClr val="lt1"/>
                          </a:solidFill>
                          <a:latin typeface="+mn-lt"/>
                          <a:ea typeface="+mn-ea"/>
                          <a:cs typeface="+mn-cs"/>
                        </a:rPr>
                        <a:t> investment programme</a:t>
                      </a:r>
                      <a:endParaRPr lang="en-GB" sz="900" b="1" kern="1200" noProof="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noProof="0" dirty="0" smtClean="0">
                          <a:solidFill>
                            <a:schemeClr val="lt1"/>
                          </a:solidFill>
                          <a:latin typeface="+mn-lt"/>
                          <a:ea typeface="+mn-ea"/>
                          <a:cs typeface="+mn-cs"/>
                        </a:rPr>
                        <a:t>(€ m)</a:t>
                      </a:r>
                      <a:endParaRPr lang="en-GB" sz="900" b="1" kern="1200" noProof="0" dirty="0">
                        <a:solidFill>
                          <a:schemeClr val="lt1"/>
                        </a:solidFill>
                        <a:latin typeface="+mn-lt"/>
                        <a:ea typeface="+mn-ea"/>
                        <a:cs typeface="+mn-cs"/>
                      </a:endParaRPr>
                    </a:p>
                  </a:txBody>
                  <a:tcPr marL="63305" marR="63305" marT="0" marB="0"/>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TA volume provided (€)</a:t>
                      </a:r>
                    </a:p>
                  </a:txBody>
                  <a:tcPr marL="63305" marR="63305" marT="0" marB="0"/>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Estimation of CO2 reduction (tons per annum)</a:t>
                      </a:r>
                    </a:p>
                  </a:txBody>
                  <a:tcPr marL="63305" marR="63305" marT="0" marB="0"/>
                </a:tc>
              </a:tr>
              <a:tr h="504056">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City of Santander</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EE – Public lighting/ building retrofit</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9.1</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452,560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2,464</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r h="504056">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City of Cordoba</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EE – Public lighting/ building retrofit</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2563" indent="0" algn="ctr">
                        <a:lnSpc>
                          <a:spcPct val="120000"/>
                        </a:lnSpc>
                        <a:spcAft>
                          <a:spcPts val="0"/>
                        </a:spcAft>
                      </a:pPr>
                      <a:r>
                        <a:rPr lang="en-US" sz="850" b="0" kern="1200" noProof="0" dirty="0" smtClean="0">
                          <a:solidFill>
                            <a:schemeClr val="tx1"/>
                          </a:solidFill>
                          <a:latin typeface="+mn-lt"/>
                          <a:ea typeface="+mn-ea"/>
                          <a:cs typeface="+mn-cs"/>
                        </a:rPr>
                        <a:t>18</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754,240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6,824</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r h="531728">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Cabildo of La Palma</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Public lighting/ building retrofit/clean urban transport</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30.1</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871,941</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4,347</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r h="504056">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City of </a:t>
                      </a:r>
                      <a:r>
                        <a:rPr lang="en-GB" sz="850" b="0" kern="1200" noProof="0" dirty="0" err="1" smtClean="0">
                          <a:solidFill>
                            <a:schemeClr val="tx1"/>
                          </a:solidFill>
                          <a:latin typeface="+mn-lt"/>
                          <a:ea typeface="+mn-ea"/>
                          <a:cs typeface="+mn-cs"/>
                        </a:rPr>
                        <a:t>Terrassa</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Public lighting/ building retrofit/clean urban transport/ PV</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18.5</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623,467</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9,113</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r h="515079">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City of Marbella</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Public lighting/ building retrofit/ PV</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12.5</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456,662</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5,459</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r h="492562">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de-DE" sz="850" b="0" kern="1200" noProof="0" dirty="0" err="1" smtClean="0">
                          <a:solidFill>
                            <a:schemeClr val="tx1"/>
                          </a:solidFill>
                          <a:latin typeface="+mn-lt"/>
                          <a:ea typeface="+mn-ea"/>
                          <a:cs typeface="+mn-cs"/>
                        </a:rPr>
                        <a:t>Région</a:t>
                      </a:r>
                      <a:r>
                        <a:rPr lang="de-DE" sz="850" b="0" kern="1200" noProof="0" dirty="0" smtClean="0">
                          <a:solidFill>
                            <a:schemeClr val="tx1"/>
                          </a:solidFill>
                          <a:latin typeface="+mn-lt"/>
                          <a:ea typeface="+mn-ea"/>
                          <a:cs typeface="+mn-cs"/>
                        </a:rPr>
                        <a:t> Rhone Alpes</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de-DE" sz="850" b="0" kern="1200" noProof="0" dirty="0" smtClean="0">
                          <a:solidFill>
                            <a:schemeClr val="tx1"/>
                          </a:solidFill>
                          <a:latin typeface="+mn-lt"/>
                          <a:ea typeface="+mn-ea"/>
                          <a:cs typeface="+mn-cs"/>
                        </a:rPr>
                        <a:t>France</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EE – Buildings upgrade</a:t>
                      </a:r>
                    </a:p>
                    <a:p>
                      <a:pPr marL="0" marR="0" indent="0" algn="l" defTabSz="914400" rtl="0" eaLnBrk="1" fontAlgn="auto" latinLnBrk="0" hangingPunct="1">
                        <a:lnSpc>
                          <a:spcPct val="120000"/>
                        </a:lnSpc>
                        <a:spcBef>
                          <a:spcPts val="0"/>
                        </a:spcBef>
                        <a:spcAft>
                          <a:spcPts val="0"/>
                        </a:spcAft>
                        <a:buClrTx/>
                        <a:buSzTx/>
                        <a:buFontTx/>
                        <a:buNone/>
                        <a:tabLst/>
                        <a:defRPr/>
                      </a:pP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273050" marR="0" indent="0" algn="ctr"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5</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457200" marR="0" indent="0" algn="l"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1,125,000</a:t>
                      </a:r>
                    </a:p>
                  </a:txBody>
                  <a:tcPr marL="63305" marR="63305" marT="0" marB="0">
                    <a:solidFill>
                      <a:srgbClr val="E4ECCC"/>
                    </a:solidFill>
                  </a:tcPr>
                </a:tc>
                <a:tc>
                  <a:txBody>
                    <a:bodyPr/>
                    <a:lstStyle/>
                    <a:p>
                      <a:pPr marL="0" marR="0" indent="0" algn="ctr" defTabSz="914400" rtl="0" eaLnBrk="1" fontAlgn="auto" latinLnBrk="0" hangingPunct="1">
                        <a:lnSpc>
                          <a:spcPct val="120000"/>
                        </a:lnSpc>
                        <a:spcBef>
                          <a:spcPts val="0"/>
                        </a:spcBef>
                        <a:spcAft>
                          <a:spcPts val="0"/>
                        </a:spcAft>
                        <a:buClrTx/>
                        <a:buSzTx/>
                        <a:buFont typeface="Arial" pitchFamily="34" charset="0"/>
                        <a:buNone/>
                        <a:tabLst/>
                        <a:defRPr/>
                      </a:pPr>
                      <a:r>
                        <a:rPr lang="en-GB" sz="850" b="0" kern="1200" noProof="0" dirty="0" smtClean="0">
                          <a:solidFill>
                            <a:schemeClr val="tx1"/>
                          </a:solidFill>
                          <a:latin typeface="+mn-lt"/>
                          <a:ea typeface="+mn-ea"/>
                          <a:cs typeface="+mn-cs"/>
                        </a:rPr>
                        <a:t>*</a:t>
                      </a:r>
                    </a:p>
                  </a:txBody>
                  <a:tcPr>
                    <a:solidFill>
                      <a:srgbClr val="E4ECCC"/>
                    </a:solidFill>
                  </a:tcPr>
                </a:tc>
              </a:tr>
              <a:tr h="576064">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Municipality</a:t>
                      </a:r>
                      <a:r>
                        <a:rPr lang="en-GB" sz="850" b="0" kern="1200" baseline="0" noProof="0" dirty="0" smtClean="0">
                          <a:solidFill>
                            <a:schemeClr val="tx1"/>
                          </a:solidFill>
                          <a:latin typeface="+mn-lt"/>
                          <a:ea typeface="+mn-ea"/>
                          <a:cs typeface="+mn-cs"/>
                        </a:rPr>
                        <a:t> of </a:t>
                      </a:r>
                      <a:r>
                        <a:rPr lang="en-GB" sz="850" b="0" kern="1200" noProof="0" dirty="0" err="1" smtClean="0">
                          <a:solidFill>
                            <a:schemeClr val="tx1"/>
                          </a:solidFill>
                          <a:latin typeface="+mn-lt"/>
                          <a:ea typeface="+mn-ea"/>
                          <a:cs typeface="+mn-cs"/>
                        </a:rPr>
                        <a:t>Ringkøbing-Skjern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Denmark</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RE</a:t>
                      </a:r>
                      <a:r>
                        <a:rPr lang="en-GB" sz="850" b="0" kern="1200" baseline="0" noProof="0" dirty="0" smtClean="0">
                          <a:solidFill>
                            <a:schemeClr val="tx1"/>
                          </a:solidFill>
                          <a:latin typeface="+mn-lt"/>
                          <a:ea typeface="+mn-ea"/>
                          <a:cs typeface="+mn-cs"/>
                        </a:rPr>
                        <a:t> – </a:t>
                      </a:r>
                      <a:r>
                        <a:rPr lang="en-GB" sz="850" b="0" kern="1200" noProof="0" dirty="0" smtClean="0">
                          <a:solidFill>
                            <a:schemeClr val="tx1"/>
                          </a:solidFill>
                          <a:latin typeface="+mn-lt"/>
                          <a:ea typeface="+mn-ea"/>
                          <a:cs typeface="+mn-cs"/>
                        </a:rPr>
                        <a:t>Biomass</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173.3</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1,917,500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en-US" sz="850" b="0" kern="1200" noProof="0" dirty="0" smtClean="0">
                          <a:solidFill>
                            <a:schemeClr val="tx1"/>
                          </a:solidFill>
                          <a:latin typeface="+mn-lt"/>
                          <a:ea typeface="+mn-ea"/>
                          <a:cs typeface="+mn-cs"/>
                        </a:rPr>
                        <a:t>21,600</a:t>
                      </a:r>
                    </a:p>
                  </a:txBody>
                  <a:tcPr marL="63305" marR="63305" marT="0" marB="0">
                    <a:solidFill>
                      <a:srgbClr val="E4ECCC"/>
                    </a:solidFill>
                  </a:tcPr>
                </a:tc>
              </a:tr>
              <a:tr h="576064">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US" sz="850" b="0" kern="1200" noProof="0" dirty="0" smtClean="0">
                          <a:solidFill>
                            <a:schemeClr val="tx1"/>
                          </a:solidFill>
                          <a:latin typeface="+mn-lt"/>
                          <a:ea typeface="+mn-ea"/>
                          <a:cs typeface="+mn-cs"/>
                        </a:rPr>
                        <a:t>Ore Valley Housing Association</a:t>
                      </a:r>
                    </a:p>
                  </a:txBody>
                  <a:tcPr marL="63305" marR="63305" marT="0" marB="0">
                    <a:solidFill>
                      <a:srgbClr val="E4ECCC"/>
                    </a:solidFill>
                  </a:tcPr>
                </a:tc>
                <a:tc>
                  <a:txBody>
                    <a:bodyPr/>
                    <a:lstStyle/>
                    <a:p>
                      <a:pPr algn="l">
                        <a:lnSpc>
                          <a:spcPct val="120000"/>
                        </a:lnSpc>
                        <a:spcAft>
                          <a:spcPts val="0"/>
                        </a:spcAft>
                      </a:pPr>
                      <a:r>
                        <a:rPr lang="de-DE" sz="850" b="0" kern="1200" noProof="0" dirty="0" smtClean="0">
                          <a:solidFill>
                            <a:schemeClr val="tx1"/>
                          </a:solidFill>
                          <a:latin typeface="+mn-lt"/>
                          <a:ea typeface="+mn-ea"/>
                          <a:cs typeface="+mn-cs"/>
                        </a:rPr>
                        <a:t>UK</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EE – Decentralised district</a:t>
                      </a:r>
                      <a:r>
                        <a:rPr lang="en-GB" sz="850" b="0" kern="1200" baseline="0" noProof="0" dirty="0" smtClean="0">
                          <a:solidFill>
                            <a:schemeClr val="tx1"/>
                          </a:solidFill>
                          <a:latin typeface="+mn-lt"/>
                          <a:ea typeface="+mn-ea"/>
                          <a:cs typeface="+mn-cs"/>
                        </a:rPr>
                        <a:t> heating</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2563" marR="0" indent="0" algn="ctr"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35</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1,728,150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50" b="0" kern="1200" noProof="0" dirty="0" smtClean="0">
                          <a:solidFill>
                            <a:schemeClr val="tx1"/>
                          </a:solidFill>
                          <a:latin typeface="+mn-lt"/>
                          <a:ea typeface="+mn-ea"/>
                          <a:cs typeface="+mn-cs"/>
                        </a:rPr>
                        <a:t>22,400</a:t>
                      </a:r>
                    </a:p>
                  </a:txBody>
                  <a:tcPr>
                    <a:solidFill>
                      <a:srgbClr val="E4ECCC"/>
                    </a:solidFill>
                  </a:tcPr>
                </a:tc>
              </a:tr>
              <a:tr h="398512">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City of Elche</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en-GB" sz="850" b="0" kern="1200" noProof="0" dirty="0" smtClean="0">
                          <a:solidFill>
                            <a:schemeClr val="tx1"/>
                          </a:solidFill>
                          <a:latin typeface="+mn-lt"/>
                          <a:ea typeface="+mn-ea"/>
                          <a:cs typeface="+mn-cs"/>
                        </a:rPr>
                        <a:t>Spain</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Public lighting/ building retrofit/clean urban transport/ PV/Biomass</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en-US" sz="850" b="0" kern="1200" noProof="0" dirty="0" smtClean="0">
                          <a:solidFill>
                            <a:schemeClr val="tx1"/>
                          </a:solidFill>
                          <a:latin typeface="+mn-lt"/>
                          <a:ea typeface="+mn-ea"/>
                          <a:cs typeface="+mn-cs"/>
                        </a:rPr>
                        <a:t>20.2</a:t>
                      </a:r>
                    </a:p>
                  </a:txBody>
                  <a:tcPr marL="63305" marR="63305" marT="0" marB="0">
                    <a:solidFill>
                      <a:srgbClr val="E4ECCC"/>
                    </a:solidFill>
                  </a:tcPr>
                </a:tc>
                <a:tc>
                  <a:txBody>
                    <a:bodyPr/>
                    <a:lstStyle/>
                    <a:p>
                      <a:pPr marL="45720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782,367</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8,983</a:t>
                      </a:r>
                      <a:endParaRPr lang="en-US" sz="850" b="0" kern="1200" noProof="0" dirty="0" smtClean="0">
                        <a:solidFill>
                          <a:schemeClr val="tx1"/>
                        </a:solidFill>
                        <a:latin typeface="+mn-lt"/>
                        <a:ea typeface="+mn-ea"/>
                        <a:cs typeface="+mn-cs"/>
                      </a:endParaRPr>
                    </a:p>
                  </a:txBody>
                  <a:tcPr marL="63305" marR="63305" marT="0" marB="0">
                    <a:solidFill>
                      <a:srgbClr val="E4ECCC"/>
                    </a:solidFill>
                  </a:tcPr>
                </a:tc>
              </a:tr>
            </a:tbl>
          </a:graphicData>
        </a:graphic>
      </p:graphicFrame>
      <p:pic>
        <p:nvPicPr>
          <p:cNvPr id="15453" name="Picture 81"/>
          <p:cNvPicPr>
            <a:picLocks noChangeArrowheads="1"/>
          </p:cNvPicPr>
          <p:nvPr/>
        </p:nvPicPr>
        <p:blipFill>
          <a:blip r:embed="rId3" cstate="print"/>
          <a:srcRect/>
          <a:stretch>
            <a:fillRect/>
          </a:stretch>
        </p:blipFill>
        <p:spPr bwMode="auto">
          <a:xfrm>
            <a:off x="852854" y="1701800"/>
            <a:ext cx="298938" cy="431800"/>
          </a:xfrm>
          <a:prstGeom prst="rect">
            <a:avLst/>
          </a:prstGeom>
          <a:noFill/>
          <a:ln w="9525">
            <a:noFill/>
            <a:miter lim="800000"/>
            <a:headEnd/>
            <a:tailEnd/>
          </a:ln>
        </p:spPr>
      </p:pic>
      <p:pic>
        <p:nvPicPr>
          <p:cNvPr id="15454" name="Picture 91"/>
          <p:cNvPicPr>
            <a:picLocks noChangeArrowheads="1"/>
          </p:cNvPicPr>
          <p:nvPr/>
        </p:nvPicPr>
        <p:blipFill>
          <a:blip r:embed="rId4" cstate="print"/>
          <a:srcRect/>
          <a:stretch>
            <a:fillRect/>
          </a:stretch>
        </p:blipFill>
        <p:spPr bwMode="auto">
          <a:xfrm>
            <a:off x="849924" y="5876926"/>
            <a:ext cx="331177" cy="360363"/>
          </a:xfrm>
          <a:prstGeom prst="rect">
            <a:avLst/>
          </a:prstGeom>
          <a:noFill/>
          <a:ln w="9525">
            <a:noFill/>
            <a:miter lim="800000"/>
            <a:headEnd/>
            <a:tailEnd/>
          </a:ln>
        </p:spPr>
      </p:pic>
      <p:pic>
        <p:nvPicPr>
          <p:cNvPr id="15455" name="Picture 93"/>
          <p:cNvPicPr>
            <a:picLocks noChangeAspect="1" noChangeArrowheads="1"/>
          </p:cNvPicPr>
          <p:nvPr/>
        </p:nvPicPr>
        <p:blipFill>
          <a:blip r:embed="rId5" cstate="print"/>
          <a:srcRect/>
          <a:stretch>
            <a:fillRect/>
          </a:stretch>
        </p:blipFill>
        <p:spPr bwMode="auto">
          <a:xfrm>
            <a:off x="876301" y="4741863"/>
            <a:ext cx="285750" cy="400050"/>
          </a:xfrm>
          <a:prstGeom prst="rect">
            <a:avLst/>
          </a:prstGeom>
          <a:noFill/>
          <a:ln w="9525">
            <a:noFill/>
            <a:miter lim="800000"/>
            <a:headEnd/>
            <a:tailEnd/>
          </a:ln>
        </p:spPr>
      </p:pic>
      <p:pic>
        <p:nvPicPr>
          <p:cNvPr id="15456" name="Picture 94"/>
          <p:cNvPicPr>
            <a:picLocks noChangeArrowheads="1"/>
          </p:cNvPicPr>
          <p:nvPr/>
        </p:nvPicPr>
        <p:blipFill>
          <a:blip r:embed="rId6" cstate="print"/>
          <a:srcRect/>
          <a:stretch>
            <a:fillRect/>
          </a:stretch>
        </p:blipFill>
        <p:spPr bwMode="auto">
          <a:xfrm>
            <a:off x="915866" y="2708275"/>
            <a:ext cx="265234" cy="431800"/>
          </a:xfrm>
          <a:prstGeom prst="rect">
            <a:avLst/>
          </a:prstGeom>
          <a:noFill/>
          <a:ln w="9525">
            <a:noFill/>
            <a:miter lim="800000"/>
            <a:headEnd/>
            <a:tailEnd/>
          </a:ln>
        </p:spPr>
      </p:pic>
      <p:pic>
        <p:nvPicPr>
          <p:cNvPr id="15457" name="Picture 95"/>
          <p:cNvPicPr>
            <a:picLocks noChangeAspect="1" noChangeArrowheads="1"/>
          </p:cNvPicPr>
          <p:nvPr/>
        </p:nvPicPr>
        <p:blipFill>
          <a:blip r:embed="rId7" cstate="print"/>
          <a:srcRect/>
          <a:stretch>
            <a:fillRect/>
          </a:stretch>
        </p:blipFill>
        <p:spPr bwMode="auto">
          <a:xfrm>
            <a:off x="915866" y="2205038"/>
            <a:ext cx="227134" cy="431800"/>
          </a:xfrm>
          <a:prstGeom prst="rect">
            <a:avLst/>
          </a:prstGeom>
          <a:noFill/>
          <a:ln w="9525">
            <a:noFill/>
            <a:miter lim="800000"/>
            <a:headEnd/>
            <a:tailEnd/>
          </a:ln>
        </p:spPr>
      </p:pic>
      <p:pic>
        <p:nvPicPr>
          <p:cNvPr id="15458" name="Picture 96"/>
          <p:cNvPicPr>
            <a:picLocks noChangeAspect="1" noChangeArrowheads="1"/>
          </p:cNvPicPr>
          <p:nvPr/>
        </p:nvPicPr>
        <p:blipFill>
          <a:blip r:embed="rId8" cstate="print"/>
          <a:srcRect/>
          <a:stretch>
            <a:fillRect/>
          </a:stretch>
        </p:blipFill>
        <p:spPr bwMode="auto">
          <a:xfrm>
            <a:off x="915866" y="3716338"/>
            <a:ext cx="278423" cy="400050"/>
          </a:xfrm>
          <a:prstGeom prst="rect">
            <a:avLst/>
          </a:prstGeom>
          <a:noFill/>
          <a:ln w="9525">
            <a:noFill/>
            <a:miter lim="800000"/>
            <a:headEnd/>
            <a:tailEnd/>
          </a:ln>
        </p:spPr>
      </p:pic>
      <p:pic>
        <p:nvPicPr>
          <p:cNvPr id="15459" name="Picture 97"/>
          <p:cNvPicPr>
            <a:picLocks noChangeArrowheads="1"/>
          </p:cNvPicPr>
          <p:nvPr/>
        </p:nvPicPr>
        <p:blipFill>
          <a:blip r:embed="rId9" cstate="print"/>
          <a:srcRect/>
          <a:stretch>
            <a:fillRect/>
          </a:stretch>
        </p:blipFill>
        <p:spPr bwMode="auto">
          <a:xfrm>
            <a:off x="915866" y="3213100"/>
            <a:ext cx="265234" cy="406400"/>
          </a:xfrm>
          <a:prstGeom prst="rect">
            <a:avLst/>
          </a:prstGeom>
          <a:noFill/>
          <a:ln w="9525">
            <a:noFill/>
            <a:miter lim="800000"/>
            <a:headEnd/>
            <a:tailEnd/>
          </a:ln>
        </p:spPr>
      </p:pic>
      <p:pic>
        <p:nvPicPr>
          <p:cNvPr id="15460" name="Picture 16" descr="http://websenti.u707.jussieu.fr/sentiweb/img/logos/regions/blason-ra.png"/>
          <p:cNvPicPr>
            <a:picLocks noChangeAspect="1" noChangeArrowheads="1"/>
          </p:cNvPicPr>
          <p:nvPr/>
        </p:nvPicPr>
        <p:blipFill>
          <a:blip r:embed="rId10" cstate="print"/>
          <a:srcRect/>
          <a:stretch>
            <a:fillRect/>
          </a:stretch>
        </p:blipFill>
        <p:spPr bwMode="auto">
          <a:xfrm>
            <a:off x="849923" y="4221163"/>
            <a:ext cx="351692" cy="387350"/>
          </a:xfrm>
          <a:prstGeom prst="rect">
            <a:avLst/>
          </a:prstGeom>
          <a:noFill/>
          <a:ln w="9525">
            <a:noFill/>
            <a:miter lim="800000"/>
            <a:headEnd/>
            <a:tailEnd/>
          </a:ln>
        </p:spPr>
      </p:pic>
      <p:pic>
        <p:nvPicPr>
          <p:cNvPr id="15461" name="Picture 18" descr="File:Fife Council Crest.jpg">
            <a:hlinkClick r:id="rId11"/>
          </p:cNvPr>
          <p:cNvPicPr>
            <a:picLocks noChangeAspect="1" noChangeArrowheads="1"/>
          </p:cNvPicPr>
          <p:nvPr/>
        </p:nvPicPr>
        <p:blipFill>
          <a:blip r:embed="rId12" cstate="print"/>
          <a:srcRect/>
          <a:stretch>
            <a:fillRect/>
          </a:stretch>
        </p:blipFill>
        <p:spPr bwMode="auto">
          <a:xfrm>
            <a:off x="783982" y="5373688"/>
            <a:ext cx="458665" cy="360362"/>
          </a:xfrm>
          <a:prstGeom prst="rect">
            <a:avLst/>
          </a:prstGeom>
          <a:noFill/>
          <a:ln w="9525">
            <a:noFill/>
            <a:miter lim="800000"/>
            <a:headEnd/>
            <a:tailEnd/>
          </a:ln>
        </p:spPr>
      </p:pic>
      <p:sp>
        <p:nvSpPr>
          <p:cNvPr id="20" name="Title 1"/>
          <p:cNvSpPr txBox="1">
            <a:spLocks/>
          </p:cNvSpPr>
          <p:nvPr/>
        </p:nvSpPr>
        <p:spPr bwMode="auto">
          <a:xfrm>
            <a:off x="446088" y="476250"/>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r>
              <a:rPr lang="en-GB" sz="2400" b="1" kern="0" dirty="0" err="1" smtClean="0">
                <a:latin typeface="+mj-lt"/>
                <a:ea typeface="+mj-ea"/>
                <a:cs typeface="+mj-cs"/>
              </a:rPr>
              <a:t>eeef</a:t>
            </a:r>
            <a:r>
              <a:rPr lang="en-GB" sz="2400" b="1" kern="0" dirty="0" smtClean="0">
                <a:latin typeface="+mj-lt"/>
                <a:ea typeface="+mj-ea"/>
                <a:cs typeface="+mj-cs"/>
              </a:rPr>
              <a:t> Technical Assistance overview </a:t>
            </a:r>
            <a:endParaRPr kumimoji="0" lang="en-GB" sz="2400" b="1" i="0" u="none" strike="noStrike" kern="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p:txBody>
          <a:bodyPr/>
          <a:lstStyle/>
          <a:p>
            <a:pPr>
              <a:defRPr/>
            </a:pPr>
            <a:fld id="{CBF38046-0843-41B5-8A16-2A0F22A37E4A}" type="slidenum">
              <a:rPr lang="de-DE" smtClean="0"/>
              <a:pPr>
                <a:defRPr/>
              </a:pPr>
              <a:t>11</a:t>
            </a:fld>
            <a:endParaRPr lang="de-DE" smtClean="0"/>
          </a:p>
        </p:txBody>
      </p:sp>
      <p:graphicFrame>
        <p:nvGraphicFramePr>
          <p:cNvPr id="5" name="Table 4"/>
          <p:cNvGraphicFramePr>
            <a:graphicFrameLocks noGrp="1"/>
          </p:cNvGraphicFramePr>
          <p:nvPr/>
        </p:nvGraphicFramePr>
        <p:xfrm>
          <a:off x="386862" y="1052513"/>
          <a:ext cx="8369548" cy="4518401"/>
        </p:xfrm>
        <a:graphic>
          <a:graphicData uri="http://schemas.openxmlformats.org/drawingml/2006/table">
            <a:tbl>
              <a:tblPr firstRow="1" bandRow="1">
                <a:tableStyleId>{5C22544A-7EE6-4342-B048-85BDC9FD1C3A}</a:tableStyleId>
              </a:tblPr>
              <a:tblGrid>
                <a:gridCol w="1246361"/>
                <a:gridCol w="1025864"/>
                <a:gridCol w="785873"/>
                <a:gridCol w="1658792"/>
                <a:gridCol w="1262910"/>
                <a:gridCol w="1262910"/>
                <a:gridCol w="1126838"/>
              </a:tblGrid>
              <a:tr h="576287">
                <a:tc gridSpan="2">
                  <a:txBody>
                    <a:bodyPr/>
                    <a:lstStyle/>
                    <a:p>
                      <a:r>
                        <a:rPr lang="en-GB" sz="900" noProof="0" dirty="0" smtClean="0"/>
                        <a:t>Public authority</a:t>
                      </a:r>
                      <a:endParaRPr lang="en-GB" sz="900" noProof="0" dirty="0"/>
                    </a:p>
                  </a:txBody>
                  <a:tcPr/>
                </a:tc>
                <a:tc hMerge="1">
                  <a:txBody>
                    <a:bodyPr/>
                    <a:lstStyle/>
                    <a:p>
                      <a:endParaRPr lang="en-GB" sz="900" noProof="0" dirty="0"/>
                    </a:p>
                  </a:txBody>
                  <a:tcPr marL="99060" marR="99060"/>
                </a:tc>
                <a:tc>
                  <a:txBody>
                    <a:bodyPr/>
                    <a:lstStyle/>
                    <a:p>
                      <a:r>
                        <a:rPr lang="en-GB" sz="900" noProof="0" dirty="0" smtClean="0"/>
                        <a:t>Country</a:t>
                      </a:r>
                      <a:endParaRPr lang="en-GB" sz="900" noProof="0" dirty="0"/>
                    </a:p>
                  </a:txBody>
                  <a:tcPr/>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Description of the investment programme</a:t>
                      </a:r>
                    </a:p>
                  </a:txBody>
                  <a:tcPr marL="63305" marR="63305" marT="0" marB="0"/>
                </a:tc>
                <a:tc>
                  <a:txBody>
                    <a:bodyPr/>
                    <a:lstStyle/>
                    <a:p>
                      <a:pPr marL="0" algn="ctr" defTabSz="914400" rtl="0" eaLnBrk="1" latinLnBrk="0" hangingPunct="1"/>
                      <a:r>
                        <a:rPr lang="en-GB" sz="900" b="1" kern="1200" noProof="0" dirty="0" smtClean="0">
                          <a:solidFill>
                            <a:schemeClr val="lt1"/>
                          </a:solidFill>
                          <a:latin typeface="+mn-lt"/>
                          <a:ea typeface="+mn-ea"/>
                          <a:cs typeface="+mn-cs"/>
                        </a:rPr>
                        <a:t>Total size of the</a:t>
                      </a:r>
                      <a:r>
                        <a:rPr lang="en-GB" sz="900" b="1" kern="1200" baseline="0" noProof="0" dirty="0" smtClean="0">
                          <a:solidFill>
                            <a:schemeClr val="lt1"/>
                          </a:solidFill>
                          <a:latin typeface="+mn-lt"/>
                          <a:ea typeface="+mn-ea"/>
                          <a:cs typeface="+mn-cs"/>
                        </a:rPr>
                        <a:t> investment programme</a:t>
                      </a:r>
                      <a:endParaRPr lang="en-GB" sz="900" b="1" kern="1200" noProof="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noProof="0" dirty="0" smtClean="0">
                          <a:solidFill>
                            <a:schemeClr val="lt1"/>
                          </a:solidFill>
                          <a:latin typeface="+mn-lt"/>
                          <a:ea typeface="+mn-ea"/>
                          <a:cs typeface="+mn-cs"/>
                        </a:rPr>
                        <a:t>(€ m)</a:t>
                      </a:r>
                      <a:endParaRPr lang="en-GB" sz="900" b="1" kern="1200" noProof="0" dirty="0">
                        <a:solidFill>
                          <a:schemeClr val="lt1"/>
                        </a:solidFill>
                        <a:latin typeface="+mn-lt"/>
                        <a:ea typeface="+mn-ea"/>
                        <a:cs typeface="+mn-cs"/>
                      </a:endParaRPr>
                    </a:p>
                  </a:txBody>
                  <a:tcPr marL="63305" marR="63305" marT="0" marB="0"/>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TA volume provided (€)</a:t>
                      </a:r>
                    </a:p>
                  </a:txBody>
                  <a:tcPr marL="63305" marR="63305" marT="0" marB="0"/>
                </a:tc>
                <a:tc>
                  <a:txBody>
                    <a:bodyPr/>
                    <a:lstStyle/>
                    <a:p>
                      <a:pPr algn="ctr">
                        <a:lnSpc>
                          <a:spcPct val="120000"/>
                        </a:lnSpc>
                        <a:spcAft>
                          <a:spcPts val="600"/>
                        </a:spcAft>
                      </a:pPr>
                      <a:r>
                        <a:rPr lang="en-GB" sz="900" b="1" kern="1200" baseline="0" noProof="0" dirty="0" smtClean="0">
                          <a:solidFill>
                            <a:schemeClr val="lt1"/>
                          </a:solidFill>
                          <a:latin typeface="+mn-lt"/>
                          <a:ea typeface="+mn-ea"/>
                          <a:cs typeface="+mn-cs"/>
                        </a:rPr>
                        <a:t>Estimation of CO2 reduction (tons per annum)</a:t>
                      </a:r>
                    </a:p>
                  </a:txBody>
                  <a:tcPr marL="63305" marR="63305" marT="0" marB="0"/>
                </a:tc>
              </a:tr>
              <a:tr h="504056">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City </a:t>
                      </a:r>
                      <a:r>
                        <a:rPr lang="de-DE" sz="850" b="0" kern="1200" noProof="0" dirty="0" err="1" smtClean="0">
                          <a:solidFill>
                            <a:schemeClr val="tx1"/>
                          </a:solidFill>
                          <a:latin typeface="+mn-lt"/>
                          <a:ea typeface="+mn-ea"/>
                          <a:cs typeface="+mn-cs"/>
                        </a:rPr>
                        <a:t>of</a:t>
                      </a:r>
                      <a:r>
                        <a:rPr lang="de-DE" sz="850" b="0" kern="1200" noProof="0" dirty="0" smtClean="0">
                          <a:solidFill>
                            <a:schemeClr val="tx1"/>
                          </a:solidFill>
                          <a:latin typeface="+mn-lt"/>
                          <a:ea typeface="+mn-ea"/>
                          <a:cs typeface="+mn-cs"/>
                        </a:rPr>
                        <a:t> </a:t>
                      </a:r>
                      <a:r>
                        <a:rPr lang="de-DE" sz="850" b="0" kern="1200" noProof="0" dirty="0" err="1" smtClean="0">
                          <a:solidFill>
                            <a:schemeClr val="tx1"/>
                          </a:solidFill>
                          <a:latin typeface="+mn-lt"/>
                          <a:ea typeface="+mn-ea"/>
                          <a:cs typeface="+mn-cs"/>
                        </a:rPr>
                        <a:t>Venlo</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de-DE" sz="850" b="0" kern="1200" noProof="0" dirty="0" err="1" smtClean="0">
                          <a:solidFill>
                            <a:schemeClr val="tx1"/>
                          </a:solidFill>
                          <a:latin typeface="+mn-lt"/>
                          <a:ea typeface="+mn-ea"/>
                          <a:cs typeface="+mn-cs"/>
                        </a:rPr>
                        <a:t>Netherlands</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GB" sz="850" b="0" kern="1200" noProof="0" dirty="0" smtClean="0">
                          <a:solidFill>
                            <a:schemeClr val="tx1"/>
                          </a:solidFill>
                          <a:latin typeface="+mn-lt"/>
                          <a:ea typeface="+mn-ea"/>
                          <a:cs typeface="+mn-cs"/>
                        </a:rPr>
                        <a:t>EE</a:t>
                      </a:r>
                      <a:r>
                        <a:rPr lang="en-GB" sz="850" b="0" kern="1200" baseline="0" noProof="0" dirty="0" smtClean="0">
                          <a:solidFill>
                            <a:schemeClr val="tx1"/>
                          </a:solidFill>
                          <a:latin typeface="+mn-lt"/>
                          <a:ea typeface="+mn-ea"/>
                          <a:cs typeface="+mn-cs"/>
                        </a:rPr>
                        <a:t> - </a:t>
                      </a:r>
                      <a:r>
                        <a:rPr lang="en-GB" sz="850" b="0" kern="1200" noProof="0" dirty="0" smtClean="0">
                          <a:solidFill>
                            <a:schemeClr val="tx1"/>
                          </a:solidFill>
                          <a:latin typeface="+mn-lt"/>
                          <a:ea typeface="+mn-ea"/>
                          <a:cs typeface="+mn-cs"/>
                        </a:rPr>
                        <a:t>Public lighting</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de-DE" sz="850" b="0" kern="1200" noProof="0" dirty="0" smtClean="0">
                          <a:solidFill>
                            <a:schemeClr val="tx1"/>
                          </a:solidFill>
                          <a:latin typeface="+mn-lt"/>
                          <a:ea typeface="+mn-ea"/>
                          <a:cs typeface="+mn-cs"/>
                        </a:rPr>
                        <a:t>8.5</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90488"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425,000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2,291**</a:t>
                      </a:r>
                    </a:p>
                  </a:txBody>
                  <a:tcPr marL="63305" marR="63305" marT="0" marB="0">
                    <a:solidFill>
                      <a:srgbClr val="E4ECCC"/>
                    </a:solidFill>
                  </a:tcPr>
                </a:tc>
              </a:tr>
              <a:tr h="504056">
                <a:tc>
                  <a:txBody>
                    <a:bodyPr/>
                    <a:lstStyle/>
                    <a:p>
                      <a:endParaRPr lang="en-US" sz="850" dirty="0"/>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University </a:t>
                      </a:r>
                      <a:r>
                        <a:rPr lang="de-DE" sz="850" b="0" kern="1200" noProof="0" dirty="0" err="1" smtClean="0">
                          <a:solidFill>
                            <a:schemeClr val="tx1"/>
                          </a:solidFill>
                          <a:latin typeface="+mn-lt"/>
                          <a:ea typeface="+mn-ea"/>
                          <a:cs typeface="+mn-cs"/>
                        </a:rPr>
                        <a:t>of</a:t>
                      </a:r>
                      <a:r>
                        <a:rPr lang="de-DE" sz="850" b="0" kern="1200" noProof="0" dirty="0" smtClean="0">
                          <a:solidFill>
                            <a:schemeClr val="tx1"/>
                          </a:solidFill>
                          <a:latin typeface="+mn-lt"/>
                          <a:ea typeface="+mn-ea"/>
                          <a:cs typeface="+mn-cs"/>
                        </a:rPr>
                        <a:t> </a:t>
                      </a:r>
                      <a:r>
                        <a:rPr lang="de-DE" sz="850" b="0" kern="1200" noProof="0" dirty="0" err="1" smtClean="0">
                          <a:solidFill>
                            <a:schemeClr val="tx1"/>
                          </a:solidFill>
                          <a:latin typeface="+mn-lt"/>
                          <a:ea typeface="+mn-ea"/>
                          <a:cs typeface="+mn-cs"/>
                        </a:rPr>
                        <a:t>Liège</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a:lnSpc>
                          <a:spcPct val="120000"/>
                        </a:lnSpc>
                        <a:spcAft>
                          <a:spcPts val="0"/>
                        </a:spcAft>
                      </a:pPr>
                      <a:r>
                        <a:rPr lang="de-DE" sz="850" b="0" kern="1200" noProof="0" dirty="0" err="1" smtClean="0">
                          <a:solidFill>
                            <a:schemeClr val="tx1"/>
                          </a:solidFill>
                          <a:latin typeface="+mn-lt"/>
                          <a:ea typeface="+mn-ea"/>
                          <a:cs typeface="+mn-cs"/>
                        </a:rPr>
                        <a:t>Belgium</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EE – Buildings upgrade</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de-DE" sz="850" b="0" kern="1200" noProof="0" dirty="0" smtClean="0">
                          <a:solidFill>
                            <a:schemeClr val="tx1"/>
                          </a:solidFill>
                          <a:latin typeface="+mn-lt"/>
                          <a:ea typeface="+mn-ea"/>
                          <a:cs typeface="+mn-cs"/>
                        </a:rPr>
                        <a:t>30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90488"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1,500,000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3,200</a:t>
                      </a:r>
                    </a:p>
                  </a:txBody>
                  <a:tcPr marL="63305" marR="63305" marT="0" marB="0">
                    <a:solidFill>
                      <a:srgbClr val="E4ECCC"/>
                    </a:solidFill>
                  </a:tcPr>
                </a:tc>
              </a:tr>
              <a:tr h="531728">
                <a:tc>
                  <a:txBody>
                    <a:bodyPr/>
                    <a:lstStyle/>
                    <a:p>
                      <a:endParaRPr lang="en-US" sz="850" dirty="0"/>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850" b="0" kern="1200" noProof="0" dirty="0" smtClean="0">
                          <a:solidFill>
                            <a:schemeClr val="tx1"/>
                          </a:solidFill>
                          <a:latin typeface="+mn-lt"/>
                          <a:ea typeface="+mn-ea"/>
                          <a:cs typeface="+mn-cs"/>
                        </a:rPr>
                        <a:t>Limerick and Clare Education and Training Board</a:t>
                      </a:r>
                    </a:p>
                  </a:txBody>
                  <a:tcPr marL="63305" marR="63305" marT="0" marB="0">
                    <a:solidFill>
                      <a:srgbClr val="E4ECCC"/>
                    </a:solidFill>
                  </a:tcPr>
                </a:tc>
                <a:tc>
                  <a:txBody>
                    <a:bodyPr/>
                    <a:lstStyle/>
                    <a:p>
                      <a:pPr>
                        <a:lnSpc>
                          <a:spcPct val="120000"/>
                        </a:lnSpc>
                        <a:spcAft>
                          <a:spcPts val="0"/>
                        </a:spcAft>
                      </a:pPr>
                      <a:r>
                        <a:rPr lang="de-DE" sz="850" b="0" kern="1200" noProof="0" dirty="0" smtClean="0">
                          <a:solidFill>
                            <a:schemeClr val="tx1"/>
                          </a:solidFill>
                          <a:latin typeface="+mn-lt"/>
                          <a:ea typeface="+mn-ea"/>
                          <a:cs typeface="+mn-cs"/>
                        </a:rPr>
                        <a:t>Ireland</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850" b="0" kern="1200" noProof="0" dirty="0" smtClean="0">
                          <a:solidFill>
                            <a:schemeClr val="tx1"/>
                          </a:solidFill>
                          <a:latin typeface="+mn-lt"/>
                          <a:ea typeface="+mn-ea"/>
                          <a:cs typeface="+mn-cs"/>
                        </a:rPr>
                        <a:t>EE – Buildings</a:t>
                      </a:r>
                      <a:r>
                        <a:rPr lang="de-DE" sz="850" b="0" kern="1200" baseline="0" noProof="0" dirty="0" smtClean="0">
                          <a:solidFill>
                            <a:schemeClr val="tx1"/>
                          </a:solidFill>
                          <a:latin typeface="+mn-lt"/>
                          <a:ea typeface="+mn-ea"/>
                          <a:cs typeface="+mn-cs"/>
                        </a:rPr>
                        <a:t> </a:t>
                      </a:r>
                      <a:r>
                        <a:rPr lang="de-DE" sz="850" b="0" kern="1200" noProof="0" dirty="0" smtClean="0">
                          <a:solidFill>
                            <a:schemeClr val="tx1"/>
                          </a:solidFill>
                          <a:latin typeface="+mn-lt"/>
                          <a:ea typeface="+mn-ea"/>
                          <a:cs typeface="+mn-cs"/>
                        </a:rPr>
                        <a:t>upgrade</a:t>
                      </a:r>
                    </a:p>
                    <a:p>
                      <a:pPr marL="0" marR="0" indent="0" algn="l" defTabSz="914400" rtl="0" eaLnBrk="1" fontAlgn="auto" latinLnBrk="0" hangingPunct="1">
                        <a:lnSpc>
                          <a:spcPct val="120000"/>
                        </a:lnSpc>
                        <a:spcBef>
                          <a:spcPts val="0"/>
                        </a:spcBef>
                        <a:spcAft>
                          <a:spcPts val="0"/>
                        </a:spcAft>
                        <a:buClrTx/>
                        <a:buSzTx/>
                        <a:buFontTx/>
                        <a:buNone/>
                        <a:tabLst/>
                        <a:defRPr/>
                      </a:pPr>
                      <a:r>
                        <a:rPr lang="de-DE" sz="850" b="0" kern="1200" noProof="0" dirty="0" smtClean="0">
                          <a:solidFill>
                            <a:schemeClr val="tx1"/>
                          </a:solidFill>
                          <a:latin typeface="+mn-lt"/>
                          <a:ea typeface="+mn-ea"/>
                          <a:cs typeface="+mn-cs"/>
                        </a:rPr>
                        <a:t>RE – PV/micro wind</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a:lnSpc>
                          <a:spcPct val="120000"/>
                        </a:lnSpc>
                        <a:spcAft>
                          <a:spcPts val="0"/>
                        </a:spcAft>
                      </a:pPr>
                      <a:r>
                        <a:rPr lang="de-DE" sz="850" b="0" kern="1200" noProof="0" dirty="0" smtClean="0">
                          <a:solidFill>
                            <a:schemeClr val="tx1"/>
                          </a:solidFill>
                          <a:latin typeface="+mn-lt"/>
                          <a:ea typeface="+mn-ea"/>
                          <a:cs typeface="+mn-cs"/>
                        </a:rPr>
                        <a:t>16.4</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90488"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335.835</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2,850</a:t>
                      </a:r>
                    </a:p>
                  </a:txBody>
                  <a:tcPr marL="63305" marR="63305" marT="0" marB="0">
                    <a:solidFill>
                      <a:srgbClr val="E4ECCC"/>
                    </a:solidFill>
                  </a:tcPr>
                </a:tc>
              </a:tr>
              <a:tr h="504056">
                <a:tc>
                  <a:txBody>
                    <a:bodyPr/>
                    <a:lstStyle/>
                    <a:p>
                      <a:endParaRPr lang="en-US" sz="850" dirty="0"/>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fr-FR" sz="850" b="0" kern="1200" noProof="0" dirty="0" smtClean="0">
                          <a:solidFill>
                            <a:schemeClr val="tx1"/>
                          </a:solidFill>
                          <a:latin typeface="+mn-lt"/>
                          <a:ea typeface="+mn-ea"/>
                          <a:cs typeface="+mn-cs"/>
                        </a:rPr>
                        <a:t>Groupement de Redéploiement Economique de la province de Liège </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850" b="0" kern="1200" noProof="0" dirty="0" smtClean="0">
                          <a:solidFill>
                            <a:schemeClr val="tx1"/>
                          </a:solidFill>
                          <a:latin typeface="+mn-lt"/>
                          <a:ea typeface="+mn-ea"/>
                          <a:cs typeface="+mn-cs"/>
                        </a:rPr>
                        <a:t>Belgium</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850" b="0" kern="1200" noProof="0" dirty="0" smtClean="0">
                          <a:solidFill>
                            <a:schemeClr val="tx1"/>
                          </a:solidFill>
                          <a:latin typeface="+mn-lt"/>
                          <a:ea typeface="+mn-ea"/>
                          <a:cs typeface="+mn-cs"/>
                        </a:rPr>
                        <a:t>EE – Buildings upgrade</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43.5</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90488"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2.000.000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6.030</a:t>
                      </a:r>
                    </a:p>
                  </a:txBody>
                  <a:tcPr marL="63305" marR="63305" marT="0" marB="0">
                    <a:solidFill>
                      <a:srgbClr val="E4ECCC"/>
                    </a:solidFill>
                  </a:tcPr>
                </a:tc>
              </a:tr>
              <a:tr h="515079">
                <a:tc>
                  <a:txBody>
                    <a:bodyPr/>
                    <a:lstStyle/>
                    <a:p>
                      <a:endParaRPr lang="en-US" sz="850" dirty="0"/>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pt-BR" sz="850" b="0" kern="1200" noProof="0" dirty="0" smtClean="0">
                          <a:solidFill>
                            <a:schemeClr val="tx1"/>
                          </a:solidFill>
                          <a:latin typeface="+mn-lt"/>
                          <a:ea typeface="+mn-ea"/>
                          <a:cs typeface="+mn-cs"/>
                        </a:rPr>
                        <a:t>CIMAC (Comunidade Intermunicipal do Alentejo Central)</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Portugal</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Public lighting/ building retrofit/clean urban transport/ PV and biomass</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187325"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12.0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90488" indent="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540,000</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ctr" defTabSz="914400" rtl="0" eaLnBrk="1" latinLnBrk="0" hangingPunct="1">
                        <a:lnSpc>
                          <a:spcPct val="120000"/>
                        </a:lnSpc>
                        <a:spcAft>
                          <a:spcPts val="0"/>
                        </a:spcAft>
                      </a:pPr>
                      <a:r>
                        <a:rPr lang="de-DE" sz="850" b="0" kern="1200" noProof="0" dirty="0" smtClean="0">
                          <a:solidFill>
                            <a:schemeClr val="tx1"/>
                          </a:solidFill>
                          <a:latin typeface="+mn-lt"/>
                          <a:ea typeface="+mn-ea"/>
                          <a:cs typeface="+mn-cs"/>
                        </a:rPr>
                        <a:t>6,500</a:t>
                      </a:r>
                    </a:p>
                  </a:txBody>
                  <a:tcPr marL="63305" marR="63305" marT="0" marB="0">
                    <a:solidFill>
                      <a:srgbClr val="E4ECCC"/>
                    </a:solidFill>
                  </a:tcPr>
                </a:tc>
              </a:tr>
              <a:tr h="492562">
                <a:tc>
                  <a:txBody>
                    <a:bodyPr/>
                    <a:lstStyle/>
                    <a:p>
                      <a:endParaRPr lang="en-US" sz="850" dirty="0"/>
                    </a:p>
                  </a:txBody>
                  <a:tcPr marL="63305" marR="63305" marT="0" marB="0">
                    <a:solidFill>
                      <a:srgbClr val="E4ECCC"/>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850" b="0" kern="1200" noProof="0" dirty="0" smtClean="0">
                          <a:solidFill>
                            <a:schemeClr val="tx1"/>
                          </a:solidFill>
                          <a:latin typeface="+mn-lt"/>
                          <a:ea typeface="+mn-ea"/>
                          <a:cs typeface="+mn-cs"/>
                        </a:rPr>
                        <a:t>City of </a:t>
                      </a:r>
                      <a:r>
                        <a:rPr lang="en-US" sz="850" b="0" kern="1200" noProof="0" dirty="0" err="1" smtClean="0">
                          <a:solidFill>
                            <a:schemeClr val="tx1"/>
                          </a:solidFill>
                          <a:latin typeface="+mn-lt"/>
                          <a:ea typeface="+mn-ea"/>
                          <a:cs typeface="+mn-cs"/>
                        </a:rPr>
                        <a:t>Zaanstad</a:t>
                      </a:r>
                      <a:endParaRPr lang="en-US" sz="850" b="0" kern="1200" noProof="0" dirty="0" smtClean="0">
                        <a:solidFill>
                          <a:schemeClr val="tx1"/>
                        </a:solidFill>
                        <a:latin typeface="+mn-lt"/>
                        <a:ea typeface="+mn-ea"/>
                        <a:cs typeface="+mn-cs"/>
                      </a:endParaRP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US" sz="850" b="0" kern="1200" noProof="0" dirty="0" smtClean="0">
                          <a:solidFill>
                            <a:schemeClr val="tx1"/>
                          </a:solidFill>
                          <a:latin typeface="+mn-lt"/>
                          <a:ea typeface="+mn-ea"/>
                          <a:cs typeface="+mn-cs"/>
                        </a:rPr>
                        <a:t>Netherlands</a:t>
                      </a:r>
                    </a:p>
                  </a:txBody>
                  <a:tcPr marL="63305" marR="63305" marT="0" marB="0">
                    <a:solidFill>
                      <a:srgbClr val="E4ECCC"/>
                    </a:solidFill>
                  </a:tcPr>
                </a:tc>
                <a:tc>
                  <a:txBody>
                    <a:bodyPr/>
                    <a:lstStyle/>
                    <a:p>
                      <a:pPr marL="0" algn="l" defTabSz="914400" rtl="0" eaLnBrk="1" latinLnBrk="0" hangingPunct="1">
                        <a:lnSpc>
                          <a:spcPct val="120000"/>
                        </a:lnSpc>
                        <a:spcAft>
                          <a:spcPts val="0"/>
                        </a:spcAft>
                      </a:pPr>
                      <a:r>
                        <a:rPr lang="en-US" sz="850" b="0" kern="1200" noProof="0" dirty="0" smtClean="0">
                          <a:solidFill>
                            <a:schemeClr val="tx1"/>
                          </a:solidFill>
                          <a:latin typeface="+mn-lt"/>
                          <a:ea typeface="+mn-ea"/>
                          <a:cs typeface="+mn-cs"/>
                        </a:rPr>
                        <a:t>EE- District heating network</a:t>
                      </a:r>
                    </a:p>
                  </a:txBody>
                  <a:tcPr marL="63305" marR="63305" marT="0" marB="0">
                    <a:solidFill>
                      <a:srgbClr val="E4ECCC"/>
                    </a:solidFill>
                  </a:tcPr>
                </a:tc>
                <a:tc>
                  <a:txBody>
                    <a:bodyPr/>
                    <a:lstStyle/>
                    <a:p>
                      <a:pPr marL="187325" indent="0" algn="ctr" defTabSz="914400" rtl="0" eaLnBrk="1" latinLnBrk="0" hangingPunct="1">
                        <a:lnSpc>
                          <a:spcPct val="120000"/>
                        </a:lnSpc>
                        <a:spcAft>
                          <a:spcPts val="0"/>
                        </a:spcAft>
                      </a:pPr>
                      <a:r>
                        <a:rPr lang="en-US" sz="850" b="0" kern="1200" noProof="0" dirty="0" smtClean="0">
                          <a:solidFill>
                            <a:schemeClr val="tx1"/>
                          </a:solidFill>
                          <a:latin typeface="+mn-lt"/>
                          <a:ea typeface="+mn-ea"/>
                          <a:cs typeface="+mn-cs"/>
                        </a:rPr>
                        <a:t>10.0</a:t>
                      </a:r>
                    </a:p>
                  </a:txBody>
                  <a:tcPr marL="63305" marR="63305" marT="0" marB="0">
                    <a:solidFill>
                      <a:srgbClr val="E4ECCC"/>
                    </a:solidFill>
                  </a:tcPr>
                </a:tc>
                <a:tc>
                  <a:txBody>
                    <a:bodyPr/>
                    <a:lstStyle/>
                    <a:p>
                      <a:pPr marL="457200" marR="0" indent="0" algn="l" defTabSz="914400" rtl="0" eaLnBrk="1" fontAlgn="auto" latinLnBrk="0" hangingPunct="1">
                        <a:lnSpc>
                          <a:spcPct val="120000"/>
                        </a:lnSpc>
                        <a:spcBef>
                          <a:spcPts val="0"/>
                        </a:spcBef>
                        <a:spcAft>
                          <a:spcPts val="0"/>
                        </a:spcAft>
                        <a:buClrTx/>
                        <a:buSzTx/>
                        <a:buFontTx/>
                        <a:buNone/>
                        <a:tabLst/>
                        <a:defRPr/>
                      </a:pPr>
                      <a:r>
                        <a:rPr lang="en-GB" sz="850" b="0" kern="1200" noProof="0" dirty="0" smtClean="0">
                          <a:solidFill>
                            <a:schemeClr val="tx1"/>
                          </a:solidFill>
                          <a:latin typeface="+mn-lt"/>
                          <a:ea typeface="+mn-ea"/>
                          <a:cs typeface="+mn-cs"/>
                        </a:rPr>
                        <a:t>463,860</a:t>
                      </a:r>
                    </a:p>
                  </a:txBody>
                  <a:tcPr marL="63305" marR="63305" marT="0" marB="0">
                    <a:solidFill>
                      <a:srgbClr val="E4ECCC"/>
                    </a:solidFill>
                  </a:tcPr>
                </a:tc>
                <a:tc>
                  <a:txBody>
                    <a:bodyPr/>
                    <a:lstStyle/>
                    <a:p>
                      <a:pPr marL="0" marR="0" indent="0" algn="ctr" defTabSz="914400" rtl="0" eaLnBrk="1" fontAlgn="auto" latinLnBrk="0" hangingPunct="1">
                        <a:lnSpc>
                          <a:spcPct val="120000"/>
                        </a:lnSpc>
                        <a:spcBef>
                          <a:spcPts val="0"/>
                        </a:spcBef>
                        <a:spcAft>
                          <a:spcPts val="0"/>
                        </a:spcAft>
                        <a:buClrTx/>
                        <a:buSzTx/>
                        <a:buFont typeface="Arial" pitchFamily="34" charset="0"/>
                        <a:buNone/>
                        <a:tabLst/>
                        <a:defRPr/>
                      </a:pPr>
                      <a:r>
                        <a:rPr lang="en-GB" sz="850" b="0" kern="1200" noProof="0" dirty="0" smtClean="0">
                          <a:solidFill>
                            <a:schemeClr val="tx1"/>
                          </a:solidFill>
                          <a:latin typeface="+mn-lt"/>
                          <a:ea typeface="+mn-ea"/>
                          <a:cs typeface="+mn-cs"/>
                        </a:rPr>
                        <a:t>4,500</a:t>
                      </a:r>
                    </a:p>
                  </a:txBody>
                  <a:tcPr>
                    <a:solidFill>
                      <a:srgbClr val="E4ECCC"/>
                    </a:solidFill>
                  </a:tcPr>
                </a:tc>
              </a:tr>
              <a:tr h="576064">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900" b="1" kern="1200" dirty="0" smtClean="0">
                          <a:solidFill>
                            <a:schemeClr val="tx1"/>
                          </a:solidFill>
                          <a:latin typeface="+mn-lt"/>
                          <a:ea typeface="+mn-ea"/>
                          <a:cs typeface="+mn-cs"/>
                        </a:rPr>
                        <a:t>Total:</a:t>
                      </a:r>
                      <a:endParaRPr lang="en-US" sz="900" b="1" kern="1200" dirty="0">
                        <a:solidFill>
                          <a:schemeClr val="tx1"/>
                        </a:solidFill>
                        <a:latin typeface="+mn-lt"/>
                        <a:ea typeface="+mn-ea"/>
                        <a:cs typeface="+mn-cs"/>
                      </a:endParaRPr>
                    </a:p>
                  </a:txBody>
                  <a:tcPr marL="63305" marR="63305" marT="0" marB="0" anchor="ctr" anchorCtr="1">
                    <a:solidFill>
                      <a:srgbClr val="E4ECCC"/>
                    </a:solidFill>
                  </a:tcPr>
                </a:tc>
                <a:tc>
                  <a:txBody>
                    <a:bodyPr/>
                    <a:lstStyle/>
                    <a:p>
                      <a:pPr marL="0" algn="l" defTabSz="914400" rtl="0" eaLnBrk="1" latinLnBrk="0" hangingPunct="1">
                        <a:lnSpc>
                          <a:spcPct val="120000"/>
                        </a:lnSpc>
                        <a:spcAft>
                          <a:spcPts val="0"/>
                        </a:spcAft>
                      </a:pPr>
                      <a:endParaRPr lang="en-US" sz="850" b="1" kern="1200" noProof="0" dirty="0" smtClean="0">
                        <a:solidFill>
                          <a:schemeClr val="tx1"/>
                        </a:solidFill>
                        <a:latin typeface="+mn-lt"/>
                        <a:ea typeface="+mn-ea"/>
                        <a:cs typeface="+mn-cs"/>
                      </a:endParaRPr>
                    </a:p>
                  </a:txBody>
                  <a:tcPr marL="63305" marR="63305" marT="0" marB="0" anchor="ctr" anchorCtr="1">
                    <a:solidFill>
                      <a:srgbClr val="E4ECCC"/>
                    </a:solidFill>
                  </a:tcPr>
                </a:tc>
                <a:tc>
                  <a:txBody>
                    <a:bodyPr/>
                    <a:lstStyle/>
                    <a:p>
                      <a:pPr>
                        <a:lnSpc>
                          <a:spcPct val="120000"/>
                        </a:lnSpc>
                        <a:spcAft>
                          <a:spcPts val="0"/>
                        </a:spcAft>
                      </a:pPr>
                      <a:endParaRPr lang="en-US" sz="850" b="1" kern="1200" noProof="0" dirty="0" smtClean="0">
                        <a:solidFill>
                          <a:schemeClr val="tx1"/>
                        </a:solidFill>
                        <a:latin typeface="+mn-lt"/>
                        <a:ea typeface="+mn-ea"/>
                        <a:cs typeface="+mn-cs"/>
                      </a:endParaRPr>
                    </a:p>
                  </a:txBody>
                  <a:tcPr marL="63305" marR="63305" marT="0" marB="0" anchor="ctr" anchorCtr="1">
                    <a:solidFill>
                      <a:srgbClr val="E4ECCC"/>
                    </a:solidFill>
                  </a:tcPr>
                </a:tc>
                <a:tc>
                  <a:txBody>
                    <a:bodyPr/>
                    <a:lstStyle/>
                    <a:p>
                      <a:pPr marL="0" algn="l" defTabSz="914400" rtl="0" eaLnBrk="1" latinLnBrk="0" hangingPunct="1">
                        <a:lnSpc>
                          <a:spcPct val="120000"/>
                        </a:lnSpc>
                        <a:spcAft>
                          <a:spcPts val="0"/>
                        </a:spcAft>
                      </a:pPr>
                      <a:endParaRPr lang="en-US" sz="850" b="1" kern="1200" noProof="0" dirty="0" smtClean="0">
                        <a:solidFill>
                          <a:schemeClr val="tx1"/>
                        </a:solidFill>
                        <a:latin typeface="+mn-lt"/>
                        <a:ea typeface="+mn-ea"/>
                        <a:cs typeface="+mn-cs"/>
                      </a:endParaRPr>
                    </a:p>
                  </a:txBody>
                  <a:tcPr marL="63305" marR="63305" marT="0" marB="0" anchor="ctr" anchorCtr="1">
                    <a:solidFill>
                      <a:srgbClr val="E4ECCC"/>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GB" sz="900" b="1" dirty="0" smtClean="0">
                          <a:solidFill>
                            <a:schemeClr val="tx1"/>
                          </a:solidFill>
                        </a:rPr>
                        <a:t>€ 442.1m</a:t>
                      </a:r>
                    </a:p>
                  </a:txBody>
                  <a:tcPr anchor="ctr" anchorCtr="1">
                    <a:solidFill>
                      <a:srgbClr val="E4ECCC"/>
                    </a:solidFill>
                  </a:tcPr>
                </a:tc>
                <a:tc>
                  <a:txBody>
                    <a:bodyPr/>
                    <a:lstStyle/>
                    <a:p>
                      <a:pPr marL="0" marR="0" indent="0" algn="ctr" defTabSz="914400" rtl="0" eaLnBrk="1" fontAlgn="auto" latinLnBrk="0" hangingPunct="1">
                        <a:lnSpc>
                          <a:spcPct val="100000"/>
                        </a:lnSpc>
                        <a:spcBef>
                          <a:spcPts val="0"/>
                        </a:spcBef>
                        <a:spcAft>
                          <a:spcPts val="0"/>
                        </a:spcAft>
                        <a:buClr>
                          <a:schemeClr val="bg2">
                            <a:lumMod val="75000"/>
                          </a:schemeClr>
                        </a:buClr>
                        <a:buSzTx/>
                        <a:buFont typeface="Arial" pitchFamily="34" charset="0"/>
                        <a:buNone/>
                        <a:tabLst/>
                        <a:defRPr/>
                      </a:pPr>
                      <a:r>
                        <a:rPr lang="en-GB" sz="900" b="1" dirty="0" smtClean="0">
                          <a:solidFill>
                            <a:schemeClr val="tx1"/>
                          </a:solidFill>
                        </a:rPr>
                        <a:t>€ 14.0m</a:t>
                      </a:r>
                    </a:p>
                  </a:txBody>
                  <a:tcPr anchor="ctr" anchorCtr="1">
                    <a:solidFill>
                      <a:srgbClr val="E4ECCC"/>
                    </a:solidFill>
                  </a:tcPr>
                </a:tc>
                <a:tc>
                  <a:txBody>
                    <a:bodyPr/>
                    <a:lstStyle/>
                    <a:p>
                      <a:pPr algn="ctr">
                        <a:buClr>
                          <a:schemeClr val="bg2">
                            <a:lumMod val="75000"/>
                          </a:schemeClr>
                        </a:buClr>
                        <a:buFont typeface="Arial" pitchFamily="34" charset="0"/>
                        <a:buNone/>
                      </a:pPr>
                      <a:r>
                        <a:rPr lang="en-GB" sz="900" b="1" noProof="0" dirty="0" smtClean="0">
                          <a:solidFill>
                            <a:schemeClr val="tx1"/>
                          </a:solidFill>
                        </a:rPr>
                        <a:t>106,561</a:t>
                      </a:r>
                      <a:endParaRPr lang="en-GB" sz="900" b="1" noProof="0" dirty="0">
                        <a:solidFill>
                          <a:schemeClr val="tx1"/>
                        </a:solidFill>
                      </a:endParaRPr>
                    </a:p>
                  </a:txBody>
                  <a:tcPr anchor="ctr" anchorCtr="1">
                    <a:solidFill>
                      <a:srgbClr val="E4ECCC"/>
                    </a:solidFill>
                  </a:tcPr>
                </a:tc>
              </a:tr>
            </a:tbl>
          </a:graphicData>
        </a:graphic>
      </p:graphicFrame>
      <p:sp>
        <p:nvSpPr>
          <p:cNvPr id="20" name="TextBox 6"/>
          <p:cNvSpPr txBox="1">
            <a:spLocks noChangeArrowheads="1"/>
          </p:cNvSpPr>
          <p:nvPr/>
        </p:nvSpPr>
        <p:spPr bwMode="auto">
          <a:xfrm>
            <a:off x="395536" y="5733256"/>
            <a:ext cx="2127738" cy="461665"/>
          </a:xfrm>
          <a:prstGeom prst="rect">
            <a:avLst/>
          </a:prstGeom>
          <a:noFill/>
          <a:ln w="9525">
            <a:noFill/>
            <a:miter lim="800000"/>
            <a:headEnd/>
            <a:tailEnd/>
          </a:ln>
        </p:spPr>
        <p:txBody>
          <a:bodyPr>
            <a:spAutoFit/>
          </a:bodyPr>
          <a:lstStyle/>
          <a:p>
            <a:pPr>
              <a:defRPr/>
            </a:pPr>
            <a:r>
              <a:rPr lang="de-DE" sz="800" dirty="0" smtClean="0">
                <a:solidFill>
                  <a:schemeClr val="bg2">
                    <a:lumMod val="75000"/>
                  </a:schemeClr>
                </a:solidFill>
              </a:rPr>
              <a:t>* </a:t>
            </a:r>
            <a:r>
              <a:rPr lang="de-DE" sz="800" dirty="0" err="1" smtClean="0">
                <a:solidFill>
                  <a:schemeClr val="bg2">
                    <a:lumMod val="75000"/>
                  </a:schemeClr>
                </a:solidFill>
              </a:rPr>
              <a:t>To</a:t>
            </a:r>
            <a:r>
              <a:rPr lang="de-DE" sz="800" dirty="0" smtClean="0">
                <a:solidFill>
                  <a:schemeClr val="bg2">
                    <a:lumMod val="75000"/>
                  </a:schemeClr>
                </a:solidFill>
              </a:rPr>
              <a:t> </a:t>
            </a:r>
            <a:r>
              <a:rPr lang="de-DE" sz="800" dirty="0" err="1" smtClean="0">
                <a:solidFill>
                  <a:schemeClr val="bg2">
                    <a:lumMod val="75000"/>
                  </a:schemeClr>
                </a:solidFill>
              </a:rPr>
              <a:t>be</a:t>
            </a:r>
            <a:r>
              <a:rPr lang="de-DE" sz="800" dirty="0" smtClean="0">
                <a:solidFill>
                  <a:schemeClr val="bg2">
                    <a:lumMod val="75000"/>
                  </a:schemeClr>
                </a:solidFill>
              </a:rPr>
              <a:t> </a:t>
            </a:r>
            <a:r>
              <a:rPr lang="de-DE" sz="800" dirty="0" err="1" smtClean="0">
                <a:solidFill>
                  <a:schemeClr val="bg2">
                    <a:lumMod val="75000"/>
                  </a:schemeClr>
                </a:solidFill>
              </a:rPr>
              <a:t>determined</a:t>
            </a:r>
            <a:endParaRPr lang="en-US" sz="800" dirty="0" smtClean="0">
              <a:solidFill>
                <a:schemeClr val="bg2">
                  <a:lumMod val="75000"/>
                </a:schemeClr>
              </a:solidFill>
            </a:endParaRPr>
          </a:p>
          <a:p>
            <a:pPr>
              <a:defRPr/>
            </a:pPr>
            <a:r>
              <a:rPr lang="en-US" sz="800" dirty="0" smtClean="0">
                <a:solidFill>
                  <a:schemeClr val="bg2">
                    <a:lumMod val="75000"/>
                  </a:schemeClr>
                </a:solidFill>
              </a:rPr>
              <a:t>** </a:t>
            </a:r>
            <a:r>
              <a:rPr lang="en-US" sz="800" dirty="0">
                <a:solidFill>
                  <a:schemeClr val="bg2">
                    <a:lumMod val="75000"/>
                  </a:schemeClr>
                </a:solidFill>
              </a:rPr>
              <a:t>Forecast, based on current savings for 2013</a:t>
            </a:r>
          </a:p>
        </p:txBody>
      </p:sp>
      <p:pic>
        <p:nvPicPr>
          <p:cNvPr id="21" name="Picture 2" descr="http://upload.wikimedia.org/wikipedia/commons/thumb/5/50/Coat_of_arms_of_Venlo.svg/2000px-Coat_of_arms_of_Venlo.svg.png"/>
          <p:cNvPicPr>
            <a:picLocks noChangeAspect="1" noChangeArrowheads="1"/>
          </p:cNvPicPr>
          <p:nvPr/>
        </p:nvPicPr>
        <p:blipFill>
          <a:blip r:embed="rId3" cstate="print"/>
          <a:srcRect/>
          <a:stretch>
            <a:fillRect/>
          </a:stretch>
        </p:blipFill>
        <p:spPr bwMode="auto">
          <a:xfrm>
            <a:off x="799525" y="1711598"/>
            <a:ext cx="351692" cy="377825"/>
          </a:xfrm>
          <a:prstGeom prst="rect">
            <a:avLst/>
          </a:prstGeom>
          <a:noFill/>
          <a:ln w="9525">
            <a:noFill/>
            <a:miter lim="800000"/>
            <a:headEnd/>
            <a:tailEnd/>
          </a:ln>
        </p:spPr>
      </p:pic>
      <p:pic>
        <p:nvPicPr>
          <p:cNvPr id="22" name="Picture 9" descr="Université de Liège_corporate logo.jpg"/>
          <p:cNvPicPr>
            <a:picLocks noChangeAspect="1"/>
          </p:cNvPicPr>
          <p:nvPr/>
        </p:nvPicPr>
        <p:blipFill>
          <a:blip r:embed="rId4" cstate="print"/>
          <a:srcRect/>
          <a:stretch>
            <a:fillRect/>
          </a:stretch>
        </p:blipFill>
        <p:spPr bwMode="auto">
          <a:xfrm>
            <a:off x="756296" y="2202571"/>
            <a:ext cx="438150" cy="349250"/>
          </a:xfrm>
          <a:prstGeom prst="rect">
            <a:avLst/>
          </a:prstGeom>
          <a:noFill/>
          <a:ln w="9525">
            <a:noFill/>
            <a:miter lim="800000"/>
            <a:headEnd/>
            <a:tailEnd/>
          </a:ln>
        </p:spPr>
      </p:pic>
      <p:pic>
        <p:nvPicPr>
          <p:cNvPr id="23" name="Picture 50"/>
          <p:cNvPicPr>
            <a:picLocks noChangeAspect="1" noChangeArrowheads="1"/>
          </p:cNvPicPr>
          <p:nvPr/>
        </p:nvPicPr>
        <p:blipFill>
          <a:blip r:embed="rId5" cstate="print"/>
          <a:srcRect/>
          <a:stretch>
            <a:fillRect/>
          </a:stretch>
        </p:blipFill>
        <p:spPr bwMode="auto">
          <a:xfrm>
            <a:off x="842754" y="2788794"/>
            <a:ext cx="265235" cy="309563"/>
          </a:xfrm>
          <a:prstGeom prst="rect">
            <a:avLst/>
          </a:prstGeom>
          <a:noFill/>
          <a:ln w="9525">
            <a:noFill/>
            <a:miter lim="800000"/>
            <a:headEnd/>
            <a:tailEnd/>
          </a:ln>
        </p:spPr>
      </p:pic>
      <p:pic>
        <p:nvPicPr>
          <p:cNvPr id="24" name="Picture 60" descr="G:\ESC\Energy\EEEF EU27\Reporting\Quaterly Reporting\2014_Q3\logo_CIMAC.jpg"/>
          <p:cNvPicPr>
            <a:picLocks noChangeAspect="1" noChangeArrowheads="1"/>
          </p:cNvPicPr>
          <p:nvPr/>
        </p:nvPicPr>
        <p:blipFill>
          <a:blip r:embed="rId6" cstate="print"/>
          <a:srcRect/>
          <a:stretch>
            <a:fillRect/>
          </a:stretch>
        </p:blipFill>
        <p:spPr bwMode="auto">
          <a:xfrm>
            <a:off x="776079" y="4012041"/>
            <a:ext cx="398585" cy="355600"/>
          </a:xfrm>
          <a:prstGeom prst="rect">
            <a:avLst/>
          </a:prstGeom>
          <a:noFill/>
          <a:ln w="9525">
            <a:noFill/>
            <a:miter lim="800000"/>
            <a:headEnd/>
            <a:tailEnd/>
          </a:ln>
        </p:spPr>
      </p:pic>
      <p:pic>
        <p:nvPicPr>
          <p:cNvPr id="25" name="Picture 11"/>
          <p:cNvPicPr>
            <a:picLocks noChangeAspect="1" noChangeArrowheads="1"/>
          </p:cNvPicPr>
          <p:nvPr/>
        </p:nvPicPr>
        <p:blipFill>
          <a:blip r:embed="rId7" cstate="print"/>
          <a:srcRect/>
          <a:stretch>
            <a:fillRect/>
          </a:stretch>
        </p:blipFill>
        <p:spPr bwMode="auto">
          <a:xfrm>
            <a:off x="696948" y="3402005"/>
            <a:ext cx="556846" cy="354013"/>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592800" y="4509363"/>
            <a:ext cx="765143" cy="403619"/>
          </a:xfrm>
          <a:prstGeom prst="rect">
            <a:avLst/>
          </a:prstGeom>
          <a:noFill/>
          <a:ln w="9525">
            <a:noFill/>
            <a:miter lim="800000"/>
            <a:headEnd/>
            <a:tailEnd/>
          </a:ln>
        </p:spPr>
      </p:pic>
      <p:sp>
        <p:nvSpPr>
          <p:cNvPr id="26" name="Title 1"/>
          <p:cNvSpPr txBox="1">
            <a:spLocks/>
          </p:cNvSpPr>
          <p:nvPr/>
        </p:nvSpPr>
        <p:spPr bwMode="auto">
          <a:xfrm>
            <a:off x="446088" y="476250"/>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r>
              <a:rPr lang="en-US" sz="2400" b="1" kern="0" dirty="0" err="1" smtClean="0">
                <a:latin typeface="+mj-lt"/>
                <a:ea typeface="+mj-ea"/>
                <a:cs typeface="+mj-cs"/>
              </a:rPr>
              <a:t>eeef</a:t>
            </a:r>
            <a:r>
              <a:rPr lang="en-US" sz="2400" b="1" kern="0" dirty="0" smtClean="0">
                <a:latin typeface="+mj-lt"/>
                <a:ea typeface="+mj-ea"/>
                <a:cs typeface="+mj-cs"/>
              </a:rPr>
              <a:t> Technical Assistance overview </a:t>
            </a:r>
            <a:r>
              <a:rPr lang="en-US" sz="2000" kern="0" dirty="0" smtClean="0">
                <a:latin typeface="+mj-lt"/>
                <a:ea typeface="+mj-ea"/>
                <a:cs typeface="+mj-cs"/>
              </a:rPr>
              <a:t>(continued)</a:t>
            </a:r>
            <a:endParaRPr kumimoji="0" lang="en-GB" sz="2000" i="0" u="none" strike="noStrike" kern="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E1EE143F-7789-4924-9B82-195029087C4D}" type="slidenum">
              <a:rPr lang="en-US" smtClean="0">
                <a:solidFill>
                  <a:srgbClr val="FFFFFF"/>
                </a:solidFill>
              </a:rPr>
              <a:pPr>
                <a:defRPr/>
              </a:pPr>
              <a:t>12</a:t>
            </a:fld>
            <a:endParaRPr lang="en-US">
              <a:solidFill>
                <a:srgbClr val="FFFFFF"/>
              </a:solidFill>
            </a:endParaRPr>
          </a:p>
        </p:txBody>
      </p:sp>
      <p:sp>
        <p:nvSpPr>
          <p:cNvPr id="6" name="Text Placeholder 23"/>
          <p:cNvSpPr txBox="1">
            <a:spLocks/>
          </p:cNvSpPr>
          <p:nvPr/>
        </p:nvSpPr>
        <p:spPr bwMode="auto">
          <a:xfrm>
            <a:off x="317991" y="1084263"/>
            <a:ext cx="3987311" cy="419100"/>
          </a:xfrm>
          <a:prstGeom prst="rect">
            <a:avLst/>
          </a:prstGeom>
          <a:noFill/>
          <a:ln w="9525">
            <a:noFill/>
            <a:miter lim="800000"/>
            <a:headEnd/>
            <a:tailEnd/>
          </a:ln>
        </p:spPr>
        <p:txBody>
          <a:bodyPr lIns="0" tIns="35995" rIns="0" bIns="0"/>
          <a:lstStyle/>
          <a:p>
            <a:pPr algn="ctr" defTabSz="914273" eaLnBrk="0" hangingPunct="0">
              <a:spcBef>
                <a:spcPts val="300"/>
              </a:spcBef>
              <a:spcAft>
                <a:spcPts val="300"/>
              </a:spcAft>
              <a:defRPr/>
            </a:pPr>
            <a:r>
              <a:rPr lang="en-US" sz="1600" dirty="0">
                <a:solidFill>
                  <a:srgbClr val="D9AA00"/>
                </a:solidFill>
                <a:latin typeface="+mn-lt"/>
                <a:ea typeface="ＭＳ Ｐゴシック" pitchFamily="34" charset="-128"/>
                <a:cs typeface="ＭＳ Ｐゴシック" pitchFamily="-109" charset="-128"/>
              </a:rPr>
              <a:t>Investments by </a:t>
            </a:r>
            <a:r>
              <a:rPr lang="en-US" sz="1600" dirty="0" smtClean="0">
                <a:solidFill>
                  <a:srgbClr val="D9AA00"/>
                </a:solidFill>
                <a:latin typeface="+mn-lt"/>
                <a:ea typeface="ＭＳ Ｐゴシック" pitchFamily="34" charset="-128"/>
                <a:cs typeface="ＭＳ Ｐゴシック" pitchFamily="-109" charset="-128"/>
              </a:rPr>
              <a:t>Projects </a:t>
            </a:r>
            <a:r>
              <a:rPr lang="en-US" sz="1600" dirty="0">
                <a:solidFill>
                  <a:srgbClr val="D9AA00"/>
                </a:solidFill>
                <a:latin typeface="+mn-lt"/>
                <a:ea typeface="ＭＳ Ｐゴシック" pitchFamily="34" charset="-128"/>
                <a:cs typeface="ＭＳ Ｐゴシック" pitchFamily="-109" charset="-128"/>
              </a:rPr>
              <a:t>(in %)</a:t>
            </a:r>
          </a:p>
        </p:txBody>
      </p:sp>
      <p:cxnSp>
        <p:nvCxnSpPr>
          <p:cNvPr id="7" name="Straight Connector 15"/>
          <p:cNvCxnSpPr>
            <a:cxnSpLocks noChangeShapeType="1"/>
          </p:cNvCxnSpPr>
          <p:nvPr/>
        </p:nvCxnSpPr>
        <p:spPr bwMode="auto">
          <a:xfrm>
            <a:off x="331180" y="1436688"/>
            <a:ext cx="3984381" cy="0"/>
          </a:xfrm>
          <a:prstGeom prst="line">
            <a:avLst/>
          </a:prstGeom>
          <a:noFill/>
          <a:ln w="12700">
            <a:solidFill>
              <a:srgbClr val="B1CB19"/>
            </a:solidFill>
            <a:round/>
            <a:headEnd/>
            <a:tailEnd/>
          </a:ln>
        </p:spPr>
      </p:cxnSp>
      <p:cxnSp>
        <p:nvCxnSpPr>
          <p:cNvPr id="8" name="Straight Connector 15"/>
          <p:cNvCxnSpPr>
            <a:cxnSpLocks noChangeShapeType="1"/>
          </p:cNvCxnSpPr>
          <p:nvPr/>
        </p:nvCxnSpPr>
        <p:spPr bwMode="auto">
          <a:xfrm>
            <a:off x="4576397" y="1436526"/>
            <a:ext cx="3984380" cy="0"/>
          </a:xfrm>
          <a:prstGeom prst="line">
            <a:avLst/>
          </a:prstGeom>
          <a:noFill/>
          <a:ln w="12700">
            <a:solidFill>
              <a:srgbClr val="B1CB19"/>
            </a:solidFill>
            <a:round/>
            <a:headEnd/>
            <a:tailEnd/>
          </a:ln>
        </p:spPr>
      </p:cxnSp>
      <p:sp>
        <p:nvSpPr>
          <p:cNvPr id="9" name="Text Placeholder 23"/>
          <p:cNvSpPr txBox="1">
            <a:spLocks/>
          </p:cNvSpPr>
          <p:nvPr/>
        </p:nvSpPr>
        <p:spPr bwMode="auto">
          <a:xfrm>
            <a:off x="4563208" y="1092200"/>
            <a:ext cx="3987312" cy="419100"/>
          </a:xfrm>
          <a:prstGeom prst="rect">
            <a:avLst/>
          </a:prstGeom>
          <a:noFill/>
          <a:ln w="9525">
            <a:noFill/>
            <a:miter lim="800000"/>
            <a:headEnd/>
            <a:tailEnd/>
          </a:ln>
        </p:spPr>
        <p:txBody>
          <a:bodyPr lIns="0" tIns="35995" rIns="0" bIns="0"/>
          <a:lstStyle/>
          <a:p>
            <a:pPr algn="ctr" defTabSz="914273" eaLnBrk="0" hangingPunct="0">
              <a:spcBef>
                <a:spcPts val="300"/>
              </a:spcBef>
              <a:spcAft>
                <a:spcPts val="300"/>
              </a:spcAft>
              <a:defRPr/>
            </a:pPr>
            <a:r>
              <a:rPr lang="en-US" sz="1600" dirty="0">
                <a:solidFill>
                  <a:srgbClr val="D9AA00"/>
                </a:solidFill>
                <a:latin typeface="+mn-lt"/>
                <a:ea typeface="ＭＳ Ｐゴシック" pitchFamily="34" charset="-128"/>
                <a:cs typeface="ＭＳ Ｐゴシック" pitchFamily="-109" charset="-128"/>
              </a:rPr>
              <a:t>Investments by Country (in %)</a:t>
            </a:r>
          </a:p>
        </p:txBody>
      </p:sp>
      <p:cxnSp>
        <p:nvCxnSpPr>
          <p:cNvPr id="11" name="Straight Connector 15"/>
          <p:cNvCxnSpPr>
            <a:cxnSpLocks noChangeShapeType="1"/>
          </p:cNvCxnSpPr>
          <p:nvPr/>
        </p:nvCxnSpPr>
        <p:spPr bwMode="auto">
          <a:xfrm>
            <a:off x="331179" y="4044294"/>
            <a:ext cx="4248000" cy="0"/>
          </a:xfrm>
          <a:prstGeom prst="line">
            <a:avLst/>
          </a:prstGeom>
          <a:noFill/>
          <a:ln w="12700">
            <a:solidFill>
              <a:srgbClr val="B1CB19"/>
            </a:solidFill>
            <a:round/>
            <a:headEnd/>
            <a:tailEnd/>
          </a:ln>
        </p:spPr>
      </p:cxnSp>
      <p:cxnSp>
        <p:nvCxnSpPr>
          <p:cNvPr id="12" name="Straight Connector 15"/>
          <p:cNvCxnSpPr>
            <a:cxnSpLocks noChangeShapeType="1"/>
          </p:cNvCxnSpPr>
          <p:nvPr/>
        </p:nvCxnSpPr>
        <p:spPr bwMode="auto">
          <a:xfrm>
            <a:off x="4692076" y="4064106"/>
            <a:ext cx="3852000" cy="0"/>
          </a:xfrm>
          <a:prstGeom prst="line">
            <a:avLst/>
          </a:prstGeom>
          <a:noFill/>
          <a:ln w="12700">
            <a:solidFill>
              <a:srgbClr val="B1CB19"/>
            </a:solidFill>
            <a:round/>
            <a:headEnd/>
            <a:tailEnd/>
          </a:ln>
        </p:spPr>
      </p:cxnSp>
      <p:sp>
        <p:nvSpPr>
          <p:cNvPr id="13" name="TwoC_TitleL"/>
          <p:cNvSpPr txBox="1">
            <a:spLocks noChangeArrowheads="1"/>
          </p:cNvSpPr>
          <p:nvPr/>
        </p:nvSpPr>
        <p:spPr bwMode="auto">
          <a:xfrm>
            <a:off x="317991" y="3691585"/>
            <a:ext cx="4398025" cy="336836"/>
          </a:xfrm>
          <a:prstGeom prst="rect">
            <a:avLst/>
          </a:prstGeom>
          <a:noFill/>
          <a:ln w="12700">
            <a:noFill/>
            <a:miter lim="800000"/>
            <a:headEnd/>
            <a:tailEnd/>
          </a:ln>
        </p:spPr>
        <p:txBody>
          <a:bodyPr wrap="square" lIns="0" tIns="35896" rIns="0" bIns="53842" anchor="b">
            <a:spAutoFit/>
          </a:bodyPr>
          <a:lstStyle/>
          <a:p>
            <a:pPr defTabSz="914273" eaLnBrk="0" hangingPunct="0">
              <a:spcBef>
                <a:spcPts val="0"/>
              </a:spcBef>
              <a:spcAft>
                <a:spcPts val="0"/>
              </a:spcAft>
              <a:defRPr/>
            </a:pPr>
            <a:r>
              <a:rPr lang="en-US" sz="1600" dirty="0">
                <a:solidFill>
                  <a:srgbClr val="D9AA00"/>
                </a:solidFill>
                <a:latin typeface="+mn-lt"/>
                <a:ea typeface="ＭＳ Ｐゴシック" pitchFamily="34" charset="-128"/>
                <a:cs typeface="Arial Unicode MS" pitchFamily="34" charset="-128"/>
              </a:rPr>
              <a:t>Investments by </a:t>
            </a:r>
            <a:r>
              <a:rPr lang="en-US" sz="1600" dirty="0" smtClean="0">
                <a:solidFill>
                  <a:srgbClr val="D9AA00"/>
                </a:solidFill>
                <a:latin typeface="+mn-lt"/>
                <a:ea typeface="ＭＳ Ｐゴシック" pitchFamily="34" charset="-128"/>
                <a:cs typeface="Arial Unicode MS" pitchFamily="34" charset="-128"/>
              </a:rPr>
              <a:t>type </a:t>
            </a:r>
            <a:r>
              <a:rPr lang="en-US" sz="1600" dirty="0">
                <a:solidFill>
                  <a:srgbClr val="D9AA00"/>
                </a:solidFill>
                <a:latin typeface="+mn-lt"/>
                <a:ea typeface="ＭＳ Ｐゴシック" pitchFamily="34" charset="-128"/>
                <a:cs typeface="Arial Unicode MS" pitchFamily="34" charset="-128"/>
              </a:rPr>
              <a:t>of Partner Institution (</a:t>
            </a:r>
            <a:r>
              <a:rPr lang="en-US" sz="1600" dirty="0" smtClean="0">
                <a:solidFill>
                  <a:srgbClr val="D9AA00"/>
                </a:solidFill>
                <a:latin typeface="+mn-lt"/>
                <a:ea typeface="ＭＳ Ｐゴシック" pitchFamily="34" charset="-128"/>
                <a:cs typeface="Arial Unicode MS" pitchFamily="34" charset="-128"/>
              </a:rPr>
              <a:t>in %)</a:t>
            </a:r>
            <a:endParaRPr lang="en-US" sz="1600" dirty="0">
              <a:solidFill>
                <a:srgbClr val="D9AA00"/>
              </a:solidFill>
              <a:latin typeface="+mn-lt"/>
              <a:ea typeface="ＭＳ Ｐゴシック" pitchFamily="34" charset="-128"/>
              <a:cs typeface="Arial Unicode MS" pitchFamily="34" charset="-128"/>
            </a:endParaRPr>
          </a:p>
        </p:txBody>
      </p:sp>
      <p:sp>
        <p:nvSpPr>
          <p:cNvPr id="14" name="TwoC_TitleL"/>
          <p:cNvSpPr txBox="1">
            <a:spLocks noChangeArrowheads="1"/>
          </p:cNvSpPr>
          <p:nvPr/>
        </p:nvSpPr>
        <p:spPr bwMode="auto">
          <a:xfrm>
            <a:off x="4716016" y="3685644"/>
            <a:ext cx="3987312" cy="336550"/>
          </a:xfrm>
          <a:prstGeom prst="rect">
            <a:avLst/>
          </a:prstGeom>
          <a:noFill/>
          <a:ln w="12700">
            <a:noFill/>
            <a:miter lim="800000"/>
            <a:headEnd/>
            <a:tailEnd/>
          </a:ln>
        </p:spPr>
        <p:txBody>
          <a:bodyPr lIns="0" tIns="35896" rIns="0" bIns="53842" anchor="b">
            <a:spAutoFit/>
          </a:bodyPr>
          <a:lstStyle/>
          <a:p>
            <a:pPr defTabSz="914273" eaLnBrk="0" hangingPunct="0">
              <a:spcBef>
                <a:spcPts val="300"/>
              </a:spcBef>
              <a:spcAft>
                <a:spcPts val="300"/>
              </a:spcAft>
              <a:defRPr/>
            </a:pPr>
            <a:r>
              <a:rPr lang="en-US" sz="1600" dirty="0">
                <a:solidFill>
                  <a:srgbClr val="D9AA00"/>
                </a:solidFill>
                <a:latin typeface="+mn-lt"/>
                <a:ea typeface="ＭＳ Ｐゴシック" pitchFamily="34" charset="-128"/>
                <a:cs typeface="Arial Unicode MS" pitchFamily="34" charset="-128"/>
              </a:rPr>
              <a:t>Investments by Financial Instrument (in %)</a:t>
            </a:r>
            <a:endParaRPr lang="en-US" sz="1600" baseline="30000" dirty="0">
              <a:solidFill>
                <a:srgbClr val="D9AA00"/>
              </a:solidFill>
              <a:latin typeface="+mn-lt"/>
              <a:ea typeface="ＭＳ Ｐゴシック" pitchFamily="34" charset="-128"/>
              <a:cs typeface="Arial Unicode MS" pitchFamily="34" charset="-128"/>
            </a:endParaRPr>
          </a:p>
        </p:txBody>
      </p:sp>
      <p:graphicFrame>
        <p:nvGraphicFramePr>
          <p:cNvPr id="34" name="Chart 33"/>
          <p:cNvGraphicFramePr/>
          <p:nvPr/>
        </p:nvGraphicFramePr>
        <p:xfrm>
          <a:off x="611560" y="4221088"/>
          <a:ext cx="3510136"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p:nvPr/>
        </p:nvGraphicFramePr>
        <p:xfrm>
          <a:off x="4860032" y="1484784"/>
          <a:ext cx="3600400" cy="2235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395536" y="1484784"/>
          <a:ext cx="4104456"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nvGraphicFramePr>
        <p:xfrm>
          <a:off x="4716016" y="4149080"/>
          <a:ext cx="3816424" cy="2232248"/>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2"/>
          <p:cNvSpPr>
            <a:spLocks noGrp="1"/>
          </p:cNvSpPr>
          <p:nvPr>
            <p:ph type="title"/>
          </p:nvPr>
        </p:nvSpPr>
        <p:spPr>
          <a:xfrm>
            <a:off x="488950" y="455613"/>
            <a:ext cx="7677150" cy="684212"/>
          </a:xfrm>
        </p:spPr>
        <p:txBody>
          <a:bodyPr/>
          <a:lstStyle/>
          <a:p>
            <a:pPr>
              <a:defRPr/>
            </a:pPr>
            <a:r>
              <a:rPr lang="en-US" dirty="0" err="1" smtClean="0"/>
              <a:t>eeef</a:t>
            </a:r>
            <a:r>
              <a:rPr lang="en-US" dirty="0" smtClean="0"/>
              <a:t> portfolio overview as </a:t>
            </a:r>
            <a:r>
              <a:rPr lang="en-US" dirty="0"/>
              <a:t>of today</a:t>
            </a:r>
            <a:br>
              <a:rPr lang="en-US" dirty="0"/>
            </a:br>
            <a:r>
              <a:rPr dirty="0"/>
              <a:t/>
            </a:r>
            <a:br>
              <a:rPr dirty="0"/>
            </a:br>
            <a:endParaRPr sz="22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8388"/>
          <a:ext cx="4186808" cy="2376000"/>
        </p:xfrm>
        <a:graphic>
          <a:graphicData uri="http://schemas.openxmlformats.org/drawingml/2006/table">
            <a:tbl>
              <a:tblPr firstRow="1" bandRow="1">
                <a:tableStyleId>{5C22544A-7EE6-4342-B048-85BDC9FD1C3A}</a:tableStyleId>
              </a:tblPr>
              <a:tblGrid>
                <a:gridCol w="864096"/>
                <a:gridCol w="3322712"/>
              </a:tblGrid>
              <a:tr h="3585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632560">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Progetto</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ISOM </a:t>
                      </a: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S.p.A</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(project SPV)</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University Hospital S. </a:t>
                      </a: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Orsola</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Malpighi (grantor of concession)</a:t>
                      </a:r>
                      <a:endParaRPr kumimoji="0" lang="en-GB" sz="1000" b="1"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r>
              <a:tr h="817699">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Measures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energy</a:t>
                      </a: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efficiency</a:t>
                      </a:r>
                      <a:endParaRPr kumimoji="0" lang="de-DE" sz="900" b="0" i="0" u="none" strike="noStrike" kern="1200" cap="none" spc="0" normalizeH="0" baseline="0" noProof="0" dirty="0" smtClean="0">
                        <a:ln>
                          <a:noFill/>
                        </a:ln>
                        <a:solidFill>
                          <a:srgbClr val="000000"/>
                        </a:solidFill>
                        <a:effectLst/>
                        <a:uLnTx/>
                        <a:uFillTx/>
                        <a:latin typeface="Arial" charset="0"/>
                        <a:ea typeface="+mn-ea"/>
                        <a:cs typeface="+mn-cs"/>
                      </a:endParaRP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CCHP</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Upgrade of entire fluids’ production and distribution system of the hospital </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Including a tri-generation plant for the combined production of cooling, heat and power (CCHP)</a:t>
                      </a:r>
                    </a:p>
                  </a:txBody>
                  <a:tcPr>
                    <a:solidFill>
                      <a:schemeClr val="bg2">
                        <a:lumMod val="20000"/>
                        <a:lumOff val="80000"/>
                      </a:schemeClr>
                    </a:solidFill>
                  </a:tcPr>
                </a:tc>
              </a:tr>
              <a:tr h="56714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marR="0" lvl="2" indent="-176213" algn="l" defTabSz="914400" rtl="0" eaLnBrk="1" fontAlgn="auto" latinLnBrk="0" hangingPunct="1">
                        <a:lnSpc>
                          <a:spcPct val="100000"/>
                        </a:lnSpc>
                        <a:spcBef>
                          <a:spcPts val="300"/>
                        </a:spcBef>
                        <a:spcAft>
                          <a:spcPts val="300"/>
                        </a:spcAft>
                        <a:buClrTx/>
                        <a:buSzTx/>
                        <a:buFont typeface="Symbol" pitchFamily="18" charset="2"/>
                        <a:buChar char="-"/>
                        <a:tabLst/>
                        <a:defRPr/>
                      </a:pPr>
                      <a:r>
                        <a:rPr lang="en-US" sz="1000" dirty="0" smtClean="0"/>
                        <a:t>Reduction of CO2 emissions of 14,136</a:t>
                      </a:r>
                      <a:r>
                        <a:rPr lang="en-US" sz="1000" baseline="0" dirty="0" smtClean="0"/>
                        <a:t> </a:t>
                      </a:r>
                      <a:r>
                        <a:rPr lang="en-US" sz="1000" dirty="0" smtClean="0"/>
                        <a:t>t p.a., </a:t>
                      </a:r>
                      <a:r>
                        <a:rPr lang="en-GB" sz="1000" dirty="0" smtClean="0"/>
                        <a:t>approx. 31% compared to baseline</a:t>
                      </a:r>
                    </a:p>
                  </a:txBody>
                  <a:tcPr>
                    <a:solidFill>
                      <a:schemeClr val="bg2">
                        <a:lumMod val="20000"/>
                        <a:lumOff val="80000"/>
                      </a:schemeClr>
                    </a:solidFill>
                  </a:tcPr>
                </a:tc>
              </a:tr>
            </a:tbl>
          </a:graphicData>
        </a:graphic>
      </p:graphicFrame>
      <p:sp>
        <p:nvSpPr>
          <p:cNvPr id="33810" name="Slide Number Placeholder 5"/>
          <p:cNvSpPr>
            <a:spLocks noGrp="1"/>
          </p:cNvSpPr>
          <p:nvPr>
            <p:ph type="sldNum" sz="quarter" idx="12"/>
          </p:nvPr>
        </p:nvSpPr>
        <p:spPr/>
        <p:txBody>
          <a:bodyPr/>
          <a:lstStyle/>
          <a:p>
            <a:pPr>
              <a:defRPr/>
            </a:pPr>
            <a:fld id="{C947F7E6-6F5A-4236-B2C7-AE1D4B2E6F42}" type="slidenum">
              <a:rPr lang="de-DE" smtClean="0"/>
              <a:pPr>
                <a:defRPr/>
              </a:pPr>
              <a:t>13</a:t>
            </a:fld>
            <a:endParaRPr lang="de-DE" smtClean="0"/>
          </a:p>
        </p:txBody>
      </p:sp>
      <p:sp>
        <p:nvSpPr>
          <p:cNvPr id="33811" name="TextBox 163"/>
          <p:cNvSpPr txBox="1">
            <a:spLocks noChangeArrowheads="1"/>
          </p:cNvSpPr>
          <p:nvPr/>
        </p:nvSpPr>
        <p:spPr bwMode="auto">
          <a:xfrm>
            <a:off x="234950" y="211138"/>
            <a:ext cx="5811206" cy="738664"/>
          </a:xfrm>
          <a:prstGeom prst="rect">
            <a:avLst/>
          </a:prstGeom>
          <a:noFill/>
          <a:ln w="9525">
            <a:noFill/>
            <a:miter lim="800000"/>
            <a:headEnd/>
            <a:tailEnd/>
          </a:ln>
        </p:spPr>
        <p:txBody>
          <a:bodyPr wrap="none">
            <a:spAutoFit/>
          </a:bodyPr>
          <a:lstStyle/>
          <a:p>
            <a:r>
              <a:rPr lang="en-US" sz="2100" b="1" dirty="0" smtClean="0"/>
              <a:t>Energy </a:t>
            </a:r>
            <a:r>
              <a:rPr lang="en-US" sz="2100" b="1" dirty="0"/>
              <a:t>efficiency upgrade </a:t>
            </a:r>
            <a:r>
              <a:rPr lang="en-US" sz="2100" b="1" dirty="0" smtClean="0"/>
              <a:t>of </a:t>
            </a:r>
            <a:r>
              <a:rPr lang="en-US" sz="2100" b="1" dirty="0"/>
              <a:t>the </a:t>
            </a:r>
            <a:r>
              <a:rPr lang="en-US" sz="2100" b="1" dirty="0" smtClean="0"/>
              <a:t>University </a:t>
            </a:r>
          </a:p>
          <a:p>
            <a:r>
              <a:rPr lang="en-US" sz="2100" b="1" dirty="0" smtClean="0"/>
              <a:t>Hospital </a:t>
            </a:r>
            <a:r>
              <a:rPr lang="en-US" sz="2100" b="1" dirty="0"/>
              <a:t>S. </a:t>
            </a:r>
            <a:r>
              <a:rPr lang="en-US" sz="2100" b="1" dirty="0" err="1"/>
              <a:t>Orsola</a:t>
            </a:r>
            <a:r>
              <a:rPr lang="en-US" sz="2100" b="1" dirty="0"/>
              <a:t> Malpighi </a:t>
            </a:r>
            <a:r>
              <a:rPr lang="en-US" sz="2000" b="1" dirty="0"/>
              <a:t>-</a:t>
            </a:r>
            <a:r>
              <a:rPr lang="en-US" sz="2100" b="1" dirty="0"/>
              <a:t> Bologna, Italy</a:t>
            </a:r>
          </a:p>
        </p:txBody>
      </p:sp>
      <p:graphicFrame>
        <p:nvGraphicFramePr>
          <p:cNvPr id="10" name="Content Placeholder 8"/>
          <p:cNvGraphicFramePr>
            <a:graphicFrameLocks/>
          </p:cNvGraphicFramePr>
          <p:nvPr/>
        </p:nvGraphicFramePr>
        <p:xfrm>
          <a:off x="4572000" y="1068388"/>
          <a:ext cx="4186808" cy="2376000"/>
        </p:xfrm>
        <a:graphic>
          <a:graphicData uri="http://schemas.openxmlformats.org/drawingml/2006/table">
            <a:tbl>
              <a:tblPr firstRow="1" bandRow="1">
                <a:tableStyleId>{5C22544A-7EE6-4342-B048-85BDC9FD1C3A}</a:tableStyleId>
              </a:tblPr>
              <a:tblGrid>
                <a:gridCol w="4186808"/>
              </a:tblGrid>
              <a:tr h="359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016701">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487738"/>
          <a:ext cx="4186808" cy="2808000"/>
        </p:xfrm>
        <a:graphic>
          <a:graphicData uri="http://schemas.openxmlformats.org/drawingml/2006/table">
            <a:tbl>
              <a:tblPr firstRow="1" bandRow="1">
                <a:tableStyleId>{5C22544A-7EE6-4342-B048-85BDC9FD1C3A}</a:tableStyleId>
              </a:tblPr>
              <a:tblGrid>
                <a:gridCol w="4186808"/>
              </a:tblGrid>
              <a:tr h="360480">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a:t>
                      </a:r>
                      <a:endParaRPr lang="en-GB" sz="1600" b="1" u="none" dirty="0">
                        <a:solidFill>
                          <a:schemeClr val="bg1"/>
                        </a:solidFill>
                        <a:ea typeface="ＭＳ Ｐゴシック" pitchFamily="34" charset="-128"/>
                        <a:cs typeface="Arial Unicode MS" pitchFamily="34" charset="-128"/>
                      </a:endParaRPr>
                    </a:p>
                  </a:txBody>
                  <a:tcPr/>
                </a:tc>
              </a:tr>
              <a:tr h="2447520">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487738"/>
          <a:ext cx="4186808" cy="2808000"/>
        </p:xfrm>
        <a:graphic>
          <a:graphicData uri="http://schemas.openxmlformats.org/drawingml/2006/table">
            <a:tbl>
              <a:tblPr firstRow="1" bandRow="1">
                <a:tableStyleId>{5C22544A-7EE6-4342-B048-85BDC9FD1C3A}</a:tableStyleId>
              </a:tblPr>
              <a:tblGrid>
                <a:gridCol w="4186808"/>
              </a:tblGrid>
              <a:tr h="359660">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448340">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Total project volume: €41 m (equity provided by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Manutencoop</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Facility Management,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Siram</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Sinloc</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and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Iter</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Cooperativa</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Ravennate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EEEF funded volume: €32m via a project bond structure</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20 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US" sz="1000" dirty="0" smtClean="0"/>
                        <a:t>Largest energy efficiency upgrade in Italy under a Public Private Partnership (PPP) framework</a:t>
                      </a:r>
                    </a:p>
                    <a:p>
                      <a:pPr marL="180975" lvl="2" indent="-176213">
                        <a:spcBef>
                          <a:spcPts val="300"/>
                        </a:spcBef>
                        <a:spcAft>
                          <a:spcPts val="300"/>
                        </a:spcAft>
                        <a:buFont typeface="Symbol" pitchFamily="18" charset="2"/>
                        <a:buChar char="-"/>
                      </a:pPr>
                      <a:r>
                        <a:rPr lang="en-US" sz="1000" dirty="0" smtClean="0"/>
                        <a:t>Lighthouse project for the Italian</a:t>
                      </a:r>
                      <a:r>
                        <a:rPr lang="en-US" sz="1000" baseline="0" dirty="0" smtClean="0"/>
                        <a:t> and European </a:t>
                      </a:r>
                      <a:r>
                        <a:rPr lang="en-US" sz="1000" dirty="0" smtClean="0"/>
                        <a:t>energy efficiency market demonstrating the positive impact of a major energy efficiency investment in a complex hospital; replication</a:t>
                      </a:r>
                      <a:r>
                        <a:rPr lang="en-US" sz="1000" baseline="0" dirty="0" smtClean="0"/>
                        <a:t> potential</a:t>
                      </a:r>
                      <a:endParaRPr lang="en-US" sz="100" dirty="0" smtClean="0"/>
                    </a:p>
                  </a:txBody>
                  <a:tcPr>
                    <a:solidFill>
                      <a:schemeClr val="bg2">
                        <a:lumMod val="20000"/>
                        <a:lumOff val="80000"/>
                      </a:schemeClr>
                    </a:solidFill>
                  </a:tcPr>
                </a:tc>
              </a:tr>
            </a:tbl>
          </a:graphicData>
        </a:graphic>
      </p:graphicFrame>
      <p:grpSp>
        <p:nvGrpSpPr>
          <p:cNvPr id="2" name="Group 320"/>
          <p:cNvGrpSpPr>
            <a:grpSpLocks/>
          </p:cNvGrpSpPr>
          <p:nvPr/>
        </p:nvGrpSpPr>
        <p:grpSpPr bwMode="auto">
          <a:xfrm>
            <a:off x="5322888" y="1571625"/>
            <a:ext cx="1579745" cy="1800225"/>
            <a:chOff x="2560977" y="1429416"/>
            <a:chExt cx="4509477" cy="5346000"/>
          </a:xfrm>
        </p:grpSpPr>
        <p:sp>
          <p:nvSpPr>
            <p:cNvPr id="17" name="Freeform 1747"/>
            <p:cNvSpPr>
              <a:spLocks/>
            </p:cNvSpPr>
            <p:nvPr/>
          </p:nvSpPr>
          <p:spPr bwMode="gray">
            <a:xfrm>
              <a:off x="5230096" y="3927987"/>
              <a:ext cx="915386"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60" name="Freeform 1748"/>
            <p:cNvSpPr>
              <a:spLocks/>
            </p:cNvSpPr>
            <p:nvPr/>
          </p:nvSpPr>
          <p:spPr bwMode="gray">
            <a:xfrm>
              <a:off x="4500508" y="3951560"/>
              <a:ext cx="824754" cy="1032427"/>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19" name="Freeform 1749"/>
            <p:cNvSpPr>
              <a:spLocks/>
            </p:cNvSpPr>
            <p:nvPr/>
          </p:nvSpPr>
          <p:spPr bwMode="gray">
            <a:xfrm>
              <a:off x="6444569" y="4630417"/>
              <a:ext cx="398782"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 name="Freeform 1750"/>
            <p:cNvSpPr>
              <a:spLocks/>
            </p:cNvSpPr>
            <p:nvPr/>
          </p:nvSpPr>
          <p:spPr bwMode="gray">
            <a:xfrm>
              <a:off x="5524653" y="4606845"/>
              <a:ext cx="521134"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 name="Freeform 1751"/>
            <p:cNvSpPr>
              <a:spLocks/>
            </p:cNvSpPr>
            <p:nvPr/>
          </p:nvSpPr>
          <p:spPr bwMode="gray">
            <a:xfrm>
              <a:off x="4477848" y="4583275"/>
              <a:ext cx="72506"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 name="Freeform 1752"/>
            <p:cNvSpPr>
              <a:spLocks/>
            </p:cNvSpPr>
            <p:nvPr/>
          </p:nvSpPr>
          <p:spPr bwMode="gray">
            <a:xfrm>
              <a:off x="5066958" y="4465416"/>
              <a:ext cx="625363"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 name="Freeform 1753"/>
            <p:cNvSpPr>
              <a:spLocks/>
            </p:cNvSpPr>
            <p:nvPr/>
          </p:nvSpPr>
          <p:spPr bwMode="gray">
            <a:xfrm>
              <a:off x="6023130" y="3979846"/>
              <a:ext cx="1046801"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 name="Freeform 1754"/>
            <p:cNvSpPr>
              <a:spLocks/>
            </p:cNvSpPr>
            <p:nvPr/>
          </p:nvSpPr>
          <p:spPr bwMode="gray">
            <a:xfrm>
              <a:off x="6005004" y="3612132"/>
              <a:ext cx="783968"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 name="Freeform 1755"/>
            <p:cNvSpPr>
              <a:spLocks/>
            </p:cNvSpPr>
            <p:nvPr/>
          </p:nvSpPr>
          <p:spPr bwMode="gray">
            <a:xfrm>
              <a:off x="5665131" y="3833702"/>
              <a:ext cx="271897"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 name="Freeform 1756"/>
            <p:cNvSpPr>
              <a:spLocks/>
            </p:cNvSpPr>
            <p:nvPr/>
          </p:nvSpPr>
          <p:spPr bwMode="gray">
            <a:xfrm>
              <a:off x="5755764" y="3630989"/>
              <a:ext cx="475821"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 name="Freeform 1757"/>
            <p:cNvSpPr>
              <a:spLocks/>
            </p:cNvSpPr>
            <p:nvPr/>
          </p:nvSpPr>
          <p:spPr bwMode="gray">
            <a:xfrm>
              <a:off x="5742170" y="3414132"/>
              <a:ext cx="570983"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8" name="Freeform 1758"/>
            <p:cNvSpPr>
              <a:spLocks/>
            </p:cNvSpPr>
            <p:nvPr/>
          </p:nvSpPr>
          <p:spPr bwMode="gray">
            <a:xfrm>
              <a:off x="5764827" y="3362273"/>
              <a:ext cx="104229"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9" name="Freeform 1759"/>
            <p:cNvSpPr>
              <a:spLocks/>
            </p:cNvSpPr>
            <p:nvPr/>
          </p:nvSpPr>
          <p:spPr bwMode="gray">
            <a:xfrm>
              <a:off x="5769360" y="3310417"/>
              <a:ext cx="67973"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0" name="Freeform 1760"/>
            <p:cNvSpPr>
              <a:spLocks/>
            </p:cNvSpPr>
            <p:nvPr/>
          </p:nvSpPr>
          <p:spPr bwMode="gray">
            <a:xfrm>
              <a:off x="5841866" y="3183130"/>
              <a:ext cx="385186"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1" name="Freeform 1761"/>
            <p:cNvSpPr>
              <a:spLocks/>
            </p:cNvSpPr>
            <p:nvPr/>
          </p:nvSpPr>
          <p:spPr bwMode="gray">
            <a:xfrm>
              <a:off x="5869055" y="1467130"/>
              <a:ext cx="1200876"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2" name="Freeform 1762"/>
            <p:cNvSpPr>
              <a:spLocks/>
            </p:cNvSpPr>
            <p:nvPr/>
          </p:nvSpPr>
          <p:spPr bwMode="gray">
            <a:xfrm>
              <a:off x="2796621" y="1971560"/>
              <a:ext cx="638956"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 name="Freeform 1763"/>
            <p:cNvSpPr>
              <a:spLocks/>
            </p:cNvSpPr>
            <p:nvPr/>
          </p:nvSpPr>
          <p:spPr bwMode="gray">
            <a:xfrm>
              <a:off x="3426514" y="3343416"/>
              <a:ext cx="729591"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4" name="Freeform 1764"/>
            <p:cNvSpPr>
              <a:spLocks/>
            </p:cNvSpPr>
            <p:nvPr/>
          </p:nvSpPr>
          <p:spPr bwMode="gray">
            <a:xfrm>
              <a:off x="3086644" y="3739416"/>
              <a:ext cx="425972"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5" name="Freeform 1765"/>
            <p:cNvSpPr>
              <a:spLocks/>
            </p:cNvSpPr>
            <p:nvPr/>
          </p:nvSpPr>
          <p:spPr bwMode="gray">
            <a:xfrm>
              <a:off x="3363071" y="3772417"/>
              <a:ext cx="226581"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6" name="Freeform 1766"/>
            <p:cNvSpPr>
              <a:spLocks/>
            </p:cNvSpPr>
            <p:nvPr/>
          </p:nvSpPr>
          <p:spPr bwMode="gray">
            <a:xfrm>
              <a:off x="4278457" y="4149560"/>
              <a:ext cx="348936"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7" name="Freeform 1767"/>
            <p:cNvSpPr>
              <a:spLocks/>
            </p:cNvSpPr>
            <p:nvPr/>
          </p:nvSpPr>
          <p:spPr bwMode="gray">
            <a:xfrm>
              <a:off x="4201421" y="4404132"/>
              <a:ext cx="339870"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8" name="Freeform 1768"/>
            <p:cNvSpPr>
              <a:spLocks/>
            </p:cNvSpPr>
            <p:nvPr/>
          </p:nvSpPr>
          <p:spPr bwMode="gray">
            <a:xfrm>
              <a:off x="5447614" y="1749987"/>
              <a:ext cx="838350"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9" name="Freeform 1769"/>
            <p:cNvSpPr>
              <a:spLocks/>
            </p:cNvSpPr>
            <p:nvPr/>
          </p:nvSpPr>
          <p:spPr bwMode="gray">
            <a:xfrm>
              <a:off x="6000471" y="1716989"/>
              <a:ext cx="72506"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3"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4"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42" name="Freeform 1782"/>
            <p:cNvSpPr>
              <a:spLocks/>
            </p:cNvSpPr>
            <p:nvPr/>
          </p:nvSpPr>
          <p:spPr bwMode="gray">
            <a:xfrm>
              <a:off x="6159079" y="5210273"/>
              <a:ext cx="643489"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3" name="Freeform 1783"/>
            <p:cNvSpPr>
              <a:spLocks/>
            </p:cNvSpPr>
            <p:nvPr/>
          </p:nvSpPr>
          <p:spPr bwMode="gray">
            <a:xfrm>
              <a:off x="5891712" y="4682273"/>
              <a:ext cx="965235"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4" name="Freeform 1784"/>
            <p:cNvSpPr>
              <a:spLocks/>
            </p:cNvSpPr>
            <p:nvPr/>
          </p:nvSpPr>
          <p:spPr bwMode="gray">
            <a:xfrm>
              <a:off x="4718025" y="5563846"/>
              <a:ext cx="108759"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5" name="Freeform 1785"/>
            <p:cNvSpPr>
              <a:spLocks/>
            </p:cNvSpPr>
            <p:nvPr/>
          </p:nvSpPr>
          <p:spPr bwMode="gray">
            <a:xfrm>
              <a:off x="4672709" y="5804273"/>
              <a:ext cx="181265"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6" name="Freeform 1786"/>
            <p:cNvSpPr>
              <a:spLocks/>
            </p:cNvSpPr>
            <p:nvPr/>
          </p:nvSpPr>
          <p:spPr bwMode="gray">
            <a:xfrm>
              <a:off x="5157590" y="6186132"/>
              <a:ext cx="367062"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7" name="Freeform 1787"/>
            <p:cNvSpPr>
              <a:spLocks/>
            </p:cNvSpPr>
            <p:nvPr/>
          </p:nvSpPr>
          <p:spPr bwMode="gray">
            <a:xfrm>
              <a:off x="4835847" y="4734132"/>
              <a:ext cx="715995"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8" name="Freeform 1788"/>
            <p:cNvSpPr>
              <a:spLocks/>
            </p:cNvSpPr>
            <p:nvPr/>
          </p:nvSpPr>
          <p:spPr bwMode="gray">
            <a:xfrm>
              <a:off x="6671150" y="5526132"/>
              <a:ext cx="398782"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9" name="Freeform 1789"/>
            <p:cNvSpPr>
              <a:spLocks/>
            </p:cNvSpPr>
            <p:nvPr/>
          </p:nvSpPr>
          <p:spPr bwMode="gray">
            <a:xfrm>
              <a:off x="4287521" y="4380559"/>
              <a:ext cx="54379"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0" name="Freeform 1790"/>
            <p:cNvSpPr>
              <a:spLocks/>
            </p:cNvSpPr>
            <p:nvPr/>
          </p:nvSpPr>
          <p:spPr bwMode="gray">
            <a:xfrm>
              <a:off x="3467300" y="4441846"/>
              <a:ext cx="1237129" cy="1173856"/>
            </a:xfrm>
            <a:custGeom>
              <a:avLst/>
              <a:gdLst>
                <a:gd name="T0" fmla="*/ 58994 w 842"/>
                <a:gd name="T1" fmla="*/ 65575 h 846"/>
                <a:gd name="T2" fmla="*/ 55028 w 842"/>
                <a:gd name="T3" fmla="*/ 67027 h 846"/>
                <a:gd name="T4" fmla="*/ 50723 w 842"/>
                <a:gd name="T5" fmla="*/ 64901 h 846"/>
                <a:gd name="T6" fmla="*/ 49486 w 842"/>
                <a:gd name="T7" fmla="*/ 64126 h 846"/>
                <a:gd name="T8" fmla="*/ 45943 w 842"/>
                <a:gd name="T9" fmla="*/ 63812 h 846"/>
                <a:gd name="T10" fmla="*/ 40679 w 842"/>
                <a:gd name="T11" fmla="*/ 64540 h 846"/>
                <a:gd name="T12" fmla="*/ 37321 w 842"/>
                <a:gd name="T13" fmla="*/ 70162 h 846"/>
                <a:gd name="T14" fmla="*/ 34895 w 842"/>
                <a:gd name="T15" fmla="*/ 71192 h 846"/>
                <a:gd name="T16" fmla="*/ 30411 w 842"/>
                <a:gd name="T17" fmla="*/ 70957 h 846"/>
                <a:gd name="T18" fmla="*/ 28568 w 842"/>
                <a:gd name="T19" fmla="*/ 68984 h 846"/>
                <a:gd name="T20" fmla="*/ 25699 w 842"/>
                <a:gd name="T21" fmla="*/ 67324 h 846"/>
                <a:gd name="T22" fmla="*/ 18690 w 842"/>
                <a:gd name="T23" fmla="*/ 67027 h 846"/>
                <a:gd name="T24" fmla="*/ 13738 w 842"/>
                <a:gd name="T25" fmla="*/ 64126 h 846"/>
                <a:gd name="T26" fmla="*/ 11331 w 842"/>
                <a:gd name="T27" fmla="*/ 61104 h 846"/>
                <a:gd name="T28" fmla="*/ 12817 w 842"/>
                <a:gd name="T29" fmla="*/ 55054 h 846"/>
                <a:gd name="T30" fmla="*/ 15060 w 842"/>
                <a:gd name="T31" fmla="*/ 49172 h 846"/>
                <a:gd name="T32" fmla="*/ 15952 w 842"/>
                <a:gd name="T33" fmla="*/ 42968 h 846"/>
                <a:gd name="T34" fmla="*/ 17899 w 842"/>
                <a:gd name="T35" fmla="*/ 44519 h 846"/>
                <a:gd name="T36" fmla="*/ 15734 w 842"/>
                <a:gd name="T37" fmla="*/ 40585 h 846"/>
                <a:gd name="T38" fmla="*/ 15952 w 842"/>
                <a:gd name="T39" fmla="*/ 39535 h 846"/>
                <a:gd name="T40" fmla="*/ 16362 w 842"/>
                <a:gd name="T41" fmla="*/ 36999 h 846"/>
                <a:gd name="T42" fmla="*/ 14811 w 842"/>
                <a:gd name="T43" fmla="*/ 35195 h 846"/>
                <a:gd name="T44" fmla="*/ 11944 w 842"/>
                <a:gd name="T45" fmla="*/ 30502 h 846"/>
                <a:gd name="T46" fmla="*/ 12698 w 842"/>
                <a:gd name="T47" fmla="*/ 29361 h 846"/>
                <a:gd name="T48" fmla="*/ 11169 w 842"/>
                <a:gd name="T49" fmla="*/ 27439 h 846"/>
                <a:gd name="T50" fmla="*/ 9282 w 842"/>
                <a:gd name="T51" fmla="*/ 25198 h 846"/>
                <a:gd name="T52" fmla="*/ 4785 w 842"/>
                <a:gd name="T53" fmla="*/ 21857 h 846"/>
                <a:gd name="T54" fmla="*/ 1490 w 842"/>
                <a:gd name="T55" fmla="*/ 21173 h 846"/>
                <a:gd name="T56" fmla="*/ 1359 w 842"/>
                <a:gd name="T57" fmla="*/ 18688 h 846"/>
                <a:gd name="T58" fmla="*/ 1490 w 842"/>
                <a:gd name="T59" fmla="*/ 17194 h 846"/>
                <a:gd name="T60" fmla="*/ 651 w 842"/>
                <a:gd name="T61" fmla="*/ 15007 h 846"/>
                <a:gd name="T62" fmla="*/ 6801 w 842"/>
                <a:gd name="T63" fmla="*/ 15007 h 846"/>
                <a:gd name="T64" fmla="*/ 9882 w 842"/>
                <a:gd name="T65" fmla="*/ 14552 h 846"/>
                <a:gd name="T66" fmla="*/ 13403 w 842"/>
                <a:gd name="T67" fmla="*/ 16349 h 846"/>
                <a:gd name="T68" fmla="*/ 16300 w 842"/>
                <a:gd name="T69" fmla="*/ 17194 h 846"/>
                <a:gd name="T70" fmla="*/ 17798 w 842"/>
                <a:gd name="T71" fmla="*/ 12069 h 846"/>
                <a:gd name="T72" fmla="*/ 18278 w 842"/>
                <a:gd name="T73" fmla="*/ 8819 h 846"/>
                <a:gd name="T74" fmla="*/ 19838 w 842"/>
                <a:gd name="T75" fmla="*/ 9780 h 846"/>
                <a:gd name="T76" fmla="*/ 22045 w 842"/>
                <a:gd name="T77" fmla="*/ 11684 h 846"/>
                <a:gd name="T78" fmla="*/ 27600 w 842"/>
                <a:gd name="T79" fmla="*/ 11684 h 846"/>
                <a:gd name="T80" fmla="*/ 32398 w 842"/>
                <a:gd name="T81" fmla="*/ 8819 h 846"/>
                <a:gd name="T82" fmla="*/ 37321 w 842"/>
                <a:gd name="T83" fmla="*/ 661 h 846"/>
                <a:gd name="T84" fmla="*/ 42719 w 842"/>
                <a:gd name="T85" fmla="*/ 2649 h 846"/>
                <a:gd name="T86" fmla="*/ 48029 w 842"/>
                <a:gd name="T87" fmla="*/ 6602 h 846"/>
                <a:gd name="T88" fmla="*/ 50979 w 842"/>
                <a:gd name="T89" fmla="*/ 10031 h 846"/>
                <a:gd name="T90" fmla="*/ 52770 w 842"/>
                <a:gd name="T91" fmla="*/ 11502 h 846"/>
                <a:gd name="T92" fmla="*/ 58346 w 842"/>
                <a:gd name="T93" fmla="*/ 14290 h 846"/>
                <a:gd name="T94" fmla="*/ 63031 w 842"/>
                <a:gd name="T95" fmla="*/ 17194 h 846"/>
                <a:gd name="T96" fmla="*/ 67858 w 842"/>
                <a:gd name="T97" fmla="*/ 20689 h 846"/>
                <a:gd name="T98" fmla="*/ 64888 w 842"/>
                <a:gd name="T99" fmla="*/ 30654 h 846"/>
                <a:gd name="T100" fmla="*/ 60665 w 842"/>
                <a:gd name="T101" fmla="*/ 34665 h 846"/>
                <a:gd name="T102" fmla="*/ 56198 w 842"/>
                <a:gd name="T103" fmla="*/ 41241 h 846"/>
                <a:gd name="T104" fmla="*/ 60952 w 842"/>
                <a:gd name="T105" fmla="*/ 40731 h 846"/>
                <a:gd name="T106" fmla="*/ 60952 w 842"/>
                <a:gd name="T107" fmla="*/ 45933 h 846"/>
                <a:gd name="T108" fmla="*/ 60952 w 842"/>
                <a:gd name="T109" fmla="*/ 50336 h 846"/>
                <a:gd name="T110" fmla="*/ 61647 w 842"/>
                <a:gd name="T111" fmla="*/ 53760 h 846"/>
                <a:gd name="T112" fmla="*/ 65241 w 842"/>
                <a:gd name="T113" fmla="*/ 59668 h 846"/>
                <a:gd name="T114" fmla="*/ 63811 w 842"/>
                <a:gd name="T115" fmla="*/ 6174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1" name="Freeform 1791"/>
            <p:cNvSpPr>
              <a:spLocks/>
            </p:cNvSpPr>
            <p:nvPr/>
          </p:nvSpPr>
          <p:spPr bwMode="gray">
            <a:xfrm>
              <a:off x="2837404" y="5252703"/>
              <a:ext cx="1314168"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2" name="Freeform 1792"/>
            <p:cNvSpPr>
              <a:spLocks/>
            </p:cNvSpPr>
            <p:nvPr/>
          </p:nvSpPr>
          <p:spPr bwMode="gray">
            <a:xfrm>
              <a:off x="2651609" y="5460132"/>
              <a:ext cx="466755"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3" name="Freeform 1793"/>
            <p:cNvSpPr>
              <a:spLocks/>
            </p:cNvSpPr>
            <p:nvPr/>
          </p:nvSpPr>
          <p:spPr bwMode="gray">
            <a:xfrm>
              <a:off x="4015624" y="5950417"/>
              <a:ext cx="122355"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4" name="Freeform 1794"/>
            <p:cNvSpPr>
              <a:spLocks/>
            </p:cNvSpPr>
            <p:nvPr/>
          </p:nvSpPr>
          <p:spPr bwMode="gray">
            <a:xfrm>
              <a:off x="3870612" y="6039987"/>
              <a:ext cx="45316"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5" name="Freeform 1795"/>
            <p:cNvSpPr>
              <a:spLocks/>
            </p:cNvSpPr>
            <p:nvPr/>
          </p:nvSpPr>
          <p:spPr bwMode="gray">
            <a:xfrm>
              <a:off x="4183295" y="5936273"/>
              <a:ext cx="54379"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6" name="Freeform 1796"/>
            <p:cNvSpPr>
              <a:spLocks/>
            </p:cNvSpPr>
            <p:nvPr/>
          </p:nvSpPr>
          <p:spPr bwMode="gray">
            <a:xfrm>
              <a:off x="4582077" y="6341702"/>
              <a:ext cx="425972"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7" name="Freeform 1797"/>
            <p:cNvSpPr>
              <a:spLocks/>
            </p:cNvSpPr>
            <p:nvPr/>
          </p:nvSpPr>
          <p:spPr bwMode="gray">
            <a:xfrm>
              <a:off x="3385731" y="6365275"/>
              <a:ext cx="1332295"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81" name="Freeform 1798"/>
            <p:cNvSpPr>
              <a:spLocks/>
            </p:cNvSpPr>
            <p:nvPr/>
          </p:nvSpPr>
          <p:spPr bwMode="gray">
            <a:xfrm>
              <a:off x="4532456" y="5002845"/>
              <a:ext cx="1291661" cy="1230430"/>
            </a:xfrm>
            <a:custGeom>
              <a:avLst/>
              <a:gdLst>
                <a:gd name="T0" fmla="*/ 2147483647 w 879"/>
                <a:gd name="T1" fmla="*/ 2147483647 h 886"/>
                <a:gd name="T2" fmla="*/ 2147483647 w 879"/>
                <a:gd name="T3" fmla="*/ 2147483647 h 886"/>
                <a:gd name="T4" fmla="*/ 2147483647 w 879"/>
                <a:gd name="T5" fmla="*/ 2147483647 h 886"/>
                <a:gd name="T6" fmla="*/ 2147483647 w 879"/>
                <a:gd name="T7" fmla="*/ 2147483647 h 886"/>
                <a:gd name="T8" fmla="*/ 2147483647 w 879"/>
                <a:gd name="T9" fmla="*/ 2147483647 h 886"/>
                <a:gd name="T10" fmla="*/ 2147483647 w 879"/>
                <a:gd name="T11" fmla="*/ 2147483647 h 886"/>
                <a:gd name="T12" fmla="*/ 2147483647 w 879"/>
                <a:gd name="T13" fmla="*/ 2147483647 h 886"/>
                <a:gd name="T14" fmla="*/ 2147483647 w 879"/>
                <a:gd name="T15" fmla="*/ 2147483647 h 886"/>
                <a:gd name="T16" fmla="*/ 2147483647 w 879"/>
                <a:gd name="T17" fmla="*/ 2147483647 h 886"/>
                <a:gd name="T18" fmla="*/ 2147483647 w 879"/>
                <a:gd name="T19" fmla="*/ 2147483647 h 886"/>
                <a:gd name="T20" fmla="*/ 2147483647 w 879"/>
                <a:gd name="T21" fmla="*/ 2147483647 h 886"/>
                <a:gd name="T22" fmla="*/ 2147483647 w 879"/>
                <a:gd name="T23" fmla="*/ 2147483647 h 886"/>
                <a:gd name="T24" fmla="*/ 2147483647 w 879"/>
                <a:gd name="T25" fmla="*/ 2147483647 h 886"/>
                <a:gd name="T26" fmla="*/ 2147483647 w 879"/>
                <a:gd name="T27" fmla="*/ 2147483647 h 886"/>
                <a:gd name="T28" fmla="*/ 2147483647 w 879"/>
                <a:gd name="T29" fmla="*/ 2147483647 h 886"/>
                <a:gd name="T30" fmla="*/ 2147483647 w 879"/>
                <a:gd name="T31" fmla="*/ 2147483647 h 886"/>
                <a:gd name="T32" fmla="*/ 2147483647 w 879"/>
                <a:gd name="T33" fmla="*/ 2147483647 h 886"/>
                <a:gd name="T34" fmla="*/ 2147483647 w 879"/>
                <a:gd name="T35" fmla="*/ 2147483647 h 886"/>
                <a:gd name="T36" fmla="*/ 2147483647 w 879"/>
                <a:gd name="T37" fmla="*/ 2147483647 h 886"/>
                <a:gd name="T38" fmla="*/ 2147483647 w 879"/>
                <a:gd name="T39" fmla="*/ 2147483647 h 886"/>
                <a:gd name="T40" fmla="*/ 2147483647 w 879"/>
                <a:gd name="T41" fmla="*/ 2147483647 h 886"/>
                <a:gd name="T42" fmla="*/ 2147483647 w 879"/>
                <a:gd name="T43" fmla="*/ 2147483647 h 886"/>
                <a:gd name="T44" fmla="*/ 2147483647 w 879"/>
                <a:gd name="T45" fmla="*/ 2147483647 h 886"/>
                <a:gd name="T46" fmla="*/ 2147483647 w 879"/>
                <a:gd name="T47" fmla="*/ 2147483647 h 886"/>
                <a:gd name="T48" fmla="*/ 2147483647 w 879"/>
                <a:gd name="T49" fmla="*/ 2147483647 h 886"/>
                <a:gd name="T50" fmla="*/ 2147483647 w 879"/>
                <a:gd name="T51" fmla="*/ 2147483647 h 886"/>
                <a:gd name="T52" fmla="*/ 2147483647 w 879"/>
                <a:gd name="T53" fmla="*/ 2147483647 h 886"/>
                <a:gd name="T54" fmla="*/ 2147483647 w 879"/>
                <a:gd name="T55" fmla="*/ 2147483647 h 886"/>
                <a:gd name="T56" fmla="*/ 2147483647 w 879"/>
                <a:gd name="T57" fmla="*/ 2147483647 h 886"/>
                <a:gd name="T58" fmla="*/ 2147483647 w 879"/>
                <a:gd name="T59" fmla="*/ 2147483647 h 886"/>
                <a:gd name="T60" fmla="*/ 2147483647 w 879"/>
                <a:gd name="T61" fmla="*/ 2147483647 h 886"/>
                <a:gd name="T62" fmla="*/ 2147483647 w 879"/>
                <a:gd name="T63" fmla="*/ 2147483647 h 886"/>
                <a:gd name="T64" fmla="*/ 2147483647 w 879"/>
                <a:gd name="T65" fmla="*/ 2147483647 h 886"/>
                <a:gd name="T66" fmla="*/ 2147483647 w 879"/>
                <a:gd name="T67" fmla="*/ 2147483647 h 886"/>
                <a:gd name="T68" fmla="*/ 2147483647 w 879"/>
                <a:gd name="T69" fmla="*/ 2147483647 h 886"/>
                <a:gd name="T70" fmla="*/ 2147483647 w 879"/>
                <a:gd name="T71" fmla="*/ 2147483647 h 886"/>
                <a:gd name="T72" fmla="*/ 2147483647 w 879"/>
                <a:gd name="T73" fmla="*/ 2147483647 h 886"/>
                <a:gd name="T74" fmla="*/ 2147483647 w 879"/>
                <a:gd name="T75" fmla="*/ 2147483647 h 886"/>
                <a:gd name="T76" fmla="*/ 2147483647 w 879"/>
                <a:gd name="T77" fmla="*/ 2147483647 h 886"/>
                <a:gd name="T78" fmla="*/ 2147483647 w 879"/>
                <a:gd name="T79" fmla="*/ 2147483647 h 886"/>
                <a:gd name="T80" fmla="*/ 2147483647 w 879"/>
                <a:gd name="T81" fmla="*/ 2147483647 h 886"/>
                <a:gd name="T82" fmla="*/ 2147483647 w 879"/>
                <a:gd name="T83" fmla="*/ 2147483647 h 886"/>
                <a:gd name="T84" fmla="*/ 2147483647 w 879"/>
                <a:gd name="T85" fmla="*/ 2147483647 h 886"/>
                <a:gd name="T86" fmla="*/ 2147483647 w 879"/>
                <a:gd name="T87" fmla="*/ 2147483647 h 886"/>
                <a:gd name="T88" fmla="*/ 2147483647 w 879"/>
                <a:gd name="T89" fmla="*/ 2147483647 h 886"/>
                <a:gd name="T90" fmla="*/ 2147483647 w 879"/>
                <a:gd name="T91" fmla="*/ 2147483647 h 886"/>
                <a:gd name="T92" fmla="*/ 2147483647 w 879"/>
                <a:gd name="T93" fmla="*/ 2147483647 h 886"/>
                <a:gd name="T94" fmla="*/ 2147483647 w 879"/>
                <a:gd name="T95" fmla="*/ 2147483647 h 886"/>
                <a:gd name="T96" fmla="*/ 2147483647 w 879"/>
                <a:gd name="T97" fmla="*/ 2147483647 h 886"/>
                <a:gd name="T98" fmla="*/ 2147483647 w 879"/>
                <a:gd name="T99" fmla="*/ 2147483647 h 886"/>
                <a:gd name="T100" fmla="*/ 2147483647 w 879"/>
                <a:gd name="T101" fmla="*/ 2147483647 h 886"/>
                <a:gd name="T102" fmla="*/ 2147483647 w 879"/>
                <a:gd name="T103" fmla="*/ 2147483647 h 886"/>
                <a:gd name="T104" fmla="*/ 2147483647 w 879"/>
                <a:gd name="T105" fmla="*/ 2147483647 h 886"/>
                <a:gd name="T106" fmla="*/ 2147483647 w 879"/>
                <a:gd name="T107" fmla="*/ 2147483647 h 886"/>
                <a:gd name="T108" fmla="*/ 2147483647 w 879"/>
                <a:gd name="T109" fmla="*/ 2147483647 h 886"/>
                <a:gd name="T110" fmla="*/ 2147483647 w 879"/>
                <a:gd name="T111" fmla="*/ 2147483647 h 886"/>
                <a:gd name="T112" fmla="*/ 2147483647 w 879"/>
                <a:gd name="T113" fmla="*/ 2147483647 h 886"/>
                <a:gd name="T114" fmla="*/ 2147483647 w 879"/>
                <a:gd name="T115" fmla="*/ 2147483647 h 886"/>
                <a:gd name="T116" fmla="*/ 2147483647 w 879"/>
                <a:gd name="T117" fmla="*/ 2147483647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rgbClr val="0018A8"/>
            </a:solidFill>
            <a:ln w="6350">
              <a:solidFill>
                <a:srgbClr val="FFFFFF"/>
              </a:solidFill>
              <a:round/>
              <a:headEnd/>
              <a:tailEnd/>
            </a:ln>
          </p:spPr>
          <p:txBody>
            <a:bodyPr lIns="0" tIns="54000" rIns="0" bIns="54000" anchor="ctr"/>
            <a:lstStyle/>
            <a:p>
              <a:endParaRPr lang="en-US"/>
            </a:p>
          </p:txBody>
        </p:sp>
        <p:sp>
          <p:nvSpPr>
            <p:cNvPr id="59" name="Freeform 1799"/>
            <p:cNvSpPr>
              <a:spLocks/>
            </p:cNvSpPr>
            <p:nvPr/>
          </p:nvSpPr>
          <p:spPr bwMode="gray">
            <a:xfrm>
              <a:off x="2560977" y="6360559"/>
              <a:ext cx="874600"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0" name="Freeform 1800"/>
            <p:cNvSpPr>
              <a:spLocks/>
            </p:cNvSpPr>
            <p:nvPr/>
          </p:nvSpPr>
          <p:spPr bwMode="gray">
            <a:xfrm>
              <a:off x="5751233" y="5068845"/>
              <a:ext cx="489414"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1" name="Freeform 1801"/>
            <p:cNvSpPr>
              <a:spLocks/>
            </p:cNvSpPr>
            <p:nvPr/>
          </p:nvSpPr>
          <p:spPr bwMode="gray">
            <a:xfrm>
              <a:off x="5230096" y="5054703"/>
              <a:ext cx="589110"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2" name="Freeform 1802"/>
            <p:cNvSpPr>
              <a:spLocks/>
            </p:cNvSpPr>
            <p:nvPr/>
          </p:nvSpPr>
          <p:spPr bwMode="gray">
            <a:xfrm>
              <a:off x="5461210" y="5224417"/>
              <a:ext cx="407845"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3" name="Freeform 1803"/>
            <p:cNvSpPr>
              <a:spLocks/>
            </p:cNvSpPr>
            <p:nvPr/>
          </p:nvSpPr>
          <p:spPr bwMode="gray">
            <a:xfrm>
              <a:off x="6009534" y="5540273"/>
              <a:ext cx="267367"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4" name="Freeform 1804"/>
            <p:cNvSpPr>
              <a:spLocks/>
            </p:cNvSpPr>
            <p:nvPr/>
          </p:nvSpPr>
          <p:spPr bwMode="gray">
            <a:xfrm>
              <a:off x="5869055" y="5549702"/>
              <a:ext cx="226581"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5" name="Freeform 1805"/>
            <p:cNvSpPr>
              <a:spLocks/>
            </p:cNvSpPr>
            <p:nvPr/>
          </p:nvSpPr>
          <p:spPr bwMode="gray">
            <a:xfrm>
              <a:off x="6630366" y="5469560"/>
              <a:ext cx="308150"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6" name="Freeform 1806"/>
            <p:cNvSpPr>
              <a:spLocks/>
            </p:cNvSpPr>
            <p:nvPr/>
          </p:nvSpPr>
          <p:spPr bwMode="gray">
            <a:xfrm>
              <a:off x="6816161" y="5672273"/>
              <a:ext cx="40786"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7" name="Freeform 1807"/>
            <p:cNvSpPr>
              <a:spLocks/>
            </p:cNvSpPr>
            <p:nvPr/>
          </p:nvSpPr>
          <p:spPr bwMode="gray">
            <a:xfrm>
              <a:off x="5216503" y="5007560"/>
              <a:ext cx="303617"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8" name="Freeform 1808"/>
            <p:cNvSpPr>
              <a:spLocks/>
            </p:cNvSpPr>
            <p:nvPr/>
          </p:nvSpPr>
          <p:spPr bwMode="gray">
            <a:xfrm>
              <a:off x="5474803" y="4729416"/>
              <a:ext cx="634426"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9" name="Freeform 1809"/>
            <p:cNvSpPr>
              <a:spLocks/>
            </p:cNvSpPr>
            <p:nvPr/>
          </p:nvSpPr>
          <p:spPr bwMode="gray">
            <a:xfrm>
              <a:off x="4473318" y="4913275"/>
              <a:ext cx="448628"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0" name="Freeform 1810"/>
            <p:cNvSpPr>
              <a:spLocks/>
            </p:cNvSpPr>
            <p:nvPr/>
          </p:nvSpPr>
          <p:spPr bwMode="gray">
            <a:xfrm>
              <a:off x="6788972" y="5658132"/>
              <a:ext cx="27190"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1" name="Freeform 1811"/>
            <p:cNvSpPr>
              <a:spLocks/>
            </p:cNvSpPr>
            <p:nvPr/>
          </p:nvSpPr>
          <p:spPr bwMode="gray">
            <a:xfrm>
              <a:off x="3829829" y="4441846"/>
              <a:ext cx="36253"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2" name="Freeform 1812"/>
            <p:cNvSpPr>
              <a:spLocks/>
            </p:cNvSpPr>
            <p:nvPr/>
          </p:nvSpPr>
          <p:spPr bwMode="gray">
            <a:xfrm>
              <a:off x="4595670" y="5450703"/>
              <a:ext cx="22659"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3" name="Freeform 1813"/>
            <p:cNvSpPr>
              <a:spLocks/>
            </p:cNvSpPr>
            <p:nvPr/>
          </p:nvSpPr>
          <p:spPr bwMode="gray">
            <a:xfrm>
              <a:off x="5393234" y="6516132"/>
              <a:ext cx="36253"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4" name="Freeform 1814"/>
            <p:cNvSpPr>
              <a:spLocks/>
            </p:cNvSpPr>
            <p:nvPr/>
          </p:nvSpPr>
          <p:spPr bwMode="gray">
            <a:xfrm>
              <a:off x="5937028" y="5441275"/>
              <a:ext cx="199391"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5" name="Freeform 1815"/>
            <p:cNvSpPr>
              <a:spLocks/>
            </p:cNvSpPr>
            <p:nvPr/>
          </p:nvSpPr>
          <p:spPr bwMode="gray">
            <a:xfrm>
              <a:off x="5769360" y="5436559"/>
              <a:ext cx="199391"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6" name="Freeform 1816"/>
            <p:cNvSpPr>
              <a:spLocks/>
            </p:cNvSpPr>
            <p:nvPr/>
          </p:nvSpPr>
          <p:spPr bwMode="gray">
            <a:xfrm>
              <a:off x="4826784" y="4979275"/>
              <a:ext cx="22657"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5"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6"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79" name="Freeform 1848"/>
            <p:cNvSpPr>
              <a:spLocks/>
            </p:cNvSpPr>
            <p:nvPr/>
          </p:nvSpPr>
          <p:spPr bwMode="gray">
            <a:xfrm>
              <a:off x="6834288" y="1429416"/>
              <a:ext cx="104229"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0" name="Freeform 1849"/>
            <p:cNvSpPr>
              <a:spLocks/>
            </p:cNvSpPr>
            <p:nvPr/>
          </p:nvSpPr>
          <p:spPr bwMode="gray">
            <a:xfrm>
              <a:off x="3689347" y="2829560"/>
              <a:ext cx="67976"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1" name="Freeform 1850"/>
            <p:cNvSpPr>
              <a:spLocks/>
            </p:cNvSpPr>
            <p:nvPr/>
          </p:nvSpPr>
          <p:spPr bwMode="gray">
            <a:xfrm>
              <a:off x="4029220" y="3102989"/>
              <a:ext cx="77036"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2" name="Freeform 1851"/>
            <p:cNvSpPr>
              <a:spLocks/>
            </p:cNvSpPr>
            <p:nvPr/>
          </p:nvSpPr>
          <p:spPr bwMode="gray">
            <a:xfrm>
              <a:off x="3866082" y="3300989"/>
              <a:ext cx="58910"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3" name="Freeform 1852"/>
            <p:cNvSpPr>
              <a:spLocks/>
            </p:cNvSpPr>
            <p:nvPr/>
          </p:nvSpPr>
          <p:spPr bwMode="gray">
            <a:xfrm>
              <a:off x="3562462" y="3343416"/>
              <a:ext cx="90632"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4" name="Freeform 1853"/>
            <p:cNvSpPr>
              <a:spLocks/>
            </p:cNvSpPr>
            <p:nvPr/>
          </p:nvSpPr>
          <p:spPr bwMode="gray">
            <a:xfrm>
              <a:off x="3576059" y="3451846"/>
              <a:ext cx="54379"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5" name="Freeform 1854"/>
            <p:cNvSpPr>
              <a:spLocks/>
            </p:cNvSpPr>
            <p:nvPr/>
          </p:nvSpPr>
          <p:spPr bwMode="gray">
            <a:xfrm>
              <a:off x="3512616" y="3475416"/>
              <a:ext cx="18126"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6" name="Freeform 1855"/>
            <p:cNvSpPr>
              <a:spLocks/>
            </p:cNvSpPr>
            <p:nvPr/>
          </p:nvSpPr>
          <p:spPr bwMode="gray">
            <a:xfrm>
              <a:off x="3526209" y="3432989"/>
              <a:ext cx="27190"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7" name="Freeform 1856"/>
            <p:cNvSpPr>
              <a:spLocks/>
            </p:cNvSpPr>
            <p:nvPr/>
          </p:nvSpPr>
          <p:spPr bwMode="gray">
            <a:xfrm>
              <a:off x="3544336" y="3659275"/>
              <a:ext cx="77039"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8" name="Freeform 1857"/>
            <p:cNvSpPr>
              <a:spLocks/>
            </p:cNvSpPr>
            <p:nvPr/>
          </p:nvSpPr>
          <p:spPr bwMode="gray">
            <a:xfrm>
              <a:off x="3625905" y="3729987"/>
              <a:ext cx="18126"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9" name="Freeform 1858"/>
            <p:cNvSpPr>
              <a:spLocks/>
            </p:cNvSpPr>
            <p:nvPr/>
          </p:nvSpPr>
          <p:spPr bwMode="gray">
            <a:xfrm>
              <a:off x="3630438" y="3913846"/>
              <a:ext cx="40783"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0" name="Freeform 1859"/>
            <p:cNvSpPr>
              <a:spLocks/>
            </p:cNvSpPr>
            <p:nvPr/>
          </p:nvSpPr>
          <p:spPr bwMode="gray">
            <a:xfrm>
              <a:off x="5361515" y="1806559"/>
              <a:ext cx="31720"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1" name="Freeform 1860"/>
            <p:cNvSpPr>
              <a:spLocks/>
            </p:cNvSpPr>
            <p:nvPr/>
          </p:nvSpPr>
          <p:spPr bwMode="gray">
            <a:xfrm>
              <a:off x="4518634" y="3267987"/>
              <a:ext cx="31720"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2" name="Freeform 1861"/>
            <p:cNvSpPr>
              <a:spLocks/>
            </p:cNvSpPr>
            <p:nvPr/>
          </p:nvSpPr>
          <p:spPr bwMode="gray">
            <a:xfrm>
              <a:off x="5556373" y="3173702"/>
              <a:ext cx="58912"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3" name="Freeform 1862"/>
            <p:cNvSpPr>
              <a:spLocks/>
            </p:cNvSpPr>
            <p:nvPr/>
          </p:nvSpPr>
          <p:spPr bwMode="gray">
            <a:xfrm>
              <a:off x="3961244" y="5573275"/>
              <a:ext cx="22659"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33917"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33918"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33919"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sp>
          <p:nvSpPr>
            <p:cNvPr id="97" name="Flowchart: Connector 96"/>
            <p:cNvSpPr/>
            <p:nvPr/>
          </p:nvSpPr>
          <p:spPr bwMode="auto">
            <a:xfrm>
              <a:off x="4940073" y="5214989"/>
              <a:ext cx="154075" cy="160286"/>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grpSp>
      <p:sp>
        <p:nvSpPr>
          <p:cNvPr id="1027" name="AutoShape 3"/>
          <p:cNvSpPr>
            <a:spLocks noChangeAspect="1" noChangeArrowheads="1" noTextEdit="1"/>
          </p:cNvSpPr>
          <p:nvPr/>
        </p:nvSpPr>
        <p:spPr bwMode="auto">
          <a:xfrm>
            <a:off x="403547" y="3679362"/>
            <a:ext cx="3743325" cy="2447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781000" y="3886249"/>
            <a:ext cx="2820988" cy="396000"/>
          </a:xfrm>
          <a:prstGeom prst="rect">
            <a:avLst/>
          </a:prstGeom>
          <a:solidFill>
            <a:srgbClr val="D9AA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1682155" y="4609703"/>
            <a:ext cx="1020763" cy="396000"/>
          </a:xfrm>
          <a:prstGeom prst="rect">
            <a:avLst/>
          </a:prstGeom>
          <a:solidFill>
            <a:srgbClr val="A6A6A6"/>
          </a:solid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z="800" b="1" dirty="0" smtClean="0">
                <a:solidFill>
                  <a:schemeClr val="bg1"/>
                </a:solidFill>
                <a:latin typeface="Arial" pitchFamily="34" charset="0"/>
                <a:cs typeface="Arial" pitchFamily="34" charset="0"/>
              </a:rPr>
              <a:t>SPV  </a:t>
            </a:r>
            <a:r>
              <a:rPr lang="en-US" sz="800" b="1" dirty="0" err="1" smtClean="0">
                <a:solidFill>
                  <a:schemeClr val="bg1"/>
                </a:solidFill>
                <a:latin typeface="Arial" pitchFamily="34" charset="0"/>
                <a:cs typeface="Arial" pitchFamily="34" charset="0"/>
              </a:rPr>
              <a:t>Progetto</a:t>
            </a:r>
            <a:r>
              <a:rPr lang="en-US" sz="800" b="1" dirty="0" smtClean="0">
                <a:solidFill>
                  <a:schemeClr val="bg1"/>
                </a:solidFill>
                <a:latin typeface="Arial" pitchFamily="34" charset="0"/>
                <a:cs typeface="Arial" pitchFamily="34" charset="0"/>
              </a:rPr>
              <a:t> ISOM </a:t>
            </a:r>
            <a:r>
              <a:rPr lang="en-US" sz="800" b="1" dirty="0" err="1" smtClean="0">
                <a:solidFill>
                  <a:schemeClr val="bg1"/>
                </a:solidFill>
                <a:latin typeface="Arial" pitchFamily="34" charset="0"/>
                <a:cs typeface="Arial" pitchFamily="34" charset="0"/>
              </a:rPr>
              <a:t>S.p.A</a:t>
            </a:r>
            <a:r>
              <a:rPr lang="en-US" sz="800" b="1" dirty="0" smtClean="0">
                <a:solidFill>
                  <a:schemeClr val="bg1"/>
                </a:solidFill>
                <a:latin typeface="Arial" pitchFamily="34" charset="0"/>
                <a:cs typeface="Arial" pitchFamily="34" charset="0"/>
              </a:rPr>
              <a:t>.</a:t>
            </a:r>
            <a:endParaRPr lang="en-US" dirty="0"/>
          </a:p>
        </p:txBody>
      </p:sp>
      <p:sp>
        <p:nvSpPr>
          <p:cNvPr id="1038" name="Rectangle 14"/>
          <p:cNvSpPr>
            <a:spLocks noChangeArrowheads="1"/>
          </p:cNvSpPr>
          <p:nvPr/>
        </p:nvSpPr>
        <p:spPr bwMode="auto">
          <a:xfrm>
            <a:off x="975047" y="4571603"/>
            <a:ext cx="669008"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Project bond + VAT bond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2267744" y="4376275"/>
            <a:ext cx="663575"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Equity funding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1675135" y="5358937"/>
            <a:ext cx="963613" cy="357188"/>
          </a:xfrm>
          <a:prstGeom prst="rect">
            <a:avLst/>
          </a:prstGeom>
          <a:solidFill>
            <a:srgbClr val="98130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671960" y="5357350"/>
            <a:ext cx="969963" cy="361950"/>
          </a:xfrm>
          <a:custGeom>
            <a:avLst/>
            <a:gdLst/>
            <a:ahLst/>
            <a:cxnLst>
              <a:cxn ang="0">
                <a:pos x="0" y="32"/>
              </a:cxn>
              <a:cxn ang="0">
                <a:pos x="32" y="0"/>
              </a:cxn>
              <a:cxn ang="0">
                <a:pos x="10240" y="0"/>
              </a:cxn>
              <a:cxn ang="0">
                <a:pos x="10272" y="32"/>
              </a:cxn>
              <a:cxn ang="0">
                <a:pos x="10272" y="3808"/>
              </a:cxn>
              <a:cxn ang="0">
                <a:pos x="10240" y="3840"/>
              </a:cxn>
              <a:cxn ang="0">
                <a:pos x="32" y="3840"/>
              </a:cxn>
              <a:cxn ang="0">
                <a:pos x="0" y="3808"/>
              </a:cxn>
              <a:cxn ang="0">
                <a:pos x="0" y="32"/>
              </a:cxn>
              <a:cxn ang="0">
                <a:pos x="64" y="3808"/>
              </a:cxn>
              <a:cxn ang="0">
                <a:pos x="32" y="3776"/>
              </a:cxn>
              <a:cxn ang="0">
                <a:pos x="10240" y="3776"/>
              </a:cxn>
              <a:cxn ang="0">
                <a:pos x="10208" y="3808"/>
              </a:cxn>
              <a:cxn ang="0">
                <a:pos x="10208" y="32"/>
              </a:cxn>
              <a:cxn ang="0">
                <a:pos x="10240" y="64"/>
              </a:cxn>
              <a:cxn ang="0">
                <a:pos x="32" y="64"/>
              </a:cxn>
              <a:cxn ang="0">
                <a:pos x="64" y="32"/>
              </a:cxn>
              <a:cxn ang="0">
                <a:pos x="64" y="3808"/>
              </a:cxn>
            </a:cxnLst>
            <a:rect l="0" t="0" r="r" b="b"/>
            <a:pathLst>
              <a:path w="10272" h="3840">
                <a:moveTo>
                  <a:pt x="0" y="32"/>
                </a:moveTo>
                <a:cubicBezTo>
                  <a:pt x="0" y="15"/>
                  <a:pt x="15" y="0"/>
                  <a:pt x="32" y="0"/>
                </a:cubicBezTo>
                <a:lnTo>
                  <a:pt x="10240" y="0"/>
                </a:lnTo>
                <a:cubicBezTo>
                  <a:pt x="10258" y="0"/>
                  <a:pt x="10272" y="15"/>
                  <a:pt x="10272" y="32"/>
                </a:cubicBezTo>
                <a:lnTo>
                  <a:pt x="10272" y="3808"/>
                </a:lnTo>
                <a:cubicBezTo>
                  <a:pt x="10272" y="3826"/>
                  <a:pt x="10258" y="3840"/>
                  <a:pt x="10240" y="3840"/>
                </a:cubicBezTo>
                <a:lnTo>
                  <a:pt x="32" y="3840"/>
                </a:lnTo>
                <a:cubicBezTo>
                  <a:pt x="15" y="3840"/>
                  <a:pt x="0" y="3826"/>
                  <a:pt x="0" y="3808"/>
                </a:cubicBezTo>
                <a:lnTo>
                  <a:pt x="0" y="32"/>
                </a:lnTo>
                <a:close/>
                <a:moveTo>
                  <a:pt x="64" y="3808"/>
                </a:moveTo>
                <a:lnTo>
                  <a:pt x="32" y="3776"/>
                </a:lnTo>
                <a:lnTo>
                  <a:pt x="10240" y="3776"/>
                </a:lnTo>
                <a:lnTo>
                  <a:pt x="10208" y="3808"/>
                </a:lnTo>
                <a:lnTo>
                  <a:pt x="10208" y="32"/>
                </a:lnTo>
                <a:lnTo>
                  <a:pt x="10240" y="64"/>
                </a:lnTo>
                <a:lnTo>
                  <a:pt x="32" y="64"/>
                </a:lnTo>
                <a:lnTo>
                  <a:pt x="64" y="32"/>
                </a:lnTo>
                <a:lnTo>
                  <a:pt x="64" y="380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1946597" y="5371637"/>
            <a:ext cx="512763" cy="1603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UHSOM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1927547" y="5503400"/>
            <a:ext cx="534988"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FFFFFF"/>
                </a:solidFill>
                <a:effectLst/>
                <a:latin typeface="Arial" pitchFamily="34" charset="0"/>
                <a:cs typeface="Arial" pitchFamily="34" charset="0"/>
              </a:rPr>
              <a:t>(Grantor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1900560" y="5609762"/>
            <a:ext cx="560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FFFFFF"/>
                </a:solidFill>
                <a:effectLst/>
                <a:latin typeface="Arial" pitchFamily="34" charset="0"/>
                <a:cs typeface="Arial" pitchFamily="34" charset="0"/>
              </a:rPr>
              <a:t>concession)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2195737" y="5085184"/>
            <a:ext cx="576063" cy="2160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Concession agreement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0" name="Picture 26"/>
          <p:cNvPicPr>
            <a:picLocks noChangeAspect="1" noChangeArrowheads="1"/>
          </p:cNvPicPr>
          <p:nvPr/>
        </p:nvPicPr>
        <p:blipFill>
          <a:blip r:embed="rId3" cstate="print"/>
          <a:srcRect/>
          <a:stretch>
            <a:fillRect/>
          </a:stretch>
        </p:blipFill>
        <p:spPr bwMode="auto">
          <a:xfrm>
            <a:off x="371797" y="4649325"/>
            <a:ext cx="493713" cy="314325"/>
          </a:xfrm>
          <a:prstGeom prst="rect">
            <a:avLst/>
          </a:prstGeom>
          <a:noFill/>
          <a:ln w="9525">
            <a:noFill/>
            <a:miter lim="800000"/>
            <a:headEnd/>
            <a:tailEnd/>
          </a:ln>
        </p:spPr>
      </p:pic>
      <p:sp>
        <p:nvSpPr>
          <p:cNvPr id="1051" name="Rectangle 27"/>
          <p:cNvSpPr>
            <a:spLocks noChangeArrowheads="1"/>
          </p:cNvSpPr>
          <p:nvPr/>
        </p:nvSpPr>
        <p:spPr bwMode="auto">
          <a:xfrm>
            <a:off x="3563888" y="4609703"/>
            <a:ext cx="830188" cy="396000"/>
          </a:xfrm>
          <a:prstGeom prst="rect">
            <a:avLst/>
          </a:prstGeom>
          <a:solidFill>
            <a:srgbClr val="003D75"/>
          </a:solidFill>
          <a:ln w="9525">
            <a:noFill/>
            <a:miter lim="800000"/>
            <a:headEnd/>
            <a:tailEnd/>
          </a:ln>
        </p:spPr>
        <p:txBody>
          <a:bodyPr vert="horz" wrap="square" lIns="91440" tIns="45720" rIns="91440" bIns="45720" numCol="1" anchor="ctr" anchorCtr="1" compatLnSpc="1">
            <a:prstTxWarp prst="textNoShape">
              <a:avLst/>
            </a:prstTxWarp>
          </a:bodyPr>
          <a:lstStyle/>
          <a:p>
            <a:pPr algn="ctr"/>
            <a:r>
              <a:rPr lang="en-US" sz="800" b="1" dirty="0" smtClean="0">
                <a:solidFill>
                  <a:schemeClr val="bg1"/>
                </a:solidFill>
              </a:rPr>
              <a:t>EPC &amp; O&amp;M consortium</a:t>
            </a:r>
            <a:endParaRPr lang="en-US" sz="800" b="1" dirty="0">
              <a:solidFill>
                <a:schemeClr val="bg1"/>
              </a:solidFill>
            </a:endParaRPr>
          </a:p>
        </p:txBody>
      </p:sp>
      <p:sp>
        <p:nvSpPr>
          <p:cNvPr id="1061" name="Rectangle 37"/>
          <p:cNvSpPr>
            <a:spLocks noChangeArrowheads="1"/>
          </p:cNvSpPr>
          <p:nvPr/>
        </p:nvSpPr>
        <p:spPr bwMode="auto">
          <a:xfrm>
            <a:off x="2784797" y="4653136"/>
            <a:ext cx="63976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EPC and O&amp;M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3370585" y="5692312"/>
            <a:ext cx="1333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1076647" y="3844462"/>
            <a:ext cx="1317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1246510" y="3857162"/>
            <a:ext cx="7413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Manutencoop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1964060" y="3857162"/>
            <a:ext cx="4365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cs typeface="Arial" pitchFamily="34" charset="0"/>
              </a:rPr>
              <a:t>Facility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a:off x="2348235" y="3857162"/>
            <a:ext cx="746125"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cs typeface="Arial" pitchFamily="34" charset="0"/>
              </a:rPr>
              <a:t>Management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1076647" y="3979400"/>
            <a:ext cx="131763"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a:off x="1246510" y="3992100"/>
            <a:ext cx="3476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Siram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1076647" y="4115925"/>
            <a:ext cx="1317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1246510" y="4128625"/>
            <a:ext cx="361950"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Sinloc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a:off x="1691681" y="5930437"/>
            <a:ext cx="936104" cy="322263"/>
          </a:xfrm>
          <a:prstGeom prst="rect">
            <a:avLst/>
          </a:prstGeom>
          <a:solidFill>
            <a:srgbClr val="FAC2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2010097" y="5936787"/>
            <a:ext cx="36671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Region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2027560" y="6043150"/>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Emilia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1971997" y="6147925"/>
            <a:ext cx="415925"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Romania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Freeform 59"/>
          <p:cNvSpPr>
            <a:spLocks noEditPoints="1"/>
          </p:cNvSpPr>
          <p:nvPr/>
        </p:nvSpPr>
        <p:spPr bwMode="auto">
          <a:xfrm>
            <a:off x="2138685" y="5716125"/>
            <a:ext cx="38100" cy="215900"/>
          </a:xfrm>
          <a:custGeom>
            <a:avLst/>
            <a:gdLst/>
            <a:ahLst/>
            <a:cxnLst>
              <a:cxn ang="0">
                <a:pos x="11" y="136"/>
              </a:cxn>
              <a:cxn ang="0">
                <a:pos x="11" y="20"/>
              </a:cxn>
              <a:cxn ang="0">
                <a:pos x="14" y="20"/>
              </a:cxn>
              <a:cxn ang="0">
                <a:pos x="14" y="136"/>
              </a:cxn>
              <a:cxn ang="0">
                <a:pos x="11" y="136"/>
              </a:cxn>
              <a:cxn ang="0">
                <a:pos x="0" y="24"/>
              </a:cxn>
              <a:cxn ang="0">
                <a:pos x="12" y="0"/>
              </a:cxn>
              <a:cxn ang="0">
                <a:pos x="24" y="24"/>
              </a:cxn>
              <a:cxn ang="0">
                <a:pos x="0" y="24"/>
              </a:cxn>
            </a:cxnLst>
            <a:rect l="0" t="0" r="r" b="b"/>
            <a:pathLst>
              <a:path w="24" h="136">
                <a:moveTo>
                  <a:pt x="11" y="136"/>
                </a:moveTo>
                <a:lnTo>
                  <a:pt x="11" y="20"/>
                </a:lnTo>
                <a:lnTo>
                  <a:pt x="14" y="20"/>
                </a:lnTo>
                <a:lnTo>
                  <a:pt x="14" y="136"/>
                </a:lnTo>
                <a:lnTo>
                  <a:pt x="11" y="136"/>
                </a:lnTo>
                <a:close/>
                <a:moveTo>
                  <a:pt x="0" y="24"/>
                </a:moveTo>
                <a:lnTo>
                  <a:pt x="12" y="0"/>
                </a:lnTo>
                <a:lnTo>
                  <a:pt x="24" y="24"/>
                </a:lnTo>
                <a:lnTo>
                  <a:pt x="0" y="24"/>
                </a:lnTo>
                <a:close/>
              </a:path>
            </a:pathLst>
          </a:custGeom>
          <a:solidFill>
            <a:srgbClr val="B0CB14"/>
          </a:solidFill>
          <a:ln w="0" cap="flat">
            <a:solidFill>
              <a:srgbClr val="B0CB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2273622" y="5733587"/>
            <a:ext cx="79216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Regional funding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2273622" y="5839950"/>
            <a:ext cx="59531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of healthcare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Freeform 16"/>
          <p:cNvSpPr>
            <a:spLocks noEditPoints="1"/>
          </p:cNvSpPr>
          <p:nvPr/>
        </p:nvSpPr>
        <p:spPr bwMode="auto">
          <a:xfrm>
            <a:off x="2123728" y="5098763"/>
            <a:ext cx="45719" cy="243963"/>
          </a:xfrm>
          <a:custGeom>
            <a:avLst/>
            <a:gdLst/>
            <a:ahLst/>
            <a:cxnLst>
              <a:cxn ang="0">
                <a:pos x="13" y="0"/>
              </a:cxn>
              <a:cxn ang="0">
                <a:pos x="14" y="174"/>
              </a:cxn>
              <a:cxn ang="0">
                <a:pos x="11" y="174"/>
              </a:cxn>
              <a:cxn ang="0">
                <a:pos x="10" y="0"/>
              </a:cxn>
              <a:cxn ang="0">
                <a:pos x="13" y="0"/>
              </a:cxn>
              <a:cxn ang="0">
                <a:pos x="24" y="170"/>
              </a:cxn>
              <a:cxn ang="0">
                <a:pos x="12" y="194"/>
              </a:cxn>
              <a:cxn ang="0">
                <a:pos x="0" y="170"/>
              </a:cxn>
              <a:cxn ang="0">
                <a:pos x="24" y="170"/>
              </a:cxn>
            </a:cxnLst>
            <a:rect l="0" t="0" r="r" b="b"/>
            <a:pathLst>
              <a:path w="24" h="194">
                <a:moveTo>
                  <a:pt x="13" y="0"/>
                </a:moveTo>
                <a:lnTo>
                  <a:pt x="14" y="174"/>
                </a:lnTo>
                <a:lnTo>
                  <a:pt x="11" y="174"/>
                </a:lnTo>
                <a:lnTo>
                  <a:pt x="10" y="0"/>
                </a:lnTo>
                <a:lnTo>
                  <a:pt x="13" y="0"/>
                </a:lnTo>
                <a:close/>
                <a:moveTo>
                  <a:pt x="24" y="170"/>
                </a:moveTo>
                <a:lnTo>
                  <a:pt x="12" y="194"/>
                </a:lnTo>
                <a:lnTo>
                  <a:pt x="0" y="170"/>
                </a:lnTo>
                <a:lnTo>
                  <a:pt x="24" y="170"/>
                </a:lnTo>
                <a:close/>
              </a:path>
            </a:pathLst>
          </a:custGeom>
          <a:solidFill>
            <a:srgbClr val="B0CB14"/>
          </a:solidFill>
          <a:ln w="0" cap="flat">
            <a:solidFill>
              <a:srgbClr val="B0CB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77" name="Straight Arrow Connector 176"/>
          <p:cNvCxnSpPr>
            <a:stCxn id="1031" idx="3"/>
            <a:endCxn id="1051" idx="1"/>
          </p:cNvCxnSpPr>
          <p:nvPr/>
        </p:nvCxnSpPr>
        <p:spPr>
          <a:xfrm>
            <a:off x="2702918" y="4807703"/>
            <a:ext cx="86097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050" idx="3"/>
            <a:endCxn id="1031" idx="1"/>
          </p:cNvCxnSpPr>
          <p:nvPr/>
        </p:nvCxnSpPr>
        <p:spPr>
          <a:xfrm>
            <a:off x="865510" y="4806488"/>
            <a:ext cx="816645" cy="1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029" idx="2"/>
            <a:endCxn id="1031" idx="0"/>
          </p:cNvCxnSpPr>
          <p:nvPr/>
        </p:nvCxnSpPr>
        <p:spPr>
          <a:xfrm>
            <a:off x="2191494" y="4282249"/>
            <a:ext cx="1043" cy="32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 name="Line Callout 2 (Accent Bar) 183"/>
          <p:cNvSpPr/>
          <p:nvPr/>
        </p:nvSpPr>
        <p:spPr bwMode="auto">
          <a:xfrm>
            <a:off x="7043738" y="1741363"/>
            <a:ext cx="1560512" cy="295275"/>
          </a:xfrm>
          <a:prstGeom prst="accentCallout2">
            <a:avLst>
              <a:gd name="adj1" fmla="val 50795"/>
              <a:gd name="adj2" fmla="val 672"/>
              <a:gd name="adj3" fmla="val 49774"/>
              <a:gd name="adj4" fmla="val -12453"/>
              <a:gd name="adj5" fmla="val 378874"/>
              <a:gd name="adj6" fmla="val -54100"/>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hangingPunct="0">
              <a:tabLst>
                <a:tab pos="1257300" algn="l"/>
              </a:tabLst>
              <a:defRPr/>
            </a:pPr>
            <a:r>
              <a:rPr lang="en-GB" sz="1050" b="1" dirty="0" smtClean="0">
                <a:latin typeface="+mn-lt"/>
                <a:cs typeface="+mn-cs"/>
              </a:rPr>
              <a:t>Bologna, Italy</a:t>
            </a:r>
            <a:endParaRPr lang="de-DE" sz="1050" b="1" dirty="0">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8388"/>
          <a:ext cx="4186808" cy="2520000"/>
        </p:xfrm>
        <a:graphic>
          <a:graphicData uri="http://schemas.openxmlformats.org/drawingml/2006/table">
            <a:tbl>
              <a:tblPr firstRow="1" bandRow="1">
                <a:tableStyleId>{5C22544A-7EE6-4342-B048-85BDC9FD1C3A}</a:tableStyleId>
              </a:tblPr>
              <a:tblGrid>
                <a:gridCol w="864096"/>
                <a:gridCol w="3322712"/>
              </a:tblGrid>
              <a:tr h="3603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349305">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City of </a:t>
                      </a:r>
                      <a:r>
                        <a:rPr kumimoji="0" lang="en-GB" sz="1000" b="1" i="0" u="none" strike="noStrike" kern="1200" cap="none" spc="0" normalizeH="0" baseline="0" noProof="0" dirty="0" err="1" smtClean="0">
                          <a:ln>
                            <a:noFill/>
                          </a:ln>
                          <a:solidFill>
                            <a:srgbClr val="000000"/>
                          </a:solidFill>
                          <a:effectLst/>
                          <a:uLnTx/>
                          <a:uFillTx/>
                          <a:latin typeface="Arial" charset="0"/>
                          <a:ea typeface="+mn-ea"/>
                          <a:cs typeface="+mn-cs"/>
                        </a:rPr>
                        <a:t>Orléans</a:t>
                      </a: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000" b="1" i="0" u="none" strike="noStrike" kern="1200" cap="none" spc="0" normalizeH="0" baseline="0" noProof="0" dirty="0" err="1" smtClean="0">
                          <a:ln>
                            <a:noFill/>
                          </a:ln>
                          <a:solidFill>
                            <a:srgbClr val="000000"/>
                          </a:solidFill>
                          <a:effectLst/>
                          <a:uLnTx/>
                          <a:uFillTx/>
                          <a:latin typeface="Arial" charset="0"/>
                          <a:ea typeface="+mn-ea"/>
                          <a:cs typeface="+mn-cs"/>
                        </a:rPr>
                        <a:t>Dalkia</a:t>
                      </a: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 France, </a:t>
                      </a:r>
                      <a:r>
                        <a:rPr kumimoji="0" lang="en-GB" sz="1000" b="1" i="0" u="none" strike="noStrike" kern="1200" cap="none" spc="0" normalizeH="0" baseline="0" noProof="0" dirty="0" err="1" smtClean="0">
                          <a:ln>
                            <a:noFill/>
                          </a:ln>
                          <a:solidFill>
                            <a:srgbClr val="000000"/>
                          </a:solidFill>
                          <a:effectLst/>
                          <a:uLnTx/>
                          <a:uFillTx/>
                          <a:latin typeface="Arial" charset="0"/>
                          <a:ea typeface="+mn-ea"/>
                          <a:cs typeface="+mn-cs"/>
                        </a:rPr>
                        <a:t>eeef</a:t>
                      </a:r>
                      <a:endParaRPr kumimoji="0" lang="en-GB" sz="1000" b="1"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r>
              <a:tr h="1089337">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Measures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0" marR="0" lvl="2" indent="3175" algn="l" defTabSz="914400" rtl="0" eaLnBrk="1" fontAlgn="base" latinLnBrk="0" hangingPunct="1">
                        <a:lnSpc>
                          <a:spcPct val="100000"/>
                        </a:lnSpc>
                        <a:spcBef>
                          <a:spcPts val="300"/>
                        </a:spcBef>
                        <a:spcAft>
                          <a:spcPts val="300"/>
                        </a:spcAft>
                        <a:buClrTx/>
                        <a:buSzTx/>
                        <a:buFontTx/>
                        <a:buNone/>
                        <a:tabLst/>
                        <a:defRPr/>
                      </a:pP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Biomass</a:t>
                      </a: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 plant/</a:t>
                      </a: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energy</a:t>
                      </a: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efficiency</a:t>
                      </a:r>
                      <a:endParaRPr kumimoji="0" lang="de-DE" sz="9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Dalkia</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 won a public tender realized under a French Regulation Commission Tender („CRE3“) for electricity /heat generation fired by biomass</a:t>
                      </a:r>
                      <a:endParaRPr kumimoji="0" lang="en-US"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Biomass-fired combined heat and  power plant with a capacity of 7.5 MW in electricity and 17 MW thermal energy</a:t>
                      </a:r>
                    </a:p>
                  </a:txBody>
                  <a:tcPr>
                    <a:solidFill>
                      <a:schemeClr val="bg2">
                        <a:lumMod val="20000"/>
                        <a:lumOff val="80000"/>
                      </a:schemeClr>
                    </a:solidFill>
                  </a:tcPr>
                </a:tc>
              </a:tr>
              <a:tr h="72105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marR="0" lvl="2" indent="-176213" algn="l" defTabSz="914400" rtl="0" eaLnBrk="1" fontAlgn="auto" latinLnBrk="0" hangingPunct="1">
                        <a:lnSpc>
                          <a:spcPct val="100000"/>
                        </a:lnSpc>
                        <a:spcBef>
                          <a:spcPts val="300"/>
                        </a:spcBef>
                        <a:spcAft>
                          <a:spcPts val="300"/>
                        </a:spcAft>
                        <a:buClrTx/>
                        <a:buSzTx/>
                        <a:buFont typeface="Symbol" pitchFamily="18" charset="2"/>
                        <a:buChar char="-"/>
                        <a:tabLst/>
                        <a:defRPr/>
                      </a:pPr>
                      <a:r>
                        <a:rPr lang="en-US" sz="1000" dirty="0" smtClean="0"/>
                        <a:t>Reduction of CO2 emissions of 20,500t p.a., </a:t>
                      </a:r>
                      <a:r>
                        <a:rPr lang="en-GB" sz="1000" dirty="0" smtClean="0"/>
                        <a:t>approx. 89.1% compared to baseline</a:t>
                      </a:r>
                    </a:p>
                    <a:p>
                      <a:pPr marL="180975" marR="0" lvl="2" indent="-176213" algn="l" defTabSz="914400" rtl="0" eaLnBrk="1" fontAlgn="auto" latinLnBrk="0" hangingPunct="1">
                        <a:lnSpc>
                          <a:spcPct val="100000"/>
                        </a:lnSpc>
                        <a:spcBef>
                          <a:spcPts val="300"/>
                        </a:spcBef>
                        <a:spcAft>
                          <a:spcPts val="300"/>
                        </a:spcAft>
                        <a:buClrTx/>
                        <a:buSzTx/>
                        <a:buFont typeface="Symbol" pitchFamily="18" charset="2"/>
                        <a:buChar char="-"/>
                        <a:tabLst/>
                        <a:defRPr/>
                      </a:pPr>
                      <a:r>
                        <a:rPr lang="en-GB" sz="1000" dirty="0" smtClean="0"/>
                        <a:t>Energy production</a:t>
                      </a:r>
                      <a:r>
                        <a:rPr lang="en-GB" sz="1000" baseline="0" dirty="0" smtClean="0"/>
                        <a:t>  50,826 kWh p.a. </a:t>
                      </a:r>
                      <a:endParaRPr lang="en-GB" sz="1000" dirty="0" smtClean="0"/>
                    </a:p>
                  </a:txBody>
                  <a:tcPr>
                    <a:solidFill>
                      <a:schemeClr val="bg2">
                        <a:lumMod val="20000"/>
                        <a:lumOff val="80000"/>
                      </a:schemeClr>
                    </a:solidFill>
                  </a:tcPr>
                </a:tc>
              </a:tr>
            </a:tbl>
          </a:graphicData>
        </a:graphic>
      </p:graphicFrame>
      <p:sp>
        <p:nvSpPr>
          <p:cNvPr id="34834" name="Slide Number Placeholder 5"/>
          <p:cNvSpPr>
            <a:spLocks noGrp="1"/>
          </p:cNvSpPr>
          <p:nvPr>
            <p:ph type="sldNum" sz="quarter" idx="12"/>
          </p:nvPr>
        </p:nvSpPr>
        <p:spPr/>
        <p:txBody>
          <a:bodyPr/>
          <a:lstStyle/>
          <a:p>
            <a:pPr>
              <a:defRPr/>
            </a:pPr>
            <a:fld id="{E72F898F-1980-4938-8995-08FC85579111}" type="slidenum">
              <a:rPr lang="de-DE" smtClean="0"/>
              <a:pPr>
                <a:defRPr/>
              </a:pPr>
              <a:t>14</a:t>
            </a:fld>
            <a:endParaRPr lang="de-DE" smtClean="0"/>
          </a:p>
        </p:txBody>
      </p:sp>
      <p:sp>
        <p:nvSpPr>
          <p:cNvPr id="34835" name="TextBox 163"/>
          <p:cNvSpPr txBox="1">
            <a:spLocks noChangeArrowheads="1"/>
          </p:cNvSpPr>
          <p:nvPr/>
        </p:nvSpPr>
        <p:spPr bwMode="auto">
          <a:xfrm>
            <a:off x="234950" y="211138"/>
            <a:ext cx="6261651" cy="769441"/>
          </a:xfrm>
          <a:prstGeom prst="rect">
            <a:avLst/>
          </a:prstGeom>
          <a:noFill/>
          <a:ln w="9525">
            <a:noFill/>
            <a:miter lim="800000"/>
            <a:headEnd/>
            <a:tailEnd/>
          </a:ln>
        </p:spPr>
        <p:txBody>
          <a:bodyPr wrap="none">
            <a:spAutoFit/>
          </a:bodyPr>
          <a:lstStyle/>
          <a:p>
            <a:r>
              <a:rPr lang="en-US" sz="2200" b="1" dirty="0" smtClean="0"/>
              <a:t>Combined </a:t>
            </a:r>
            <a:r>
              <a:rPr lang="en-US" sz="2200" b="1" dirty="0"/>
              <a:t>Heat and Power </a:t>
            </a:r>
            <a:r>
              <a:rPr lang="en-US" sz="2200" b="1" dirty="0" smtClean="0"/>
              <a:t>Plant (</a:t>
            </a:r>
            <a:r>
              <a:rPr lang="en-US" sz="2200" b="1" dirty="0"/>
              <a:t>biomass) – </a:t>
            </a:r>
            <a:endParaRPr lang="en-US" sz="2200" b="1" dirty="0" smtClean="0"/>
          </a:p>
          <a:p>
            <a:r>
              <a:rPr lang="en-US" sz="2200" b="1" dirty="0" smtClean="0"/>
              <a:t>City </a:t>
            </a:r>
            <a:r>
              <a:rPr lang="en-US" sz="2200" b="1" dirty="0"/>
              <a:t>of </a:t>
            </a:r>
            <a:r>
              <a:rPr lang="en-US" sz="2200" b="1" dirty="0" err="1"/>
              <a:t>Orléans</a:t>
            </a:r>
            <a:r>
              <a:rPr lang="en-US" sz="2200" b="1" dirty="0"/>
              <a:t>, France</a:t>
            </a:r>
            <a:endParaRPr lang="en-GB" sz="2200" b="1" dirty="0"/>
          </a:p>
        </p:txBody>
      </p:sp>
      <p:graphicFrame>
        <p:nvGraphicFramePr>
          <p:cNvPr id="10" name="Content Placeholder 8"/>
          <p:cNvGraphicFramePr>
            <a:graphicFrameLocks/>
          </p:cNvGraphicFramePr>
          <p:nvPr/>
        </p:nvGraphicFramePr>
        <p:xfrm>
          <a:off x="4572000" y="1068388"/>
          <a:ext cx="4186808" cy="2520000"/>
        </p:xfrm>
        <a:graphic>
          <a:graphicData uri="http://schemas.openxmlformats.org/drawingml/2006/table">
            <a:tbl>
              <a:tblPr firstRow="1" bandRow="1">
                <a:tableStyleId>{5C22544A-7EE6-4342-B048-85BDC9FD1C3A}</a:tableStyleId>
              </a:tblPr>
              <a:tblGrid>
                <a:gridCol w="4186808"/>
              </a:tblGrid>
              <a:tr h="35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161342">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621088"/>
          <a:ext cx="4186808" cy="2700000"/>
        </p:xfrm>
        <a:graphic>
          <a:graphicData uri="http://schemas.openxmlformats.org/drawingml/2006/table">
            <a:tbl>
              <a:tblPr firstRow="1" bandRow="1">
                <a:tableStyleId>{5C22544A-7EE6-4342-B048-85BDC9FD1C3A}</a:tableStyleId>
              </a:tblPr>
              <a:tblGrid>
                <a:gridCol w="4186808"/>
              </a:tblGrid>
              <a:tr h="359634">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 </a:t>
                      </a:r>
                      <a:endParaRPr lang="en-GB" sz="1600" b="1" u="none" dirty="0">
                        <a:solidFill>
                          <a:schemeClr val="bg1"/>
                        </a:solidFill>
                        <a:ea typeface="ＭＳ Ｐゴシック" pitchFamily="34" charset="-128"/>
                        <a:cs typeface="Arial Unicode MS" pitchFamily="34" charset="-128"/>
                      </a:endParaRPr>
                    </a:p>
                  </a:txBody>
                  <a:tcPr/>
                </a:tc>
              </a:tr>
              <a:tr h="2340366">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621088"/>
          <a:ext cx="4186808" cy="2700000"/>
        </p:xfrm>
        <a:graphic>
          <a:graphicData uri="http://schemas.openxmlformats.org/drawingml/2006/table">
            <a:tbl>
              <a:tblPr firstRow="1" bandRow="1">
                <a:tableStyleId>{5C22544A-7EE6-4342-B048-85BDC9FD1C3A}</a:tableStyleId>
              </a:tblPr>
              <a:tblGrid>
                <a:gridCol w="4186808"/>
              </a:tblGrid>
              <a:tr h="359145">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 </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340855">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EEEF is a 84.4% shareholder of </a:t>
                      </a: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Orléans</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Biomasse</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Energie</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s.a.s</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Total project volume: €36 m </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Total debt financing volume: €30m</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18 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US" sz="1000" dirty="0" smtClean="0"/>
                        <a:t>Decentralized energy supply for City of </a:t>
                      </a:r>
                      <a:r>
                        <a:rPr lang="en-US" sz="1000" dirty="0" err="1" smtClean="0"/>
                        <a:t>Orléans</a:t>
                      </a:r>
                      <a:r>
                        <a:rPr lang="en-US" sz="1000" dirty="0" smtClean="0"/>
                        <a:t> using existing district network</a:t>
                      </a:r>
                    </a:p>
                    <a:p>
                      <a:pPr marL="180975" lvl="2" indent="-176213">
                        <a:spcBef>
                          <a:spcPts val="300"/>
                        </a:spcBef>
                        <a:spcAft>
                          <a:spcPts val="300"/>
                        </a:spcAft>
                        <a:buFont typeface="Symbol" pitchFamily="18" charset="2"/>
                        <a:buChar char="-"/>
                      </a:pPr>
                      <a:r>
                        <a:rPr lang="en-US" sz="1000" dirty="0" smtClean="0"/>
                        <a:t>Supply of biomass within 100 km</a:t>
                      </a:r>
                    </a:p>
                    <a:p>
                      <a:pPr marL="180975" lvl="2" indent="-176213">
                        <a:spcBef>
                          <a:spcPts val="300"/>
                        </a:spcBef>
                        <a:spcAft>
                          <a:spcPts val="300"/>
                        </a:spcAft>
                        <a:buFont typeface="Symbol" pitchFamily="18" charset="2"/>
                        <a:buChar char="-"/>
                      </a:pPr>
                      <a:r>
                        <a:rPr lang="en-US" sz="1000" dirty="0" smtClean="0"/>
                        <a:t>Long term PPA agreement with EDF</a:t>
                      </a:r>
                    </a:p>
                  </a:txBody>
                  <a:tcPr>
                    <a:solidFill>
                      <a:schemeClr val="bg2">
                        <a:lumMod val="20000"/>
                        <a:lumOff val="80000"/>
                      </a:schemeClr>
                    </a:solidFill>
                  </a:tcPr>
                </a:tc>
              </a:tr>
            </a:tbl>
          </a:graphicData>
        </a:graphic>
      </p:graphicFrame>
      <p:grpSp>
        <p:nvGrpSpPr>
          <p:cNvPr id="2" name="Group 320"/>
          <p:cNvGrpSpPr>
            <a:grpSpLocks/>
          </p:cNvGrpSpPr>
          <p:nvPr/>
        </p:nvGrpSpPr>
        <p:grpSpPr bwMode="auto">
          <a:xfrm>
            <a:off x="5322888" y="1571625"/>
            <a:ext cx="1579562" cy="1800225"/>
            <a:chOff x="2560977" y="1429416"/>
            <a:chExt cx="4509960" cy="5346000"/>
          </a:xfrm>
        </p:grpSpPr>
        <p:sp>
          <p:nvSpPr>
            <p:cNvPr id="17" name="Freeform 1747"/>
            <p:cNvSpPr>
              <a:spLocks/>
            </p:cNvSpPr>
            <p:nvPr/>
          </p:nvSpPr>
          <p:spPr bwMode="gray">
            <a:xfrm>
              <a:off x="5230691" y="3927987"/>
              <a:ext cx="915590"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60" name="Freeform 1748"/>
            <p:cNvSpPr>
              <a:spLocks/>
            </p:cNvSpPr>
            <p:nvPr/>
          </p:nvSpPr>
          <p:spPr bwMode="gray">
            <a:xfrm>
              <a:off x="4500940" y="3951560"/>
              <a:ext cx="824938" cy="1032427"/>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19" name="Freeform 1749"/>
            <p:cNvSpPr>
              <a:spLocks/>
            </p:cNvSpPr>
            <p:nvPr/>
          </p:nvSpPr>
          <p:spPr bwMode="gray">
            <a:xfrm>
              <a:off x="6445435" y="4630417"/>
              <a:ext cx="398871"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 name="Freeform 1750"/>
            <p:cNvSpPr>
              <a:spLocks/>
            </p:cNvSpPr>
            <p:nvPr/>
          </p:nvSpPr>
          <p:spPr bwMode="gray">
            <a:xfrm>
              <a:off x="5525313" y="4606845"/>
              <a:ext cx="521250"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 name="Freeform 1751"/>
            <p:cNvSpPr>
              <a:spLocks/>
            </p:cNvSpPr>
            <p:nvPr/>
          </p:nvSpPr>
          <p:spPr bwMode="gray">
            <a:xfrm>
              <a:off x="4478276" y="4583275"/>
              <a:ext cx="72522"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 name="Freeform 1752"/>
            <p:cNvSpPr>
              <a:spLocks/>
            </p:cNvSpPr>
            <p:nvPr/>
          </p:nvSpPr>
          <p:spPr bwMode="gray">
            <a:xfrm>
              <a:off x="5067517" y="4465416"/>
              <a:ext cx="625502"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 name="Freeform 1753"/>
            <p:cNvSpPr>
              <a:spLocks/>
            </p:cNvSpPr>
            <p:nvPr/>
          </p:nvSpPr>
          <p:spPr bwMode="gray">
            <a:xfrm>
              <a:off x="6023902" y="3979846"/>
              <a:ext cx="1047035"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 name="Freeform 1754"/>
            <p:cNvSpPr>
              <a:spLocks/>
            </p:cNvSpPr>
            <p:nvPr/>
          </p:nvSpPr>
          <p:spPr bwMode="gray">
            <a:xfrm>
              <a:off x="6005772" y="3612132"/>
              <a:ext cx="784143"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 name="Freeform 1755"/>
            <p:cNvSpPr>
              <a:spLocks/>
            </p:cNvSpPr>
            <p:nvPr/>
          </p:nvSpPr>
          <p:spPr bwMode="gray">
            <a:xfrm>
              <a:off x="5665823" y="3833702"/>
              <a:ext cx="271957"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 name="Freeform 1756"/>
            <p:cNvSpPr>
              <a:spLocks/>
            </p:cNvSpPr>
            <p:nvPr/>
          </p:nvSpPr>
          <p:spPr bwMode="gray">
            <a:xfrm>
              <a:off x="5756476" y="3630989"/>
              <a:ext cx="475927"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 name="Freeform 1757"/>
            <p:cNvSpPr>
              <a:spLocks/>
            </p:cNvSpPr>
            <p:nvPr/>
          </p:nvSpPr>
          <p:spPr bwMode="gray">
            <a:xfrm>
              <a:off x="5742879" y="3414132"/>
              <a:ext cx="571111"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8" name="Freeform 1758"/>
            <p:cNvSpPr>
              <a:spLocks/>
            </p:cNvSpPr>
            <p:nvPr/>
          </p:nvSpPr>
          <p:spPr bwMode="gray">
            <a:xfrm>
              <a:off x="5765541" y="3362273"/>
              <a:ext cx="104252"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9" name="Freeform 1759"/>
            <p:cNvSpPr>
              <a:spLocks/>
            </p:cNvSpPr>
            <p:nvPr/>
          </p:nvSpPr>
          <p:spPr bwMode="gray">
            <a:xfrm>
              <a:off x="5770075" y="3310417"/>
              <a:ext cx="67988"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0" name="Freeform 1760"/>
            <p:cNvSpPr>
              <a:spLocks/>
            </p:cNvSpPr>
            <p:nvPr/>
          </p:nvSpPr>
          <p:spPr bwMode="gray">
            <a:xfrm>
              <a:off x="5842597" y="3183130"/>
              <a:ext cx="385272"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1" name="Freeform 1761"/>
            <p:cNvSpPr>
              <a:spLocks/>
            </p:cNvSpPr>
            <p:nvPr/>
          </p:nvSpPr>
          <p:spPr bwMode="gray">
            <a:xfrm>
              <a:off x="5869793" y="1467130"/>
              <a:ext cx="1201144"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2" name="Freeform 1762"/>
            <p:cNvSpPr>
              <a:spLocks/>
            </p:cNvSpPr>
            <p:nvPr/>
          </p:nvSpPr>
          <p:spPr bwMode="gray">
            <a:xfrm>
              <a:off x="2796673" y="1971560"/>
              <a:ext cx="639099"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 name="Freeform 1763"/>
            <p:cNvSpPr>
              <a:spLocks/>
            </p:cNvSpPr>
            <p:nvPr/>
          </p:nvSpPr>
          <p:spPr bwMode="gray">
            <a:xfrm>
              <a:off x="3426707" y="3343416"/>
              <a:ext cx="729754"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4" name="Freeform 1764"/>
            <p:cNvSpPr>
              <a:spLocks/>
            </p:cNvSpPr>
            <p:nvPr/>
          </p:nvSpPr>
          <p:spPr bwMode="gray">
            <a:xfrm>
              <a:off x="3086761" y="3739416"/>
              <a:ext cx="426067"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5" name="Freeform 1765"/>
            <p:cNvSpPr>
              <a:spLocks/>
            </p:cNvSpPr>
            <p:nvPr/>
          </p:nvSpPr>
          <p:spPr bwMode="gray">
            <a:xfrm>
              <a:off x="3363250" y="3772417"/>
              <a:ext cx="226631"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6" name="Freeform 1766"/>
            <p:cNvSpPr>
              <a:spLocks/>
            </p:cNvSpPr>
            <p:nvPr/>
          </p:nvSpPr>
          <p:spPr bwMode="gray">
            <a:xfrm>
              <a:off x="4278840" y="4149560"/>
              <a:ext cx="349014"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7" name="Freeform 1767"/>
            <p:cNvSpPr>
              <a:spLocks/>
            </p:cNvSpPr>
            <p:nvPr/>
          </p:nvSpPr>
          <p:spPr bwMode="gray">
            <a:xfrm>
              <a:off x="4201787" y="4404132"/>
              <a:ext cx="339945"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8" name="Freeform 1768"/>
            <p:cNvSpPr>
              <a:spLocks/>
            </p:cNvSpPr>
            <p:nvPr/>
          </p:nvSpPr>
          <p:spPr bwMode="gray">
            <a:xfrm>
              <a:off x="5448257" y="1749987"/>
              <a:ext cx="838537"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9" name="Freeform 1769"/>
            <p:cNvSpPr>
              <a:spLocks/>
            </p:cNvSpPr>
            <p:nvPr/>
          </p:nvSpPr>
          <p:spPr bwMode="gray">
            <a:xfrm>
              <a:off x="6001238" y="1716989"/>
              <a:ext cx="72522"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3"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4"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42" name="Freeform 1782"/>
            <p:cNvSpPr>
              <a:spLocks/>
            </p:cNvSpPr>
            <p:nvPr/>
          </p:nvSpPr>
          <p:spPr bwMode="gray">
            <a:xfrm>
              <a:off x="6159881" y="5210273"/>
              <a:ext cx="643633"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3" name="Freeform 1783"/>
            <p:cNvSpPr>
              <a:spLocks/>
            </p:cNvSpPr>
            <p:nvPr/>
          </p:nvSpPr>
          <p:spPr bwMode="gray">
            <a:xfrm>
              <a:off x="5892455" y="4682273"/>
              <a:ext cx="965450"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4" name="Freeform 1784"/>
            <p:cNvSpPr>
              <a:spLocks/>
            </p:cNvSpPr>
            <p:nvPr/>
          </p:nvSpPr>
          <p:spPr bwMode="gray">
            <a:xfrm>
              <a:off x="4718506" y="5563846"/>
              <a:ext cx="108783"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5" name="Freeform 1785"/>
            <p:cNvSpPr>
              <a:spLocks/>
            </p:cNvSpPr>
            <p:nvPr/>
          </p:nvSpPr>
          <p:spPr bwMode="gray">
            <a:xfrm>
              <a:off x="4673180" y="5804273"/>
              <a:ext cx="181305"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6" name="Freeform 1786"/>
            <p:cNvSpPr>
              <a:spLocks/>
            </p:cNvSpPr>
            <p:nvPr/>
          </p:nvSpPr>
          <p:spPr bwMode="gray">
            <a:xfrm>
              <a:off x="5158169" y="6186132"/>
              <a:ext cx="367144"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7" name="Freeform 1787"/>
            <p:cNvSpPr>
              <a:spLocks/>
            </p:cNvSpPr>
            <p:nvPr/>
          </p:nvSpPr>
          <p:spPr bwMode="gray">
            <a:xfrm>
              <a:off x="4836355" y="4734132"/>
              <a:ext cx="716155"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8" name="Freeform 1788"/>
            <p:cNvSpPr>
              <a:spLocks/>
            </p:cNvSpPr>
            <p:nvPr/>
          </p:nvSpPr>
          <p:spPr bwMode="gray">
            <a:xfrm>
              <a:off x="6672066" y="5526132"/>
              <a:ext cx="398871"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9" name="Freeform 1789"/>
            <p:cNvSpPr>
              <a:spLocks/>
            </p:cNvSpPr>
            <p:nvPr/>
          </p:nvSpPr>
          <p:spPr bwMode="gray">
            <a:xfrm>
              <a:off x="4287906" y="4380559"/>
              <a:ext cx="54391"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4919" name="Freeform 1790"/>
            <p:cNvSpPr>
              <a:spLocks/>
            </p:cNvSpPr>
            <p:nvPr/>
          </p:nvSpPr>
          <p:spPr bwMode="gray">
            <a:xfrm>
              <a:off x="3467405" y="4441846"/>
              <a:ext cx="1237272" cy="1173856"/>
            </a:xfrm>
            <a:custGeom>
              <a:avLst/>
              <a:gdLst>
                <a:gd name="T0" fmla="*/ 2147483647 w 842"/>
                <a:gd name="T1" fmla="*/ 2147483647 h 846"/>
                <a:gd name="T2" fmla="*/ 2147483647 w 842"/>
                <a:gd name="T3" fmla="*/ 2147483647 h 846"/>
                <a:gd name="T4" fmla="*/ 2147483647 w 842"/>
                <a:gd name="T5" fmla="*/ 2147483647 h 846"/>
                <a:gd name="T6" fmla="*/ 2147483647 w 842"/>
                <a:gd name="T7" fmla="*/ 2147483647 h 846"/>
                <a:gd name="T8" fmla="*/ 2147483647 w 842"/>
                <a:gd name="T9" fmla="*/ 2147483647 h 846"/>
                <a:gd name="T10" fmla="*/ 2147483647 w 842"/>
                <a:gd name="T11" fmla="*/ 2147483647 h 846"/>
                <a:gd name="T12" fmla="*/ 2147483647 w 842"/>
                <a:gd name="T13" fmla="*/ 2147483647 h 846"/>
                <a:gd name="T14" fmla="*/ 2147483647 w 842"/>
                <a:gd name="T15" fmla="*/ 2147483647 h 846"/>
                <a:gd name="T16" fmla="*/ 2147483647 w 842"/>
                <a:gd name="T17" fmla="*/ 2147483647 h 846"/>
                <a:gd name="T18" fmla="*/ 2147483647 w 842"/>
                <a:gd name="T19" fmla="*/ 2147483647 h 846"/>
                <a:gd name="T20" fmla="*/ 2147483647 w 842"/>
                <a:gd name="T21" fmla="*/ 2147483647 h 846"/>
                <a:gd name="T22" fmla="*/ 2147483647 w 842"/>
                <a:gd name="T23" fmla="*/ 2147483647 h 846"/>
                <a:gd name="T24" fmla="*/ 2147483647 w 842"/>
                <a:gd name="T25" fmla="*/ 2147483647 h 846"/>
                <a:gd name="T26" fmla="*/ 2147483647 w 842"/>
                <a:gd name="T27" fmla="*/ 2147483647 h 846"/>
                <a:gd name="T28" fmla="*/ 2147483647 w 842"/>
                <a:gd name="T29" fmla="*/ 2147483647 h 846"/>
                <a:gd name="T30" fmla="*/ 2147483647 w 842"/>
                <a:gd name="T31" fmla="*/ 2147483647 h 846"/>
                <a:gd name="T32" fmla="*/ 2147483647 w 842"/>
                <a:gd name="T33" fmla="*/ 2147483647 h 846"/>
                <a:gd name="T34" fmla="*/ 2147483647 w 842"/>
                <a:gd name="T35" fmla="*/ 2147483647 h 846"/>
                <a:gd name="T36" fmla="*/ 2147483647 w 842"/>
                <a:gd name="T37" fmla="*/ 2147483647 h 846"/>
                <a:gd name="T38" fmla="*/ 2147483647 w 842"/>
                <a:gd name="T39" fmla="*/ 2147483647 h 846"/>
                <a:gd name="T40" fmla="*/ 2147483647 w 842"/>
                <a:gd name="T41" fmla="*/ 2147483647 h 846"/>
                <a:gd name="T42" fmla="*/ 2147483647 w 842"/>
                <a:gd name="T43" fmla="*/ 2147483647 h 846"/>
                <a:gd name="T44" fmla="*/ 2147483647 w 842"/>
                <a:gd name="T45" fmla="*/ 2147483647 h 846"/>
                <a:gd name="T46" fmla="*/ 2147483647 w 842"/>
                <a:gd name="T47" fmla="*/ 2147483647 h 846"/>
                <a:gd name="T48" fmla="*/ 2147483647 w 842"/>
                <a:gd name="T49" fmla="*/ 2147483647 h 846"/>
                <a:gd name="T50" fmla="*/ 2147483647 w 842"/>
                <a:gd name="T51" fmla="*/ 2147483647 h 846"/>
                <a:gd name="T52" fmla="*/ 2147483647 w 842"/>
                <a:gd name="T53" fmla="*/ 2147483647 h 846"/>
                <a:gd name="T54" fmla="*/ 2147483647 w 842"/>
                <a:gd name="T55" fmla="*/ 2147483647 h 846"/>
                <a:gd name="T56" fmla="*/ 2147483647 w 842"/>
                <a:gd name="T57" fmla="*/ 2147483647 h 846"/>
                <a:gd name="T58" fmla="*/ 2147483647 w 842"/>
                <a:gd name="T59" fmla="*/ 2147483647 h 846"/>
                <a:gd name="T60" fmla="*/ 2147483647 w 842"/>
                <a:gd name="T61" fmla="*/ 2147483647 h 846"/>
                <a:gd name="T62" fmla="*/ 2147483647 w 842"/>
                <a:gd name="T63" fmla="*/ 2147483647 h 846"/>
                <a:gd name="T64" fmla="*/ 2147483647 w 842"/>
                <a:gd name="T65" fmla="*/ 2147483647 h 846"/>
                <a:gd name="T66" fmla="*/ 2147483647 w 842"/>
                <a:gd name="T67" fmla="*/ 2147483647 h 846"/>
                <a:gd name="T68" fmla="*/ 2147483647 w 842"/>
                <a:gd name="T69" fmla="*/ 2147483647 h 846"/>
                <a:gd name="T70" fmla="*/ 2147483647 w 842"/>
                <a:gd name="T71" fmla="*/ 2147483647 h 846"/>
                <a:gd name="T72" fmla="*/ 2147483647 w 842"/>
                <a:gd name="T73" fmla="*/ 2147483647 h 846"/>
                <a:gd name="T74" fmla="*/ 2147483647 w 842"/>
                <a:gd name="T75" fmla="*/ 2147483647 h 846"/>
                <a:gd name="T76" fmla="*/ 2147483647 w 842"/>
                <a:gd name="T77" fmla="*/ 2147483647 h 846"/>
                <a:gd name="T78" fmla="*/ 2147483647 w 842"/>
                <a:gd name="T79" fmla="*/ 2147483647 h 846"/>
                <a:gd name="T80" fmla="*/ 2147483647 w 842"/>
                <a:gd name="T81" fmla="*/ 2147483647 h 846"/>
                <a:gd name="T82" fmla="*/ 2147483647 w 842"/>
                <a:gd name="T83" fmla="*/ 2147483647 h 846"/>
                <a:gd name="T84" fmla="*/ 2147483647 w 842"/>
                <a:gd name="T85" fmla="*/ 2147483647 h 846"/>
                <a:gd name="T86" fmla="*/ 2147483647 w 842"/>
                <a:gd name="T87" fmla="*/ 2147483647 h 846"/>
                <a:gd name="T88" fmla="*/ 2147483647 w 842"/>
                <a:gd name="T89" fmla="*/ 2147483647 h 846"/>
                <a:gd name="T90" fmla="*/ 2147483647 w 842"/>
                <a:gd name="T91" fmla="*/ 2147483647 h 846"/>
                <a:gd name="T92" fmla="*/ 2147483647 w 842"/>
                <a:gd name="T93" fmla="*/ 2147483647 h 846"/>
                <a:gd name="T94" fmla="*/ 2147483647 w 842"/>
                <a:gd name="T95" fmla="*/ 2147483647 h 846"/>
                <a:gd name="T96" fmla="*/ 2147483647 w 842"/>
                <a:gd name="T97" fmla="*/ 2147483647 h 846"/>
                <a:gd name="T98" fmla="*/ 2147483647 w 842"/>
                <a:gd name="T99" fmla="*/ 2147483647 h 846"/>
                <a:gd name="T100" fmla="*/ 2147483647 w 842"/>
                <a:gd name="T101" fmla="*/ 2147483647 h 846"/>
                <a:gd name="T102" fmla="*/ 2147483647 w 842"/>
                <a:gd name="T103" fmla="*/ 2147483647 h 846"/>
                <a:gd name="T104" fmla="*/ 2147483647 w 842"/>
                <a:gd name="T105" fmla="*/ 2147483647 h 846"/>
                <a:gd name="T106" fmla="*/ 2147483647 w 842"/>
                <a:gd name="T107" fmla="*/ 2147483647 h 846"/>
                <a:gd name="T108" fmla="*/ 2147483647 w 842"/>
                <a:gd name="T109" fmla="*/ 2147483647 h 846"/>
                <a:gd name="T110" fmla="*/ 2147483647 w 842"/>
                <a:gd name="T111" fmla="*/ 2147483647 h 846"/>
                <a:gd name="T112" fmla="*/ 2147483647 w 842"/>
                <a:gd name="T113" fmla="*/ 2147483647 h 846"/>
                <a:gd name="T114" fmla="*/ 2147483647 w 842"/>
                <a:gd name="T115" fmla="*/ 2147483647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rgbClr val="0018A8"/>
            </a:solidFill>
            <a:ln w="6350">
              <a:solidFill>
                <a:srgbClr val="FFFFFF"/>
              </a:solidFill>
              <a:round/>
              <a:headEnd/>
              <a:tailEnd/>
            </a:ln>
          </p:spPr>
          <p:txBody>
            <a:bodyPr lIns="0" tIns="54000" rIns="0" bIns="54000" anchor="ctr"/>
            <a:lstStyle/>
            <a:p>
              <a:endParaRPr lang="en-US"/>
            </a:p>
          </p:txBody>
        </p:sp>
        <p:sp>
          <p:nvSpPr>
            <p:cNvPr id="51" name="Freeform 1791"/>
            <p:cNvSpPr>
              <a:spLocks/>
            </p:cNvSpPr>
            <p:nvPr/>
          </p:nvSpPr>
          <p:spPr bwMode="gray">
            <a:xfrm>
              <a:off x="2837466" y="5252703"/>
              <a:ext cx="1314461"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2" name="Freeform 1792"/>
            <p:cNvSpPr>
              <a:spLocks/>
            </p:cNvSpPr>
            <p:nvPr/>
          </p:nvSpPr>
          <p:spPr bwMode="gray">
            <a:xfrm>
              <a:off x="2651629" y="5460132"/>
              <a:ext cx="466859"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3" name="Freeform 1793"/>
            <p:cNvSpPr>
              <a:spLocks/>
            </p:cNvSpPr>
            <p:nvPr/>
          </p:nvSpPr>
          <p:spPr bwMode="gray">
            <a:xfrm>
              <a:off x="4015948" y="5950417"/>
              <a:ext cx="122382"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4" name="Freeform 1794"/>
            <p:cNvSpPr>
              <a:spLocks/>
            </p:cNvSpPr>
            <p:nvPr/>
          </p:nvSpPr>
          <p:spPr bwMode="gray">
            <a:xfrm>
              <a:off x="3870904" y="6039987"/>
              <a:ext cx="45326"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5" name="Freeform 1795"/>
            <p:cNvSpPr>
              <a:spLocks/>
            </p:cNvSpPr>
            <p:nvPr/>
          </p:nvSpPr>
          <p:spPr bwMode="gray">
            <a:xfrm>
              <a:off x="4183657" y="5936273"/>
              <a:ext cx="54391"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6" name="Freeform 1796"/>
            <p:cNvSpPr>
              <a:spLocks/>
            </p:cNvSpPr>
            <p:nvPr/>
          </p:nvSpPr>
          <p:spPr bwMode="gray">
            <a:xfrm>
              <a:off x="4582528" y="6341702"/>
              <a:ext cx="426067"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7" name="Freeform 1797"/>
            <p:cNvSpPr>
              <a:spLocks/>
            </p:cNvSpPr>
            <p:nvPr/>
          </p:nvSpPr>
          <p:spPr bwMode="gray">
            <a:xfrm>
              <a:off x="3385915" y="6365275"/>
              <a:ext cx="1332592"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8" name="Freeform 1798"/>
            <p:cNvSpPr>
              <a:spLocks/>
            </p:cNvSpPr>
            <p:nvPr/>
          </p:nvSpPr>
          <p:spPr bwMode="gray">
            <a:xfrm>
              <a:off x="4532667" y="5002845"/>
              <a:ext cx="1291799" cy="1230430"/>
            </a:xfrm>
            <a:custGeom>
              <a:avLst/>
              <a:gdLst>
                <a:gd name="T0" fmla="*/ 38535 w 879"/>
                <a:gd name="T1" fmla="*/ 9883 h 886"/>
                <a:gd name="T2" fmla="*/ 34566 w 879"/>
                <a:gd name="T3" fmla="*/ 12883 h 886"/>
                <a:gd name="T4" fmla="*/ 33158 w 879"/>
                <a:gd name="T5" fmla="*/ 15474 h 886"/>
                <a:gd name="T6" fmla="*/ 32682 w 879"/>
                <a:gd name="T7" fmla="*/ 18767 h 886"/>
                <a:gd name="T8" fmla="*/ 34855 w 879"/>
                <a:gd name="T9" fmla="*/ 23930 h 886"/>
                <a:gd name="T10" fmla="*/ 39588 w 879"/>
                <a:gd name="T11" fmla="*/ 27072 h 886"/>
                <a:gd name="T12" fmla="*/ 43577 w 879"/>
                <a:gd name="T13" fmla="*/ 33848 h 886"/>
                <a:gd name="T14" fmla="*/ 48989 w 879"/>
                <a:gd name="T15" fmla="*/ 38927 h 886"/>
                <a:gd name="T16" fmla="*/ 57001 w 879"/>
                <a:gd name="T17" fmla="*/ 39466 h 886"/>
                <a:gd name="T18" fmla="*/ 56353 w 879"/>
                <a:gd name="T19" fmla="*/ 42963 h 886"/>
                <a:gd name="T20" fmla="*/ 65096 w 879"/>
                <a:gd name="T21" fmla="*/ 46508 h 886"/>
                <a:gd name="T22" fmla="*/ 70477 w 879"/>
                <a:gd name="T23" fmla="*/ 49462 h 886"/>
                <a:gd name="T24" fmla="*/ 73795 w 879"/>
                <a:gd name="T25" fmla="*/ 53184 h 886"/>
                <a:gd name="T26" fmla="*/ 71542 w 879"/>
                <a:gd name="T27" fmla="*/ 54920 h 886"/>
                <a:gd name="T28" fmla="*/ 67262 w 879"/>
                <a:gd name="T29" fmla="*/ 51701 h 886"/>
                <a:gd name="T30" fmla="*/ 63486 w 879"/>
                <a:gd name="T31" fmla="*/ 50849 h 886"/>
                <a:gd name="T32" fmla="*/ 61993 w 879"/>
                <a:gd name="T33" fmla="*/ 55076 h 886"/>
                <a:gd name="T34" fmla="*/ 63486 w 879"/>
                <a:gd name="T35" fmla="*/ 57856 h 886"/>
                <a:gd name="T36" fmla="*/ 65893 w 879"/>
                <a:gd name="T37" fmla="*/ 61545 h 886"/>
                <a:gd name="T38" fmla="*/ 62513 w 879"/>
                <a:gd name="T39" fmla="*/ 64643 h 886"/>
                <a:gd name="T40" fmla="*/ 60733 w 879"/>
                <a:gd name="T41" fmla="*/ 69441 h 886"/>
                <a:gd name="T42" fmla="*/ 57547 w 879"/>
                <a:gd name="T43" fmla="*/ 71841 h 886"/>
                <a:gd name="T44" fmla="*/ 58227 w 879"/>
                <a:gd name="T45" fmla="*/ 67666 h 886"/>
                <a:gd name="T46" fmla="*/ 60053 w 879"/>
                <a:gd name="T47" fmla="*/ 64906 h 886"/>
                <a:gd name="T48" fmla="*/ 57285 w 879"/>
                <a:gd name="T49" fmla="*/ 58515 h 886"/>
                <a:gd name="T50" fmla="*/ 54122 w 879"/>
                <a:gd name="T51" fmla="*/ 55316 h 886"/>
                <a:gd name="T52" fmla="*/ 50992 w 879"/>
                <a:gd name="T53" fmla="*/ 51701 h 886"/>
                <a:gd name="T54" fmla="*/ 46998 w 879"/>
                <a:gd name="T55" fmla="*/ 50950 h 886"/>
                <a:gd name="T56" fmla="*/ 45976 w 879"/>
                <a:gd name="T57" fmla="*/ 49309 h 886"/>
                <a:gd name="T58" fmla="*/ 44143 w 879"/>
                <a:gd name="T59" fmla="*/ 49352 h 886"/>
                <a:gd name="T60" fmla="*/ 42261 w 879"/>
                <a:gd name="T61" fmla="*/ 46056 h 886"/>
                <a:gd name="T62" fmla="*/ 39026 w 879"/>
                <a:gd name="T63" fmla="*/ 46508 h 886"/>
                <a:gd name="T64" fmla="*/ 34964 w 879"/>
                <a:gd name="T65" fmla="*/ 43486 h 886"/>
                <a:gd name="T66" fmla="*/ 30624 w 879"/>
                <a:gd name="T67" fmla="*/ 40105 h 886"/>
                <a:gd name="T68" fmla="*/ 26708 w 879"/>
                <a:gd name="T69" fmla="*/ 37950 h 886"/>
                <a:gd name="T70" fmla="*/ 25272 w 879"/>
                <a:gd name="T71" fmla="*/ 34737 h 886"/>
                <a:gd name="T72" fmla="*/ 22837 w 879"/>
                <a:gd name="T73" fmla="*/ 31189 h 886"/>
                <a:gd name="T74" fmla="*/ 20599 w 879"/>
                <a:gd name="T75" fmla="*/ 25003 h 886"/>
                <a:gd name="T76" fmla="*/ 14448 w 879"/>
                <a:gd name="T77" fmla="*/ 22085 h 886"/>
                <a:gd name="T78" fmla="*/ 10048 w 879"/>
                <a:gd name="T79" fmla="*/ 23152 h 886"/>
                <a:gd name="T80" fmla="*/ 6204 w 879"/>
                <a:gd name="T81" fmla="*/ 25990 h 886"/>
                <a:gd name="T82" fmla="*/ 5907 w 879"/>
                <a:gd name="T83" fmla="*/ 24021 h 886"/>
                <a:gd name="T84" fmla="*/ 1146 w 879"/>
                <a:gd name="T85" fmla="*/ 21294 h 886"/>
                <a:gd name="T86" fmla="*/ 1994 w 879"/>
                <a:gd name="T87" fmla="*/ 17572 h 886"/>
                <a:gd name="T88" fmla="*/ 658 w 879"/>
                <a:gd name="T89" fmla="*/ 15183 h 886"/>
                <a:gd name="T90" fmla="*/ 3163 w 879"/>
                <a:gd name="T91" fmla="*/ 13349 h 886"/>
                <a:gd name="T92" fmla="*/ 1512 w 879"/>
                <a:gd name="T93" fmla="*/ 9603 h 886"/>
                <a:gd name="T94" fmla="*/ 6034 w 879"/>
                <a:gd name="T95" fmla="*/ 8762 h 886"/>
                <a:gd name="T96" fmla="*/ 8729 w 879"/>
                <a:gd name="T97" fmla="*/ 6420 h 886"/>
                <a:gd name="T98" fmla="*/ 11981 w 879"/>
                <a:gd name="T99" fmla="*/ 7861 h 886"/>
                <a:gd name="T100" fmla="*/ 14274 w 879"/>
                <a:gd name="T101" fmla="*/ 10117 h 886"/>
                <a:gd name="T102" fmla="*/ 16442 w 879"/>
                <a:gd name="T103" fmla="*/ 5056 h 886"/>
                <a:gd name="T104" fmla="*/ 20599 w 879"/>
                <a:gd name="T105" fmla="*/ 6852 h 886"/>
                <a:gd name="T106" fmla="*/ 21170 w 879"/>
                <a:gd name="T107" fmla="*/ 4450 h 886"/>
                <a:gd name="T108" fmla="*/ 22358 w 879"/>
                <a:gd name="T109" fmla="*/ 2131 h 886"/>
                <a:gd name="T110" fmla="*/ 26425 w 879"/>
                <a:gd name="T111" fmla="*/ 934 h 886"/>
                <a:gd name="T112" fmla="*/ 31518 w 879"/>
                <a:gd name="T113" fmla="*/ 1348 h 886"/>
                <a:gd name="T114" fmla="*/ 36559 w 879"/>
                <a:gd name="T115" fmla="*/ 3702 h 886"/>
                <a:gd name="T116" fmla="*/ 39403 w 879"/>
                <a:gd name="T117" fmla="*/ 7861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9" name="Freeform 1799"/>
            <p:cNvSpPr>
              <a:spLocks/>
            </p:cNvSpPr>
            <p:nvPr/>
          </p:nvSpPr>
          <p:spPr bwMode="gray">
            <a:xfrm>
              <a:off x="2560977" y="6360559"/>
              <a:ext cx="874795"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0" name="Freeform 1800"/>
            <p:cNvSpPr>
              <a:spLocks/>
            </p:cNvSpPr>
            <p:nvPr/>
          </p:nvSpPr>
          <p:spPr bwMode="gray">
            <a:xfrm>
              <a:off x="5751945" y="5068845"/>
              <a:ext cx="489523"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1" name="Freeform 1801"/>
            <p:cNvSpPr>
              <a:spLocks/>
            </p:cNvSpPr>
            <p:nvPr/>
          </p:nvSpPr>
          <p:spPr bwMode="gray">
            <a:xfrm>
              <a:off x="5230691" y="5054703"/>
              <a:ext cx="589241"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2" name="Freeform 1802"/>
            <p:cNvSpPr>
              <a:spLocks/>
            </p:cNvSpPr>
            <p:nvPr/>
          </p:nvSpPr>
          <p:spPr bwMode="gray">
            <a:xfrm>
              <a:off x="5461857" y="5224417"/>
              <a:ext cx="407936"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3" name="Freeform 1803"/>
            <p:cNvSpPr>
              <a:spLocks/>
            </p:cNvSpPr>
            <p:nvPr/>
          </p:nvSpPr>
          <p:spPr bwMode="gray">
            <a:xfrm>
              <a:off x="6010303" y="5540273"/>
              <a:ext cx="267426"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4" name="Freeform 1804"/>
            <p:cNvSpPr>
              <a:spLocks/>
            </p:cNvSpPr>
            <p:nvPr/>
          </p:nvSpPr>
          <p:spPr bwMode="gray">
            <a:xfrm>
              <a:off x="5869793" y="5549702"/>
              <a:ext cx="226631"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5" name="Freeform 1805"/>
            <p:cNvSpPr>
              <a:spLocks/>
            </p:cNvSpPr>
            <p:nvPr/>
          </p:nvSpPr>
          <p:spPr bwMode="gray">
            <a:xfrm>
              <a:off x="6631274" y="5469560"/>
              <a:ext cx="308218"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6" name="Freeform 1806"/>
            <p:cNvSpPr>
              <a:spLocks/>
            </p:cNvSpPr>
            <p:nvPr/>
          </p:nvSpPr>
          <p:spPr bwMode="gray">
            <a:xfrm>
              <a:off x="6817110" y="5672273"/>
              <a:ext cx="40795"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7" name="Freeform 1807"/>
            <p:cNvSpPr>
              <a:spLocks/>
            </p:cNvSpPr>
            <p:nvPr/>
          </p:nvSpPr>
          <p:spPr bwMode="gray">
            <a:xfrm>
              <a:off x="5217095" y="5007560"/>
              <a:ext cx="303684"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8" name="Freeform 1808"/>
            <p:cNvSpPr>
              <a:spLocks/>
            </p:cNvSpPr>
            <p:nvPr/>
          </p:nvSpPr>
          <p:spPr bwMode="gray">
            <a:xfrm>
              <a:off x="5475453" y="4729416"/>
              <a:ext cx="634567"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9" name="Freeform 1809"/>
            <p:cNvSpPr>
              <a:spLocks/>
            </p:cNvSpPr>
            <p:nvPr/>
          </p:nvSpPr>
          <p:spPr bwMode="gray">
            <a:xfrm>
              <a:off x="4473745" y="4913275"/>
              <a:ext cx="448728"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0" name="Freeform 1810"/>
            <p:cNvSpPr>
              <a:spLocks/>
            </p:cNvSpPr>
            <p:nvPr/>
          </p:nvSpPr>
          <p:spPr bwMode="gray">
            <a:xfrm>
              <a:off x="6789914" y="5658132"/>
              <a:ext cx="27196"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1" name="Freeform 1811"/>
            <p:cNvSpPr>
              <a:spLocks/>
            </p:cNvSpPr>
            <p:nvPr/>
          </p:nvSpPr>
          <p:spPr bwMode="gray">
            <a:xfrm>
              <a:off x="3830112" y="4441846"/>
              <a:ext cx="36261"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2" name="Freeform 1812"/>
            <p:cNvSpPr>
              <a:spLocks/>
            </p:cNvSpPr>
            <p:nvPr/>
          </p:nvSpPr>
          <p:spPr bwMode="gray">
            <a:xfrm>
              <a:off x="4596124" y="5450703"/>
              <a:ext cx="22665"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3" name="Freeform 1813"/>
            <p:cNvSpPr>
              <a:spLocks/>
            </p:cNvSpPr>
            <p:nvPr/>
          </p:nvSpPr>
          <p:spPr bwMode="gray">
            <a:xfrm>
              <a:off x="5393866" y="6516132"/>
              <a:ext cx="36261"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4" name="Freeform 1814"/>
            <p:cNvSpPr>
              <a:spLocks/>
            </p:cNvSpPr>
            <p:nvPr/>
          </p:nvSpPr>
          <p:spPr bwMode="gray">
            <a:xfrm>
              <a:off x="5937781" y="5441275"/>
              <a:ext cx="199435"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5" name="Freeform 1815"/>
            <p:cNvSpPr>
              <a:spLocks/>
            </p:cNvSpPr>
            <p:nvPr/>
          </p:nvSpPr>
          <p:spPr bwMode="gray">
            <a:xfrm>
              <a:off x="5770075" y="5436559"/>
              <a:ext cx="199435"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6" name="Freeform 1816"/>
            <p:cNvSpPr>
              <a:spLocks/>
            </p:cNvSpPr>
            <p:nvPr/>
          </p:nvSpPr>
          <p:spPr bwMode="gray">
            <a:xfrm>
              <a:off x="4827289" y="4979275"/>
              <a:ext cx="22662"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5"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6"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79" name="Freeform 1848"/>
            <p:cNvSpPr>
              <a:spLocks/>
            </p:cNvSpPr>
            <p:nvPr/>
          </p:nvSpPr>
          <p:spPr bwMode="gray">
            <a:xfrm>
              <a:off x="6835241" y="1429416"/>
              <a:ext cx="104252"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0" name="Freeform 1849"/>
            <p:cNvSpPr>
              <a:spLocks/>
            </p:cNvSpPr>
            <p:nvPr/>
          </p:nvSpPr>
          <p:spPr bwMode="gray">
            <a:xfrm>
              <a:off x="3689599" y="2829560"/>
              <a:ext cx="67991"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1" name="Freeform 1850"/>
            <p:cNvSpPr>
              <a:spLocks/>
            </p:cNvSpPr>
            <p:nvPr/>
          </p:nvSpPr>
          <p:spPr bwMode="gray">
            <a:xfrm>
              <a:off x="4029547" y="3102989"/>
              <a:ext cx="77053"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2" name="Freeform 1851"/>
            <p:cNvSpPr>
              <a:spLocks/>
            </p:cNvSpPr>
            <p:nvPr/>
          </p:nvSpPr>
          <p:spPr bwMode="gray">
            <a:xfrm>
              <a:off x="3866373" y="3300989"/>
              <a:ext cx="58923"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3" name="Freeform 1852"/>
            <p:cNvSpPr>
              <a:spLocks/>
            </p:cNvSpPr>
            <p:nvPr/>
          </p:nvSpPr>
          <p:spPr bwMode="gray">
            <a:xfrm>
              <a:off x="3562686" y="3343416"/>
              <a:ext cx="90652"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4" name="Freeform 1853"/>
            <p:cNvSpPr>
              <a:spLocks/>
            </p:cNvSpPr>
            <p:nvPr/>
          </p:nvSpPr>
          <p:spPr bwMode="gray">
            <a:xfrm>
              <a:off x="3576285" y="3451846"/>
              <a:ext cx="54391"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5" name="Freeform 1854"/>
            <p:cNvSpPr>
              <a:spLocks/>
            </p:cNvSpPr>
            <p:nvPr/>
          </p:nvSpPr>
          <p:spPr bwMode="gray">
            <a:xfrm>
              <a:off x="3512828" y="3475416"/>
              <a:ext cx="18130"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6" name="Freeform 1855"/>
            <p:cNvSpPr>
              <a:spLocks/>
            </p:cNvSpPr>
            <p:nvPr/>
          </p:nvSpPr>
          <p:spPr bwMode="gray">
            <a:xfrm>
              <a:off x="3526425" y="3432989"/>
              <a:ext cx="27196"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7" name="Freeform 1856"/>
            <p:cNvSpPr>
              <a:spLocks/>
            </p:cNvSpPr>
            <p:nvPr/>
          </p:nvSpPr>
          <p:spPr bwMode="gray">
            <a:xfrm>
              <a:off x="3544555" y="3659275"/>
              <a:ext cx="77056"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8" name="Freeform 1857"/>
            <p:cNvSpPr>
              <a:spLocks/>
            </p:cNvSpPr>
            <p:nvPr/>
          </p:nvSpPr>
          <p:spPr bwMode="gray">
            <a:xfrm>
              <a:off x="3626142" y="3729987"/>
              <a:ext cx="18130"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9" name="Freeform 1858"/>
            <p:cNvSpPr>
              <a:spLocks/>
            </p:cNvSpPr>
            <p:nvPr/>
          </p:nvSpPr>
          <p:spPr bwMode="gray">
            <a:xfrm>
              <a:off x="3630676" y="3913846"/>
              <a:ext cx="40792"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0" name="Freeform 1859"/>
            <p:cNvSpPr>
              <a:spLocks/>
            </p:cNvSpPr>
            <p:nvPr/>
          </p:nvSpPr>
          <p:spPr bwMode="gray">
            <a:xfrm>
              <a:off x="5362139" y="1806559"/>
              <a:ext cx="31727"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1" name="Freeform 1860"/>
            <p:cNvSpPr>
              <a:spLocks/>
            </p:cNvSpPr>
            <p:nvPr/>
          </p:nvSpPr>
          <p:spPr bwMode="gray">
            <a:xfrm>
              <a:off x="4519071" y="3267987"/>
              <a:ext cx="31727"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2" name="Freeform 1861"/>
            <p:cNvSpPr>
              <a:spLocks/>
            </p:cNvSpPr>
            <p:nvPr/>
          </p:nvSpPr>
          <p:spPr bwMode="gray">
            <a:xfrm>
              <a:off x="5557040" y="3173702"/>
              <a:ext cx="58926"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3" name="Freeform 1862"/>
            <p:cNvSpPr>
              <a:spLocks/>
            </p:cNvSpPr>
            <p:nvPr/>
          </p:nvSpPr>
          <p:spPr bwMode="gray">
            <a:xfrm>
              <a:off x="3961557" y="5573275"/>
              <a:ext cx="22665"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34963"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34964"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34965"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grpSp>
      <p:grpSp>
        <p:nvGrpSpPr>
          <p:cNvPr id="7" name="Group 287"/>
          <p:cNvGrpSpPr>
            <a:grpSpLocks/>
          </p:cNvGrpSpPr>
          <p:nvPr/>
        </p:nvGrpSpPr>
        <p:grpSpPr bwMode="auto">
          <a:xfrm>
            <a:off x="179513" y="4040813"/>
            <a:ext cx="4248025" cy="2316132"/>
            <a:chOff x="1976735" y="1474696"/>
            <a:chExt cx="4466853" cy="2415926"/>
          </a:xfrm>
        </p:grpSpPr>
        <p:sp>
          <p:nvSpPr>
            <p:cNvPr id="289" name="Rectangle 288"/>
            <p:cNvSpPr/>
            <p:nvPr/>
          </p:nvSpPr>
          <p:spPr>
            <a:xfrm>
              <a:off x="3659235" y="2328489"/>
              <a:ext cx="1071676" cy="614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dirty="0" err="1"/>
                <a:t>Orléans</a:t>
              </a:r>
              <a:r>
                <a:rPr lang="en-GB" sz="800" dirty="0"/>
                <a:t> </a:t>
              </a:r>
              <a:r>
                <a:rPr lang="en-GB" sz="800" dirty="0" err="1"/>
                <a:t>Biomasse</a:t>
              </a:r>
              <a:r>
                <a:rPr lang="en-GB" sz="800" dirty="0"/>
                <a:t> </a:t>
              </a:r>
              <a:r>
                <a:rPr lang="en-GB" sz="800" dirty="0" err="1"/>
                <a:t>Energie</a:t>
              </a:r>
              <a:r>
                <a:rPr lang="en-GB" sz="800" dirty="0"/>
                <a:t> </a:t>
              </a:r>
              <a:r>
                <a:rPr lang="en-GB" sz="800" dirty="0" err="1"/>
                <a:t>s.a.s</a:t>
              </a:r>
              <a:r>
                <a:rPr lang="en-GB" sz="800" dirty="0"/>
                <a:t> </a:t>
              </a:r>
            </a:p>
          </p:txBody>
        </p:sp>
        <p:sp>
          <p:nvSpPr>
            <p:cNvPr id="290" name="Rectangle 289"/>
            <p:cNvSpPr/>
            <p:nvPr/>
          </p:nvSpPr>
          <p:spPr>
            <a:xfrm>
              <a:off x="3566800" y="3454796"/>
              <a:ext cx="1249198" cy="375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800" dirty="0" err="1"/>
                <a:t>Dalkia</a:t>
              </a:r>
              <a:r>
                <a:rPr lang="en-GB" sz="800" dirty="0"/>
                <a:t> </a:t>
              </a:r>
              <a:r>
                <a:rPr lang="en-GB" sz="800" dirty="0" err="1"/>
                <a:t>Biomasse</a:t>
              </a:r>
              <a:r>
                <a:rPr lang="en-GB" sz="800" dirty="0"/>
                <a:t> </a:t>
              </a:r>
              <a:r>
                <a:rPr lang="en-GB" sz="800" dirty="0" err="1"/>
                <a:t>Orléans</a:t>
              </a:r>
              <a:r>
                <a:rPr lang="en-GB" sz="800" dirty="0"/>
                <a:t> </a:t>
              </a:r>
              <a:r>
                <a:rPr lang="en-GB" sz="800" dirty="0" err="1"/>
                <a:t>s.a.s</a:t>
              </a:r>
              <a:endParaRPr lang="en-GB" sz="800" dirty="0"/>
            </a:p>
          </p:txBody>
        </p:sp>
        <p:sp>
          <p:nvSpPr>
            <p:cNvPr id="34866" name="TextBox 12"/>
            <p:cNvSpPr txBox="1">
              <a:spLocks noChangeArrowheads="1"/>
            </p:cNvSpPr>
            <p:nvPr/>
          </p:nvSpPr>
          <p:spPr bwMode="auto">
            <a:xfrm>
              <a:off x="4179793" y="2950652"/>
              <a:ext cx="1112805" cy="461665"/>
            </a:xfrm>
            <a:prstGeom prst="rect">
              <a:avLst/>
            </a:prstGeom>
            <a:noFill/>
            <a:ln w="9525">
              <a:noFill/>
              <a:miter lim="800000"/>
              <a:headEnd/>
              <a:tailEnd/>
            </a:ln>
          </p:spPr>
          <p:txBody>
            <a:bodyPr wrap="none">
              <a:spAutoFit/>
            </a:bodyPr>
            <a:lstStyle/>
            <a:p>
              <a:r>
                <a:rPr lang="en-GB" sz="800"/>
                <a:t>Operation and </a:t>
              </a:r>
            </a:p>
            <a:p>
              <a:r>
                <a:rPr lang="en-GB" sz="800"/>
                <a:t>maintenance , </a:t>
              </a:r>
            </a:p>
            <a:p>
              <a:r>
                <a:rPr lang="en-GB" sz="800"/>
                <a:t>Incl. biomass supply</a:t>
              </a:r>
            </a:p>
          </p:txBody>
        </p:sp>
        <p:cxnSp>
          <p:nvCxnSpPr>
            <p:cNvPr id="293" name="Straight Arrow Connector 292"/>
            <p:cNvCxnSpPr/>
            <p:nvPr/>
          </p:nvCxnSpPr>
          <p:spPr>
            <a:xfrm flipV="1">
              <a:off x="4769369" y="2398961"/>
              <a:ext cx="908507"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868" name="TextBox 17"/>
            <p:cNvSpPr txBox="1">
              <a:spLocks noChangeArrowheads="1"/>
            </p:cNvSpPr>
            <p:nvPr/>
          </p:nvSpPr>
          <p:spPr bwMode="auto">
            <a:xfrm>
              <a:off x="4636613" y="2070638"/>
              <a:ext cx="1151627" cy="353141"/>
            </a:xfrm>
            <a:prstGeom prst="rect">
              <a:avLst/>
            </a:prstGeom>
            <a:noFill/>
            <a:ln w="9525">
              <a:noFill/>
              <a:miter lim="800000"/>
              <a:headEnd/>
              <a:tailEnd/>
            </a:ln>
          </p:spPr>
          <p:txBody>
            <a:bodyPr wrap="square">
              <a:spAutoFit/>
            </a:bodyPr>
            <a:lstStyle/>
            <a:p>
              <a:pPr algn="ctr"/>
              <a:r>
                <a:rPr lang="en-GB" sz="800" dirty="0"/>
                <a:t>Contract for </a:t>
              </a:r>
            </a:p>
            <a:p>
              <a:pPr algn="ctr"/>
              <a:r>
                <a:rPr lang="en-GB" sz="800" dirty="0"/>
                <a:t>electricity sale</a:t>
              </a:r>
            </a:p>
          </p:txBody>
        </p:sp>
        <p:sp>
          <p:nvSpPr>
            <p:cNvPr id="34869" name="TextBox 20"/>
            <p:cNvSpPr txBox="1">
              <a:spLocks noChangeArrowheads="1"/>
            </p:cNvSpPr>
            <p:nvPr/>
          </p:nvSpPr>
          <p:spPr bwMode="auto">
            <a:xfrm>
              <a:off x="2191755" y="2393272"/>
              <a:ext cx="829684" cy="481557"/>
            </a:xfrm>
            <a:prstGeom prst="rect">
              <a:avLst/>
            </a:prstGeom>
            <a:noFill/>
            <a:ln w="9525">
              <a:noFill/>
              <a:miter lim="800000"/>
              <a:headEnd/>
              <a:tailEnd/>
            </a:ln>
          </p:spPr>
          <p:txBody>
            <a:bodyPr>
              <a:spAutoFit/>
            </a:bodyPr>
            <a:lstStyle/>
            <a:p>
              <a:pPr algn="ctr"/>
              <a:r>
                <a:rPr lang="en-GB" sz="1200" b="1" dirty="0" smtClean="0"/>
                <a:t>City of </a:t>
              </a:r>
              <a:r>
                <a:rPr lang="en-GB" sz="1200" b="1" dirty="0" err="1" smtClean="0"/>
                <a:t>Orléans</a:t>
              </a:r>
              <a:endParaRPr lang="en-GB" sz="1200" b="1" dirty="0"/>
            </a:p>
          </p:txBody>
        </p:sp>
        <p:cxnSp>
          <p:nvCxnSpPr>
            <p:cNvPr id="297" name="Straight Arrow Connector 296"/>
            <p:cNvCxnSpPr>
              <a:stCxn id="34869" idx="3"/>
              <a:endCxn id="289" idx="1"/>
            </p:cNvCxnSpPr>
            <p:nvPr/>
          </p:nvCxnSpPr>
          <p:spPr>
            <a:xfrm>
              <a:off x="3021439" y="2634051"/>
              <a:ext cx="637796" cy="1606"/>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871" name="TextBox 25"/>
            <p:cNvSpPr txBox="1">
              <a:spLocks noChangeArrowheads="1"/>
            </p:cNvSpPr>
            <p:nvPr/>
          </p:nvSpPr>
          <p:spPr bwMode="auto">
            <a:xfrm>
              <a:off x="2885343" y="2188512"/>
              <a:ext cx="817560" cy="353141"/>
            </a:xfrm>
            <a:prstGeom prst="rect">
              <a:avLst/>
            </a:prstGeom>
            <a:noFill/>
            <a:ln w="9525">
              <a:noFill/>
              <a:miter lim="800000"/>
              <a:headEnd/>
              <a:tailEnd/>
            </a:ln>
          </p:spPr>
          <p:txBody>
            <a:bodyPr wrap="square">
              <a:spAutoFit/>
            </a:bodyPr>
            <a:lstStyle/>
            <a:p>
              <a:pPr algn="ctr"/>
              <a:r>
                <a:rPr lang="en-GB" sz="800" dirty="0"/>
                <a:t>Land rights</a:t>
              </a:r>
            </a:p>
            <a:p>
              <a:pPr algn="ctr"/>
              <a:r>
                <a:rPr lang="en-GB" sz="800" dirty="0"/>
                <a:t>agreement</a:t>
              </a:r>
            </a:p>
          </p:txBody>
        </p:sp>
        <p:pic>
          <p:nvPicPr>
            <p:cNvPr id="34872" name="Picture 8" descr="EEEF_Logo_RGB"/>
            <p:cNvPicPr>
              <a:picLocks noChangeAspect="1" noChangeArrowheads="1"/>
            </p:cNvPicPr>
            <p:nvPr/>
          </p:nvPicPr>
          <p:blipFill>
            <a:blip r:embed="rId3" cstate="print"/>
            <a:srcRect/>
            <a:stretch>
              <a:fillRect/>
            </a:stretch>
          </p:blipFill>
          <p:spPr bwMode="auto">
            <a:xfrm>
              <a:off x="2733908" y="1474696"/>
              <a:ext cx="764997" cy="491640"/>
            </a:xfrm>
            <a:prstGeom prst="rect">
              <a:avLst/>
            </a:prstGeom>
            <a:ln>
              <a:solidFill>
                <a:schemeClr val="accent1"/>
              </a:solidFill>
              <a:tailEnd type="triangle"/>
            </a:ln>
          </p:spPr>
        </p:pic>
        <p:cxnSp>
          <p:nvCxnSpPr>
            <p:cNvPr id="300" name="Straight Arrow Connector 22"/>
            <p:cNvCxnSpPr/>
            <p:nvPr/>
          </p:nvCxnSpPr>
          <p:spPr>
            <a:xfrm flipH="1">
              <a:off x="4756883" y="2846784"/>
              <a:ext cx="643526"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874" name="Rectangle 32"/>
            <p:cNvSpPr>
              <a:spLocks noChangeArrowheads="1"/>
            </p:cNvSpPr>
            <p:nvPr/>
          </p:nvSpPr>
          <p:spPr bwMode="auto">
            <a:xfrm>
              <a:off x="4696027" y="2523134"/>
              <a:ext cx="843830" cy="353141"/>
            </a:xfrm>
            <a:prstGeom prst="rect">
              <a:avLst/>
            </a:prstGeom>
            <a:noFill/>
            <a:ln w="9525">
              <a:noFill/>
              <a:miter lim="800000"/>
              <a:headEnd/>
              <a:tailEnd/>
            </a:ln>
          </p:spPr>
          <p:txBody>
            <a:bodyPr wrap="square">
              <a:spAutoFit/>
            </a:bodyPr>
            <a:lstStyle/>
            <a:p>
              <a:pPr algn="ctr"/>
              <a:r>
                <a:rPr lang="en-GB" sz="800" dirty="0"/>
                <a:t>Construction </a:t>
              </a:r>
            </a:p>
            <a:p>
              <a:pPr algn="ctr"/>
              <a:r>
                <a:rPr lang="en-GB" sz="800" dirty="0"/>
                <a:t>contract</a:t>
              </a:r>
              <a:endParaRPr lang="fr-FR" sz="800" dirty="0"/>
            </a:p>
          </p:txBody>
        </p:sp>
        <p:cxnSp>
          <p:nvCxnSpPr>
            <p:cNvPr id="302" name="Straight Arrow Connector 301"/>
            <p:cNvCxnSpPr>
              <a:stCxn id="34876" idx="0"/>
              <a:endCxn id="34869" idx="2"/>
            </p:cNvCxnSpPr>
            <p:nvPr/>
          </p:nvCxnSpPr>
          <p:spPr>
            <a:xfrm flipH="1" flipV="1">
              <a:off x="2606596" y="2874829"/>
              <a:ext cx="6066" cy="534237"/>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876" name="TextBox 37"/>
            <p:cNvSpPr txBox="1">
              <a:spLocks noChangeArrowheads="1"/>
            </p:cNvSpPr>
            <p:nvPr/>
          </p:nvSpPr>
          <p:spPr bwMode="auto">
            <a:xfrm>
              <a:off x="1976735" y="3409065"/>
              <a:ext cx="1271856" cy="481557"/>
            </a:xfrm>
            <a:prstGeom prst="rect">
              <a:avLst/>
            </a:prstGeom>
            <a:noFill/>
            <a:ln w="9525">
              <a:noFill/>
              <a:miter lim="800000"/>
              <a:headEnd/>
              <a:tailEnd/>
            </a:ln>
          </p:spPr>
          <p:txBody>
            <a:bodyPr wrap="square">
              <a:spAutoFit/>
            </a:bodyPr>
            <a:lstStyle/>
            <a:p>
              <a:pPr algn="ctr"/>
              <a:r>
                <a:rPr lang="en-GB" sz="800" dirty="0"/>
                <a:t>Public concession for Heat supply to district heating network</a:t>
              </a:r>
            </a:p>
          </p:txBody>
        </p:sp>
        <p:cxnSp>
          <p:nvCxnSpPr>
            <p:cNvPr id="304" name="Shape 41"/>
            <p:cNvCxnSpPr>
              <a:stCxn id="34872" idx="3"/>
              <a:endCxn id="289" idx="0"/>
            </p:cNvCxnSpPr>
            <p:nvPr/>
          </p:nvCxnSpPr>
          <p:spPr>
            <a:xfrm>
              <a:off x="3498904" y="1720517"/>
              <a:ext cx="696169" cy="607971"/>
            </a:xfrm>
            <a:prstGeom prst="bentConnector2">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hape 41"/>
            <p:cNvCxnSpPr>
              <a:stCxn id="34881" idx="2"/>
              <a:endCxn id="290" idx="3"/>
            </p:cNvCxnSpPr>
            <p:nvPr/>
          </p:nvCxnSpPr>
          <p:spPr>
            <a:xfrm rot="5400000">
              <a:off x="5053609" y="2720311"/>
              <a:ext cx="684631" cy="1159852"/>
            </a:xfrm>
            <a:prstGeom prst="bentConnector2">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a:stCxn id="290" idx="1"/>
              <a:endCxn id="34876" idx="3"/>
            </p:cNvCxnSpPr>
            <p:nvPr/>
          </p:nvCxnSpPr>
          <p:spPr>
            <a:xfrm flipH="1">
              <a:off x="3248590" y="3642552"/>
              <a:ext cx="318208" cy="7292"/>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4880" name="Picture 12" descr="http://www.dalkia.de/fileadmin/images/logo_dalkia_03.gif">
              <a:hlinkClick r:id="rId4"/>
            </p:cNvPr>
            <p:cNvPicPr>
              <a:picLocks noChangeAspect="1" noChangeArrowheads="1"/>
            </p:cNvPicPr>
            <p:nvPr/>
          </p:nvPicPr>
          <p:blipFill>
            <a:blip r:embed="rId5" cstate="print"/>
            <a:srcRect/>
            <a:stretch>
              <a:fillRect/>
            </a:stretch>
          </p:blipFill>
          <p:spPr bwMode="auto">
            <a:xfrm>
              <a:off x="4524248" y="1598796"/>
              <a:ext cx="935484" cy="249002"/>
            </a:xfrm>
            <a:prstGeom prst="rect">
              <a:avLst/>
            </a:prstGeom>
            <a:ln>
              <a:solidFill>
                <a:schemeClr val="accent1"/>
              </a:solidFill>
              <a:tailEnd type="triangle"/>
            </a:ln>
          </p:spPr>
        </p:pic>
        <p:pic>
          <p:nvPicPr>
            <p:cNvPr id="34881" name="Picture 12" descr="http://www.dalkia.de/fileadmin/images/logo_dalkia_03.gif">
              <a:hlinkClick r:id="rId4"/>
            </p:cNvPr>
            <p:cNvPicPr>
              <a:picLocks noChangeAspect="1" noChangeArrowheads="1"/>
            </p:cNvPicPr>
            <p:nvPr/>
          </p:nvPicPr>
          <p:blipFill>
            <a:blip r:embed="rId5" cstate="print"/>
            <a:srcRect/>
            <a:stretch>
              <a:fillRect/>
            </a:stretch>
          </p:blipFill>
          <p:spPr bwMode="auto">
            <a:xfrm>
              <a:off x="5508104" y="2708920"/>
              <a:ext cx="935484" cy="249003"/>
            </a:xfrm>
            <a:prstGeom prst="rect">
              <a:avLst/>
            </a:prstGeom>
            <a:ln>
              <a:solidFill>
                <a:schemeClr val="accent1"/>
              </a:solidFill>
              <a:tailEnd type="triangle"/>
            </a:ln>
          </p:spPr>
        </p:pic>
        <p:cxnSp>
          <p:nvCxnSpPr>
            <p:cNvPr id="309" name="Shape 41"/>
            <p:cNvCxnSpPr>
              <a:stCxn id="34880" idx="1"/>
              <a:endCxn id="289" idx="0"/>
            </p:cNvCxnSpPr>
            <p:nvPr/>
          </p:nvCxnSpPr>
          <p:spPr>
            <a:xfrm rot="10800000" flipV="1">
              <a:off x="4195074" y="1723298"/>
              <a:ext cx="329175" cy="605190"/>
            </a:xfrm>
            <a:prstGeom prst="bentConnector2">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0" idx="0"/>
              <a:endCxn id="289" idx="2"/>
            </p:cNvCxnSpPr>
            <p:nvPr/>
          </p:nvCxnSpPr>
          <p:spPr>
            <a:xfrm flipV="1">
              <a:off x="4191398" y="2942827"/>
              <a:ext cx="3676" cy="51197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54" name="Flowchart: Connector 153"/>
          <p:cNvSpPr/>
          <p:nvPr/>
        </p:nvSpPr>
        <p:spPr bwMode="auto">
          <a:xfrm>
            <a:off x="5795963" y="2684463"/>
            <a:ext cx="53975" cy="53975"/>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sp>
        <p:nvSpPr>
          <p:cNvPr id="34863" name="TextBox 20"/>
          <p:cNvSpPr txBox="1">
            <a:spLocks noChangeArrowheads="1"/>
          </p:cNvSpPr>
          <p:nvPr/>
        </p:nvSpPr>
        <p:spPr bwMode="auto">
          <a:xfrm>
            <a:off x="3671763" y="4782294"/>
            <a:ext cx="644972" cy="276999"/>
          </a:xfrm>
          <a:prstGeom prst="rect">
            <a:avLst/>
          </a:prstGeom>
          <a:noFill/>
          <a:ln w="9525">
            <a:noFill/>
            <a:miter lim="800000"/>
            <a:headEnd/>
            <a:tailEnd/>
          </a:ln>
        </p:spPr>
        <p:txBody>
          <a:bodyPr wrap="square">
            <a:spAutoFit/>
          </a:bodyPr>
          <a:lstStyle/>
          <a:p>
            <a:pPr algn="ctr"/>
            <a:r>
              <a:rPr lang="en-GB" sz="1200" b="1" dirty="0"/>
              <a:t>EDF</a:t>
            </a:r>
          </a:p>
        </p:txBody>
      </p:sp>
      <p:sp>
        <p:nvSpPr>
          <p:cNvPr id="167" name="Line Callout 2 (Accent Bar) 166"/>
          <p:cNvSpPr/>
          <p:nvPr/>
        </p:nvSpPr>
        <p:spPr bwMode="auto">
          <a:xfrm>
            <a:off x="7043738" y="1741363"/>
            <a:ext cx="1560512" cy="295275"/>
          </a:xfrm>
          <a:prstGeom prst="accentCallout2">
            <a:avLst>
              <a:gd name="adj1" fmla="val 50795"/>
              <a:gd name="adj2" fmla="val 672"/>
              <a:gd name="adj3" fmla="val 49774"/>
              <a:gd name="adj4" fmla="val -12453"/>
              <a:gd name="adj5" fmla="val 324035"/>
              <a:gd name="adj6" fmla="val -77294"/>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hangingPunct="0">
              <a:tabLst>
                <a:tab pos="1257300" algn="l"/>
              </a:tabLst>
              <a:defRPr/>
            </a:pPr>
            <a:r>
              <a:rPr lang="en-GB" sz="1050" b="1" dirty="0" err="1" smtClean="0">
                <a:latin typeface="+mn-lt"/>
                <a:cs typeface="+mn-cs"/>
              </a:rPr>
              <a:t>Orléans</a:t>
            </a:r>
            <a:r>
              <a:rPr lang="en-GB" sz="1050" b="1" dirty="0" smtClean="0">
                <a:latin typeface="+mn-lt"/>
                <a:cs typeface="+mn-cs"/>
              </a:rPr>
              <a:t>, France</a:t>
            </a:r>
            <a:endParaRPr lang="de-DE" sz="1050" b="1" dirty="0">
              <a:latin typeface="+mn-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8263"/>
          <a:ext cx="4186808" cy="2520000"/>
        </p:xfrm>
        <a:graphic>
          <a:graphicData uri="http://schemas.openxmlformats.org/drawingml/2006/table">
            <a:tbl>
              <a:tblPr firstRow="1" bandRow="1">
                <a:tableStyleId>{5C22544A-7EE6-4342-B048-85BDC9FD1C3A}</a:tableStyleId>
              </a:tblPr>
              <a:tblGrid>
                <a:gridCol w="864096"/>
                <a:gridCol w="3322712"/>
              </a:tblGrid>
              <a:tr h="36055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415379">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University of Applied Sciences Munich (UoM), Johnson Controls, eeef</a:t>
                      </a:r>
                    </a:p>
                  </a:txBody>
                  <a:tcPr>
                    <a:solidFill>
                      <a:schemeClr val="bg2">
                        <a:lumMod val="20000"/>
                        <a:lumOff val="80000"/>
                      </a:schemeClr>
                    </a:solidFill>
                  </a:tcPr>
                </a:tc>
              </a:tr>
              <a:tr h="993245">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smtClean="0">
                          <a:ln>
                            <a:noFill/>
                          </a:ln>
                          <a:solidFill>
                            <a:srgbClr val="000000"/>
                          </a:solidFill>
                          <a:effectLst/>
                          <a:uLnTx/>
                          <a:uFillTx/>
                          <a:latin typeface="Arial" charset="0"/>
                          <a:ea typeface="+mn-ea"/>
                          <a:cs typeface="+mn-cs"/>
                        </a:rPr>
                        <a:t>Measures:</a:t>
                      </a:r>
                    </a:p>
                    <a:p>
                      <a:pPr marL="0" marR="0" lvl="2" indent="3175" algn="l" defTabSz="914400" rtl="0" eaLnBrk="1" fontAlgn="base" latinLnBrk="0" hangingPunct="1">
                        <a:lnSpc>
                          <a:spcPct val="100000"/>
                        </a:lnSpc>
                        <a:spcBef>
                          <a:spcPts val="300"/>
                        </a:spcBef>
                        <a:spcAft>
                          <a:spcPts val="300"/>
                        </a:spcAft>
                        <a:buClrTx/>
                        <a:buSzTx/>
                        <a:buFontTx/>
                        <a:buNone/>
                        <a:tabLst/>
                        <a:defRPr/>
                      </a:pPr>
                      <a:r>
                        <a:rPr kumimoji="0" lang="de-DE" sz="900" b="0" i="0" u="none" strike="noStrike" kern="1200" cap="none" spc="0" normalizeH="0" baseline="0" noProof="0" smtClean="0">
                          <a:ln>
                            <a:noFill/>
                          </a:ln>
                          <a:solidFill>
                            <a:srgbClr val="000000"/>
                          </a:solidFill>
                          <a:effectLst/>
                          <a:uLnTx/>
                          <a:uFillTx/>
                          <a:latin typeface="Arial" charset="0"/>
                          <a:ea typeface="+mn-ea"/>
                          <a:cs typeface="+mn-cs"/>
                        </a:rPr>
                        <a:t>Building upgrade/</a:t>
                      </a: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smtClean="0">
                          <a:ln>
                            <a:noFill/>
                          </a:ln>
                          <a:solidFill>
                            <a:srgbClr val="000000"/>
                          </a:solidFill>
                          <a:effectLst/>
                          <a:uLnTx/>
                          <a:uFillTx/>
                          <a:latin typeface="Arial" charset="0"/>
                          <a:ea typeface="+mn-ea"/>
                          <a:cs typeface="+mn-cs"/>
                        </a:rPr>
                        <a:t>energy efficiency</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Installations of combined heat and power  plant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Installation of energy efficient lighting</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Optimization of heating</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Optimization of building management</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r>
              <a:tr h="75081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lvl="2" indent="-176213">
                        <a:spcBef>
                          <a:spcPts val="300"/>
                        </a:spcBef>
                        <a:spcAft>
                          <a:spcPts val="300"/>
                        </a:spcAft>
                        <a:buFont typeface="Symbol" pitchFamily="18" charset="2"/>
                        <a:buChar char="-"/>
                        <a:defRPr/>
                      </a:pPr>
                      <a:r>
                        <a:rPr lang="en-US" sz="1000" dirty="0" smtClean="0"/>
                        <a:t>Reduction of CO2 emissions 88t p.a. </a:t>
                      </a:r>
                      <a:r>
                        <a:rPr lang="en-GB" sz="1000" dirty="0" smtClean="0"/>
                        <a:t>approx. 11.6% compared to baseline</a:t>
                      </a:r>
                    </a:p>
                    <a:p>
                      <a:pPr marL="180975" lvl="2" indent="-176213">
                        <a:spcBef>
                          <a:spcPts val="300"/>
                        </a:spcBef>
                        <a:spcAft>
                          <a:spcPts val="300"/>
                        </a:spcAft>
                        <a:buFont typeface="Symbol" pitchFamily="18" charset="2"/>
                        <a:buChar char="-"/>
                        <a:defRPr/>
                      </a:pPr>
                      <a:r>
                        <a:rPr lang="en-GB" sz="1000" dirty="0" smtClean="0"/>
                        <a:t>Guaranteed energy savings € 118,860 p.a. (41.7%)</a:t>
                      </a:r>
                    </a:p>
                  </a:txBody>
                  <a:tcPr>
                    <a:solidFill>
                      <a:schemeClr val="bg2">
                        <a:lumMod val="20000"/>
                        <a:lumOff val="80000"/>
                      </a:schemeClr>
                    </a:solidFill>
                  </a:tcPr>
                </a:tc>
              </a:tr>
            </a:tbl>
          </a:graphicData>
        </a:graphic>
      </p:graphicFrame>
      <p:sp>
        <p:nvSpPr>
          <p:cNvPr id="35858" name="Slide Number Placeholder 5"/>
          <p:cNvSpPr>
            <a:spLocks noGrp="1"/>
          </p:cNvSpPr>
          <p:nvPr>
            <p:ph type="sldNum" sz="quarter" idx="12"/>
          </p:nvPr>
        </p:nvSpPr>
        <p:spPr/>
        <p:txBody>
          <a:bodyPr/>
          <a:lstStyle/>
          <a:p>
            <a:pPr>
              <a:defRPr/>
            </a:pPr>
            <a:fld id="{28544B5B-FE6F-46F4-A4D1-78AB2C12419D}" type="slidenum">
              <a:rPr lang="de-DE" smtClean="0"/>
              <a:pPr>
                <a:defRPr/>
              </a:pPr>
              <a:t>15</a:t>
            </a:fld>
            <a:endParaRPr lang="de-DE" smtClean="0"/>
          </a:p>
        </p:txBody>
      </p:sp>
      <p:graphicFrame>
        <p:nvGraphicFramePr>
          <p:cNvPr id="10" name="Content Placeholder 8"/>
          <p:cNvGraphicFramePr>
            <a:graphicFrameLocks/>
          </p:cNvGraphicFramePr>
          <p:nvPr/>
        </p:nvGraphicFramePr>
        <p:xfrm>
          <a:off x="4572000" y="1068263"/>
          <a:ext cx="4186808" cy="2520000"/>
        </p:xfrm>
        <a:graphic>
          <a:graphicData uri="http://schemas.openxmlformats.org/drawingml/2006/table">
            <a:tbl>
              <a:tblPr firstRow="1" bandRow="1">
                <a:tableStyleId>{5C22544A-7EE6-4342-B048-85BDC9FD1C3A}</a:tableStyleId>
              </a:tblPr>
              <a:tblGrid>
                <a:gridCol w="4186808"/>
              </a:tblGrid>
              <a:tr h="36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159493">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620963"/>
          <a:ext cx="4186808" cy="2700000"/>
        </p:xfrm>
        <a:graphic>
          <a:graphicData uri="http://schemas.openxmlformats.org/drawingml/2006/table">
            <a:tbl>
              <a:tblPr firstRow="1" bandRow="1">
                <a:tableStyleId>{5C22544A-7EE6-4342-B048-85BDC9FD1C3A}</a:tableStyleId>
              </a:tblPr>
              <a:tblGrid>
                <a:gridCol w="4186808"/>
              </a:tblGrid>
              <a:tr h="361265">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Financing structure </a:t>
                      </a:r>
                      <a:endParaRPr lang="en-GB" sz="1600" b="1" u="none" dirty="0">
                        <a:solidFill>
                          <a:schemeClr val="bg1"/>
                        </a:solidFill>
                        <a:ea typeface="ＭＳ Ｐゴシック" pitchFamily="34" charset="-128"/>
                        <a:cs typeface="Arial Unicode MS" pitchFamily="34" charset="-128"/>
                      </a:endParaRPr>
                    </a:p>
                  </a:txBody>
                  <a:tcPr/>
                </a:tc>
              </a:tr>
              <a:tr h="2338735">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620963"/>
          <a:ext cx="4186808" cy="2700000"/>
        </p:xfrm>
        <a:graphic>
          <a:graphicData uri="http://schemas.openxmlformats.org/drawingml/2006/table">
            <a:tbl>
              <a:tblPr firstRow="1" bandRow="1">
                <a:tableStyleId>{5C22544A-7EE6-4342-B048-85BDC9FD1C3A}</a:tableStyleId>
              </a:tblPr>
              <a:tblGrid>
                <a:gridCol w="4186808"/>
              </a:tblGrid>
              <a:tr h="361245">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338755">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Financing volume: approx. €0.6 m</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10 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GB" sz="1000" dirty="0" smtClean="0"/>
                        <a:t>Second project with the </a:t>
                      </a:r>
                      <a:r>
                        <a:rPr lang="en-GB" sz="1000" baseline="0" dirty="0" smtClean="0"/>
                        <a:t>innovative </a:t>
                      </a:r>
                      <a:r>
                        <a:rPr lang="en-GB" sz="1000" dirty="0" smtClean="0"/>
                        <a:t>forfeiting structure</a:t>
                      </a:r>
                    </a:p>
                    <a:p>
                      <a:pPr marL="180975" lvl="2" indent="-176213">
                        <a:spcBef>
                          <a:spcPts val="300"/>
                        </a:spcBef>
                        <a:spcAft>
                          <a:spcPts val="300"/>
                        </a:spcAft>
                        <a:buFont typeface="Symbol" pitchFamily="18" charset="2"/>
                        <a:buChar char="-"/>
                      </a:pPr>
                      <a:r>
                        <a:rPr lang="en-GB" sz="1000" dirty="0" smtClean="0"/>
                        <a:t>EE measure including a CHP plant (decentralized energy production)</a:t>
                      </a:r>
                    </a:p>
                    <a:p>
                      <a:pPr marL="180975" lvl="2" indent="-176213">
                        <a:spcBef>
                          <a:spcPts val="300"/>
                        </a:spcBef>
                        <a:spcAft>
                          <a:spcPts val="300"/>
                        </a:spcAft>
                        <a:buFont typeface="Symbol" pitchFamily="18" charset="2"/>
                        <a:buChar char="-"/>
                      </a:pPr>
                      <a:r>
                        <a:rPr lang="en-GB" sz="1000" dirty="0" smtClean="0"/>
                        <a:t>Role model</a:t>
                      </a:r>
                      <a:r>
                        <a:rPr lang="en-GB" sz="1000" baseline="0" dirty="0" smtClean="0"/>
                        <a:t> for further energy efficiency investments in schools, universities etc.</a:t>
                      </a:r>
                      <a:endParaRPr lang="en-GB" sz="1000" dirty="0" smtClean="0"/>
                    </a:p>
                  </a:txBody>
                  <a:tcPr>
                    <a:solidFill>
                      <a:schemeClr val="bg2">
                        <a:lumMod val="20000"/>
                        <a:lumOff val="80000"/>
                      </a:schemeClr>
                    </a:solidFill>
                  </a:tcPr>
                </a:tc>
              </a:tr>
            </a:tbl>
          </a:graphicData>
        </a:graphic>
      </p:graphicFrame>
      <p:grpSp>
        <p:nvGrpSpPr>
          <p:cNvPr id="2" name="Group 33"/>
          <p:cNvGrpSpPr>
            <a:grpSpLocks/>
          </p:cNvGrpSpPr>
          <p:nvPr/>
        </p:nvGrpSpPr>
        <p:grpSpPr bwMode="auto">
          <a:xfrm>
            <a:off x="539955" y="4041495"/>
            <a:ext cx="3816022" cy="2278942"/>
            <a:chOff x="1381552" y="1398621"/>
            <a:chExt cx="6877179" cy="3428382"/>
          </a:xfrm>
        </p:grpSpPr>
        <p:sp>
          <p:nvSpPr>
            <p:cNvPr id="138" name="Oval 137"/>
            <p:cNvSpPr/>
            <p:nvPr/>
          </p:nvSpPr>
          <p:spPr>
            <a:xfrm>
              <a:off x="1770721" y="2390216"/>
              <a:ext cx="388735" cy="2889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dirty="0"/>
                <a:t>2</a:t>
              </a:r>
            </a:p>
          </p:txBody>
        </p:sp>
        <p:grpSp>
          <p:nvGrpSpPr>
            <p:cNvPr id="3" name="Group 32"/>
            <p:cNvGrpSpPr>
              <a:grpSpLocks/>
            </p:cNvGrpSpPr>
            <p:nvPr/>
          </p:nvGrpSpPr>
          <p:grpSpPr bwMode="auto">
            <a:xfrm>
              <a:off x="1381552" y="1398621"/>
              <a:ext cx="6877179" cy="3428382"/>
              <a:chOff x="878241" y="1398621"/>
              <a:chExt cx="6877179" cy="3428382"/>
            </a:xfrm>
          </p:grpSpPr>
          <p:sp>
            <p:nvSpPr>
              <p:cNvPr id="35890" name="Rectangle 4"/>
              <p:cNvSpPr>
                <a:spLocks noChangeArrowheads="1"/>
              </p:cNvSpPr>
              <p:nvPr/>
            </p:nvSpPr>
            <p:spPr bwMode="auto">
              <a:xfrm>
                <a:off x="5809059" y="3149965"/>
                <a:ext cx="1946361" cy="758204"/>
              </a:xfrm>
              <a:prstGeom prst="rect">
                <a:avLst/>
              </a:prstGeom>
              <a:solidFill>
                <a:srgbClr val="FFAF19"/>
              </a:solidFill>
              <a:ln w="12700" algn="ctr">
                <a:noFill/>
                <a:round/>
                <a:headEnd/>
                <a:tailEnd/>
              </a:ln>
            </p:spPr>
            <p:txBody>
              <a:bodyPr anchor="ctr"/>
              <a:lstStyle/>
              <a:p>
                <a:pPr algn="ctr"/>
                <a:r>
                  <a:rPr lang="en-GB" sz="1000" b="1" dirty="0" err="1">
                    <a:solidFill>
                      <a:srgbClr val="FFFFFF"/>
                    </a:solidFill>
                  </a:rPr>
                  <a:t>UoM</a:t>
                </a:r>
                <a:endParaRPr lang="en-GB" sz="1000" b="1" dirty="0">
                  <a:solidFill>
                    <a:srgbClr val="FFFFFF"/>
                  </a:solidFill>
                </a:endParaRPr>
              </a:p>
              <a:p>
                <a:pPr algn="ctr"/>
                <a:r>
                  <a:rPr lang="en-GB" sz="1000" dirty="0">
                    <a:solidFill>
                      <a:srgbClr val="FFFFFF"/>
                    </a:solidFill>
                  </a:rPr>
                  <a:t>(Employer)</a:t>
                </a:r>
              </a:p>
            </p:txBody>
          </p:sp>
          <p:sp>
            <p:nvSpPr>
              <p:cNvPr id="141" name="Rectangle 4"/>
              <p:cNvSpPr>
                <a:spLocks noChangeArrowheads="1"/>
              </p:cNvSpPr>
              <p:nvPr/>
            </p:nvSpPr>
            <p:spPr bwMode="auto">
              <a:xfrm>
                <a:off x="878241" y="3149965"/>
                <a:ext cx="1946361" cy="758204"/>
              </a:xfrm>
              <a:prstGeom prst="rect">
                <a:avLst/>
              </a:prstGeom>
              <a:solidFill>
                <a:schemeClr val="accent5"/>
              </a:solidFill>
              <a:ln w="12700" algn="ctr">
                <a:noFill/>
                <a:round/>
                <a:headEnd/>
                <a:tailEnd/>
              </a:ln>
            </p:spPr>
            <p:txBody>
              <a:bodyPr anchor="ctr"/>
              <a:lstStyle/>
              <a:p>
                <a:pPr algn="ctr">
                  <a:defRPr/>
                </a:pPr>
                <a:endParaRPr lang="en-GB" sz="1000" b="1" dirty="0">
                  <a:solidFill>
                    <a:srgbClr val="FFFFFF"/>
                  </a:solidFill>
                  <a:latin typeface="+mn-lt"/>
                  <a:cs typeface="Arial" pitchFamily="34" charset="0"/>
                </a:endParaRPr>
              </a:p>
              <a:p>
                <a:pPr algn="ctr">
                  <a:defRPr/>
                </a:pPr>
                <a:endParaRPr lang="en-GB" sz="1000" b="1" dirty="0">
                  <a:solidFill>
                    <a:srgbClr val="FFFFFF"/>
                  </a:solidFill>
                  <a:latin typeface="+mn-lt"/>
                  <a:cs typeface="Arial" pitchFamily="34" charset="0"/>
                </a:endParaRPr>
              </a:p>
              <a:p>
                <a:pPr algn="ctr">
                  <a:defRPr/>
                </a:pPr>
                <a:endParaRPr lang="en-GB" sz="1000" b="1" dirty="0">
                  <a:solidFill>
                    <a:srgbClr val="FFFFFF"/>
                  </a:solidFill>
                  <a:latin typeface="+mn-lt"/>
                  <a:cs typeface="Arial" pitchFamily="34" charset="0"/>
                </a:endParaRPr>
              </a:p>
              <a:p>
                <a:pPr algn="ctr">
                  <a:defRPr/>
                </a:pPr>
                <a:r>
                  <a:rPr lang="en-GB" sz="1000" b="1" dirty="0">
                    <a:solidFill>
                      <a:srgbClr val="FFFFFF"/>
                    </a:solidFill>
                    <a:latin typeface="+mn-lt"/>
                    <a:cs typeface="Arial" pitchFamily="34" charset="0"/>
                  </a:rPr>
                  <a:t>      </a:t>
                </a:r>
              </a:p>
              <a:p>
                <a:pPr>
                  <a:defRPr/>
                </a:pPr>
                <a:endParaRPr lang="en-GB" sz="400" b="1" dirty="0">
                  <a:solidFill>
                    <a:srgbClr val="FFFFFF"/>
                  </a:solidFill>
                  <a:latin typeface="+mn-lt"/>
                  <a:cs typeface="Arial" pitchFamily="34" charset="0"/>
                </a:endParaRPr>
              </a:p>
              <a:p>
                <a:pPr>
                  <a:defRPr/>
                </a:pPr>
                <a:r>
                  <a:rPr lang="en-GB" sz="1000" b="1" dirty="0">
                    <a:solidFill>
                      <a:srgbClr val="FFFFFF"/>
                    </a:solidFill>
                    <a:latin typeface="+mn-lt"/>
                    <a:cs typeface="Arial" pitchFamily="34" charset="0"/>
                  </a:rPr>
                  <a:t>ESCO </a:t>
                </a:r>
                <a:r>
                  <a:rPr lang="en-GB" sz="1000" dirty="0">
                    <a:solidFill>
                      <a:srgbClr val="FFFFFF"/>
                    </a:solidFill>
                    <a:latin typeface="+mn-lt"/>
                    <a:cs typeface="Arial" pitchFamily="34" charset="0"/>
                  </a:rPr>
                  <a:t> (Seller)</a:t>
                </a:r>
              </a:p>
              <a:p>
                <a:pPr algn="ctr">
                  <a:defRPr/>
                </a:pPr>
                <a:endParaRPr lang="en-GB" sz="1000" dirty="0">
                  <a:solidFill>
                    <a:srgbClr val="FFFFFF"/>
                  </a:solidFill>
                  <a:latin typeface="+mn-lt"/>
                  <a:cs typeface="Arial" pitchFamily="34" charset="0"/>
                </a:endParaRPr>
              </a:p>
              <a:p>
                <a:pPr algn="ctr">
                  <a:defRPr/>
                </a:pPr>
                <a:endParaRPr lang="en-GB" sz="1000" dirty="0">
                  <a:solidFill>
                    <a:srgbClr val="FFFFFF"/>
                  </a:solidFill>
                  <a:latin typeface="+mn-lt"/>
                  <a:cs typeface="Arial" pitchFamily="34" charset="0"/>
                </a:endParaRPr>
              </a:p>
              <a:p>
                <a:pPr algn="ctr">
                  <a:defRPr/>
                </a:pPr>
                <a:endParaRPr lang="en-GB" sz="1000" dirty="0">
                  <a:solidFill>
                    <a:srgbClr val="FFFFFF"/>
                  </a:solidFill>
                  <a:latin typeface="+mn-lt"/>
                  <a:cs typeface="Arial" pitchFamily="34" charset="0"/>
                </a:endParaRPr>
              </a:p>
            </p:txBody>
          </p:sp>
          <p:sp>
            <p:nvSpPr>
              <p:cNvPr id="142" name="Rectangle 141"/>
              <p:cNvSpPr/>
              <p:nvPr/>
            </p:nvSpPr>
            <p:spPr bwMode="auto">
              <a:xfrm>
                <a:off x="878241" y="1398621"/>
                <a:ext cx="1946361" cy="758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en-GB" sz="1000" b="1" dirty="0">
                  <a:solidFill>
                    <a:schemeClr val="bg1"/>
                  </a:solidFill>
                </a:endParaRPr>
              </a:p>
              <a:p>
                <a:pPr algn="ctr" fontAlgn="auto">
                  <a:spcBef>
                    <a:spcPts val="0"/>
                  </a:spcBef>
                  <a:spcAft>
                    <a:spcPts val="0"/>
                  </a:spcAft>
                  <a:defRPr/>
                </a:pPr>
                <a:r>
                  <a:rPr lang="en-GB" sz="1000" dirty="0">
                    <a:solidFill>
                      <a:schemeClr val="bg1"/>
                    </a:solidFill>
                  </a:rPr>
                  <a:t>(Purchaser)</a:t>
                </a:r>
              </a:p>
            </p:txBody>
          </p:sp>
          <p:cxnSp>
            <p:nvCxnSpPr>
              <p:cNvPr id="143" name="Straight Arrow Connector 142"/>
              <p:cNvCxnSpPr>
                <a:stCxn id="141" idx="3"/>
                <a:endCxn id="35890" idx="1"/>
              </p:cNvCxnSpPr>
              <p:nvPr/>
            </p:nvCxnSpPr>
            <p:spPr bwMode="auto">
              <a:xfrm>
                <a:off x="2824601" y="3529067"/>
                <a:ext cx="2984457"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bwMode="auto">
              <a:xfrm>
                <a:off x="1105589" y="2227839"/>
                <a:ext cx="31470" cy="8123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bwMode="auto">
              <a:xfrm>
                <a:off x="3472950" y="3581812"/>
                <a:ext cx="2335892" cy="879720"/>
              </a:xfrm>
              <a:prstGeom prst="rect">
                <a:avLst/>
              </a:prstGeom>
              <a:noFill/>
              <a:ln>
                <a:noFill/>
              </a:ln>
            </p:spPr>
            <p:txBody>
              <a:bodyPr wrap="square">
                <a:spAutoFit/>
              </a:bodyPr>
              <a:lstStyle/>
              <a:p>
                <a:pPr fontAlgn="auto">
                  <a:spcBef>
                    <a:spcPts val="0"/>
                  </a:spcBef>
                  <a:spcAft>
                    <a:spcPts val="0"/>
                  </a:spcAft>
                  <a:defRPr/>
                </a:pPr>
                <a:r>
                  <a:rPr lang="en-GB" sz="800" dirty="0">
                    <a:latin typeface="+mn-lt"/>
                    <a:cs typeface="+mn-cs"/>
                  </a:rPr>
                  <a:t>Implementation of EE measures acc. to energy performance contract (EPC</a:t>
                </a:r>
                <a:r>
                  <a:rPr lang="en-GB" sz="700" dirty="0">
                    <a:latin typeface="+mn-lt"/>
                    <a:cs typeface="+mn-cs"/>
                  </a:rPr>
                  <a:t>)</a:t>
                </a:r>
              </a:p>
            </p:txBody>
          </p:sp>
          <p:sp>
            <p:nvSpPr>
              <p:cNvPr id="35898" name="TextBox 188"/>
              <p:cNvSpPr txBox="1">
                <a:spLocks noChangeArrowheads="1"/>
              </p:cNvSpPr>
              <p:nvPr/>
            </p:nvSpPr>
            <p:spPr bwMode="auto">
              <a:xfrm>
                <a:off x="4381352" y="1848581"/>
                <a:ext cx="2329910" cy="509312"/>
              </a:xfrm>
              <a:prstGeom prst="rect">
                <a:avLst/>
              </a:prstGeom>
              <a:noFill/>
              <a:ln w="9525">
                <a:noFill/>
                <a:miter lim="800000"/>
                <a:headEnd/>
                <a:tailEnd/>
              </a:ln>
            </p:spPr>
            <p:txBody>
              <a:bodyPr>
                <a:spAutoFit/>
              </a:bodyPr>
              <a:lstStyle/>
              <a:p>
                <a:pPr algn="r"/>
                <a:r>
                  <a:rPr lang="en-GB" sz="800" dirty="0"/>
                  <a:t>Pays receivables</a:t>
                </a:r>
                <a:r>
                  <a:rPr lang="en-GB" sz="800" dirty="0" smtClean="0"/>
                  <a:t>/ energy </a:t>
                </a:r>
                <a:r>
                  <a:rPr lang="en-GB" sz="800" dirty="0"/>
                  <a:t>savings</a:t>
                </a:r>
              </a:p>
            </p:txBody>
          </p:sp>
          <p:sp>
            <p:nvSpPr>
              <p:cNvPr id="149" name="TextBox 148"/>
              <p:cNvSpPr txBox="1"/>
              <p:nvPr/>
            </p:nvSpPr>
            <p:spPr bwMode="auto">
              <a:xfrm>
                <a:off x="1574640" y="2209290"/>
                <a:ext cx="2152815" cy="879720"/>
              </a:xfrm>
              <a:prstGeom prst="rect">
                <a:avLst/>
              </a:prstGeom>
              <a:noFill/>
            </p:spPr>
            <p:txBody>
              <a:bodyPr wrap="none">
                <a:spAutoFit/>
              </a:bodyPr>
              <a:lstStyle/>
              <a:p>
                <a:pPr fontAlgn="auto">
                  <a:spcBef>
                    <a:spcPts val="0"/>
                  </a:spcBef>
                  <a:spcAft>
                    <a:spcPts val="0"/>
                  </a:spcAft>
                  <a:defRPr/>
                </a:pPr>
                <a:r>
                  <a:rPr lang="en-GB" sz="800" dirty="0">
                    <a:latin typeface="+mn-lt"/>
                    <a:cs typeface="+mn-cs"/>
                  </a:rPr>
                  <a:t>Forfaiting agreement: </a:t>
                </a:r>
              </a:p>
              <a:p>
                <a:pPr fontAlgn="auto">
                  <a:spcBef>
                    <a:spcPts val="0"/>
                  </a:spcBef>
                  <a:spcAft>
                    <a:spcPts val="0"/>
                  </a:spcAft>
                  <a:defRPr/>
                </a:pPr>
                <a:r>
                  <a:rPr lang="en-GB" sz="800" dirty="0">
                    <a:latin typeface="+mn-lt"/>
                    <a:cs typeface="+mn-cs"/>
                  </a:rPr>
                  <a:t>purchase of</a:t>
                </a:r>
              </a:p>
              <a:p>
                <a:pPr fontAlgn="auto">
                  <a:spcBef>
                    <a:spcPts val="0"/>
                  </a:spcBef>
                  <a:spcAft>
                    <a:spcPts val="0"/>
                  </a:spcAft>
                  <a:defRPr/>
                </a:pPr>
                <a:r>
                  <a:rPr lang="en-GB" sz="800" dirty="0">
                    <a:latin typeface="+mn-lt"/>
                    <a:cs typeface="+mn-cs"/>
                  </a:rPr>
                  <a:t>70% of receivables /</a:t>
                </a:r>
              </a:p>
              <a:p>
                <a:pPr fontAlgn="auto">
                  <a:spcBef>
                    <a:spcPts val="0"/>
                  </a:spcBef>
                  <a:spcAft>
                    <a:spcPts val="0"/>
                  </a:spcAft>
                  <a:defRPr/>
                </a:pPr>
                <a:r>
                  <a:rPr lang="en-GB" sz="800" dirty="0">
                    <a:latin typeface="+mn-lt"/>
                    <a:cs typeface="+mn-cs"/>
                  </a:rPr>
                  <a:t>energy </a:t>
                </a:r>
                <a:r>
                  <a:rPr lang="en-GB" sz="800" dirty="0" smtClean="0">
                    <a:latin typeface="+mn-lt"/>
                    <a:cs typeface="+mn-cs"/>
                  </a:rPr>
                  <a:t>savings</a:t>
                </a:r>
                <a:endParaRPr lang="en-GB" sz="800" dirty="0">
                  <a:latin typeface="+mn-lt"/>
                  <a:cs typeface="+mn-cs"/>
                </a:endParaRPr>
              </a:p>
            </p:txBody>
          </p:sp>
          <p:cxnSp>
            <p:nvCxnSpPr>
              <p:cNvPr id="35900" name="Shape 34"/>
              <p:cNvCxnSpPr>
                <a:cxnSpLocks noChangeShapeType="1"/>
                <a:stCxn id="141" idx="2"/>
              </p:cNvCxnSpPr>
              <p:nvPr/>
            </p:nvCxnSpPr>
            <p:spPr bwMode="auto">
              <a:xfrm rot="16200000" flipH="1">
                <a:off x="3105263" y="2654328"/>
                <a:ext cx="541821" cy="3049504"/>
              </a:xfrm>
              <a:prstGeom prst="curvedConnector2">
                <a:avLst/>
              </a:prstGeom>
              <a:noFill/>
              <a:ln w="12700">
                <a:solidFill>
                  <a:schemeClr val="accent1"/>
                </a:solidFill>
                <a:round/>
                <a:headEnd/>
                <a:tailEnd/>
              </a:ln>
            </p:spPr>
          </p:cxnSp>
          <p:cxnSp>
            <p:nvCxnSpPr>
              <p:cNvPr id="35901" name="Shape 37"/>
              <p:cNvCxnSpPr>
                <a:cxnSpLocks noChangeShapeType="1"/>
                <a:endCxn id="35890" idx="2"/>
              </p:cNvCxnSpPr>
              <p:nvPr/>
            </p:nvCxnSpPr>
            <p:spPr bwMode="auto">
              <a:xfrm flipV="1">
                <a:off x="4900439" y="3908169"/>
                <a:ext cx="1881799" cy="540258"/>
              </a:xfrm>
              <a:prstGeom prst="curvedConnector2">
                <a:avLst/>
              </a:prstGeom>
              <a:noFill/>
              <a:ln w="12700">
                <a:solidFill>
                  <a:schemeClr val="accent1"/>
                </a:solidFill>
                <a:round/>
                <a:headEnd/>
                <a:tailEnd type="triangle" w="med" len="med"/>
              </a:ln>
            </p:spPr>
          </p:cxnSp>
          <p:sp>
            <p:nvSpPr>
              <p:cNvPr id="152" name="TextBox 151"/>
              <p:cNvSpPr txBox="1"/>
              <p:nvPr/>
            </p:nvSpPr>
            <p:spPr bwMode="auto">
              <a:xfrm>
                <a:off x="3460794" y="4483103"/>
                <a:ext cx="2182919" cy="343900"/>
              </a:xfrm>
              <a:prstGeom prst="rect">
                <a:avLst/>
              </a:prstGeom>
              <a:noFill/>
              <a:ln>
                <a:noFill/>
              </a:ln>
            </p:spPr>
            <p:txBody>
              <a:bodyPr>
                <a:spAutoFit/>
              </a:bodyPr>
              <a:lstStyle/>
              <a:p>
                <a:pPr fontAlgn="auto">
                  <a:spcBef>
                    <a:spcPts val="0"/>
                  </a:spcBef>
                  <a:spcAft>
                    <a:spcPts val="0"/>
                  </a:spcAft>
                  <a:defRPr/>
                </a:pPr>
                <a:r>
                  <a:rPr lang="en-GB" sz="900" b="1" dirty="0">
                    <a:latin typeface="+mn-lt"/>
                    <a:cs typeface="+mn-cs"/>
                  </a:rPr>
                  <a:t>Savings guarantee</a:t>
                </a:r>
              </a:p>
            </p:txBody>
          </p:sp>
          <p:sp>
            <p:nvSpPr>
              <p:cNvPr id="154" name="Oval 153"/>
              <p:cNvSpPr/>
              <p:nvPr/>
            </p:nvSpPr>
            <p:spPr>
              <a:xfrm>
                <a:off x="3083635" y="3690139"/>
                <a:ext cx="389315" cy="2889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dirty="0"/>
                  <a:t>1</a:t>
                </a:r>
              </a:p>
            </p:txBody>
          </p:sp>
          <p:sp>
            <p:nvSpPr>
              <p:cNvPr id="155" name="Oval 154"/>
              <p:cNvSpPr/>
              <p:nvPr/>
            </p:nvSpPr>
            <p:spPr>
              <a:xfrm>
                <a:off x="4588416" y="1920039"/>
                <a:ext cx="356191" cy="2889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000" dirty="0"/>
                  <a:t>3</a:t>
                </a:r>
              </a:p>
            </p:txBody>
          </p:sp>
        </p:grpSp>
      </p:grpSp>
      <p:pic>
        <p:nvPicPr>
          <p:cNvPr id="35885" name="Picture 27" descr="Vollbild anzeigen">
            <a:hlinkClick r:id="rId3"/>
          </p:cNvPr>
          <p:cNvPicPr>
            <a:picLocks noChangeAspect="1" noChangeArrowheads="1"/>
          </p:cNvPicPr>
          <p:nvPr/>
        </p:nvPicPr>
        <p:blipFill>
          <a:blip r:embed="rId4" cstate="print"/>
          <a:srcRect/>
          <a:stretch>
            <a:fillRect/>
          </a:stretch>
        </p:blipFill>
        <p:spPr bwMode="auto">
          <a:xfrm>
            <a:off x="779322" y="5217320"/>
            <a:ext cx="512636" cy="234029"/>
          </a:xfrm>
          <a:prstGeom prst="rect">
            <a:avLst/>
          </a:prstGeom>
          <a:noFill/>
          <a:ln w="9525">
            <a:noFill/>
            <a:miter lim="800000"/>
            <a:headEnd/>
            <a:tailEnd/>
          </a:ln>
        </p:spPr>
      </p:pic>
      <p:sp>
        <p:nvSpPr>
          <p:cNvPr id="35886" name="TextBox 163"/>
          <p:cNvSpPr txBox="1">
            <a:spLocks noChangeArrowheads="1"/>
          </p:cNvSpPr>
          <p:nvPr/>
        </p:nvSpPr>
        <p:spPr bwMode="auto">
          <a:xfrm>
            <a:off x="234950" y="211138"/>
            <a:ext cx="6129370" cy="769441"/>
          </a:xfrm>
          <a:prstGeom prst="rect">
            <a:avLst/>
          </a:prstGeom>
          <a:noFill/>
          <a:ln w="9525">
            <a:noFill/>
            <a:miter lim="800000"/>
            <a:headEnd/>
            <a:tailEnd/>
          </a:ln>
        </p:spPr>
        <p:txBody>
          <a:bodyPr wrap="none">
            <a:spAutoFit/>
          </a:bodyPr>
          <a:lstStyle/>
          <a:p>
            <a:r>
              <a:rPr lang="en-US" sz="2200" b="1" dirty="0" smtClean="0"/>
              <a:t>Building </a:t>
            </a:r>
            <a:r>
              <a:rPr lang="en-US" sz="2200" b="1" dirty="0"/>
              <a:t>retrofit </a:t>
            </a:r>
            <a:r>
              <a:rPr lang="en-US" sz="2200" b="1" dirty="0" smtClean="0"/>
              <a:t>of </a:t>
            </a:r>
            <a:r>
              <a:rPr lang="en-US" sz="2200" b="1" dirty="0"/>
              <a:t>the University of </a:t>
            </a:r>
            <a:r>
              <a:rPr lang="en-US" sz="2200" b="1" dirty="0" smtClean="0"/>
              <a:t>Applied </a:t>
            </a:r>
          </a:p>
          <a:p>
            <a:r>
              <a:rPr lang="en-US" sz="2200" b="1" dirty="0" smtClean="0"/>
              <a:t>Sciences </a:t>
            </a:r>
            <a:r>
              <a:rPr lang="en-US" sz="2200" b="1" dirty="0"/>
              <a:t>- Munich, Germany</a:t>
            </a:r>
            <a:endParaRPr lang="en-GB" sz="2200" b="1" dirty="0"/>
          </a:p>
        </p:txBody>
      </p:sp>
      <p:pic>
        <p:nvPicPr>
          <p:cNvPr id="35887" name="Picture 8" descr="EEEF_Logo_RGB"/>
          <p:cNvPicPr>
            <a:picLocks noChangeArrowheads="1"/>
          </p:cNvPicPr>
          <p:nvPr/>
        </p:nvPicPr>
        <p:blipFill>
          <a:blip r:embed="rId5" cstate="print"/>
          <a:srcRect/>
          <a:stretch>
            <a:fillRect/>
          </a:stretch>
        </p:blipFill>
        <p:spPr bwMode="auto">
          <a:xfrm>
            <a:off x="899592" y="4054084"/>
            <a:ext cx="327025" cy="213222"/>
          </a:xfrm>
          <a:prstGeom prst="rect">
            <a:avLst/>
          </a:prstGeom>
          <a:noFill/>
          <a:ln w="9525">
            <a:noFill/>
            <a:miter lim="800000"/>
            <a:headEnd/>
            <a:tailEnd/>
          </a:ln>
        </p:spPr>
      </p:pic>
      <p:grpSp>
        <p:nvGrpSpPr>
          <p:cNvPr id="4" name="Group 441"/>
          <p:cNvGrpSpPr>
            <a:grpSpLocks/>
          </p:cNvGrpSpPr>
          <p:nvPr/>
        </p:nvGrpSpPr>
        <p:grpSpPr bwMode="auto">
          <a:xfrm>
            <a:off x="5322888" y="1571500"/>
            <a:ext cx="3281362" cy="1800225"/>
            <a:chOff x="5297281" y="1340768"/>
            <a:chExt cx="3281569" cy="1800200"/>
          </a:xfrm>
        </p:grpSpPr>
        <p:grpSp>
          <p:nvGrpSpPr>
            <p:cNvPr id="5" name="Group 320"/>
            <p:cNvGrpSpPr>
              <a:grpSpLocks/>
            </p:cNvGrpSpPr>
            <p:nvPr/>
          </p:nvGrpSpPr>
          <p:grpSpPr bwMode="auto">
            <a:xfrm>
              <a:off x="5297281" y="1340768"/>
              <a:ext cx="1579662" cy="1800200"/>
              <a:chOff x="2560977" y="1429416"/>
              <a:chExt cx="4510002" cy="5346000"/>
            </a:xfrm>
          </p:grpSpPr>
          <p:sp>
            <p:nvSpPr>
              <p:cNvPr id="159" name="Freeform 1747"/>
              <p:cNvSpPr>
                <a:spLocks/>
              </p:cNvSpPr>
              <p:nvPr/>
            </p:nvSpPr>
            <p:spPr bwMode="gray">
              <a:xfrm>
                <a:off x="5230716" y="3927987"/>
                <a:ext cx="915599"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0" name="Freeform 1748"/>
              <p:cNvSpPr>
                <a:spLocks/>
              </p:cNvSpPr>
              <p:nvPr/>
            </p:nvSpPr>
            <p:spPr bwMode="gray">
              <a:xfrm>
                <a:off x="4501871" y="3951698"/>
                <a:ext cx="824103" cy="1031399"/>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rgbClr val="0018A8"/>
              </a:solidFill>
              <a:ln w="6350">
                <a:solidFill>
                  <a:srgbClr val="FFFFFF"/>
                </a:solidFill>
                <a:round/>
                <a:headEnd/>
                <a:tailEnd/>
              </a:ln>
            </p:spPr>
            <p:txBody>
              <a:bodyPr lIns="0" tIns="54000" rIns="0" bIns="54000" anchor="ctr"/>
              <a:lstStyle/>
              <a:p>
                <a:endParaRPr lang="en-US"/>
              </a:p>
            </p:txBody>
          </p:sp>
          <p:sp>
            <p:nvSpPr>
              <p:cNvPr id="161" name="Freeform 1749"/>
              <p:cNvSpPr>
                <a:spLocks/>
              </p:cNvSpPr>
              <p:nvPr/>
            </p:nvSpPr>
            <p:spPr bwMode="gray">
              <a:xfrm>
                <a:off x="6445471" y="4630417"/>
                <a:ext cx="398875"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2" name="Freeform 1750"/>
              <p:cNvSpPr>
                <a:spLocks/>
              </p:cNvSpPr>
              <p:nvPr/>
            </p:nvSpPr>
            <p:spPr bwMode="gray">
              <a:xfrm>
                <a:off x="5525341" y="4606845"/>
                <a:ext cx="521255"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3" name="Freeform 1751"/>
              <p:cNvSpPr>
                <a:spLocks/>
              </p:cNvSpPr>
              <p:nvPr/>
            </p:nvSpPr>
            <p:spPr bwMode="gray">
              <a:xfrm>
                <a:off x="4478294" y="4583275"/>
                <a:ext cx="72523"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4" name="Freeform 1752"/>
              <p:cNvSpPr>
                <a:spLocks/>
              </p:cNvSpPr>
              <p:nvPr/>
            </p:nvSpPr>
            <p:spPr bwMode="gray">
              <a:xfrm>
                <a:off x="5067540" y="4465416"/>
                <a:ext cx="625508"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5" name="Freeform 1753"/>
              <p:cNvSpPr>
                <a:spLocks/>
              </p:cNvSpPr>
              <p:nvPr/>
            </p:nvSpPr>
            <p:spPr bwMode="gray">
              <a:xfrm>
                <a:off x="6023934" y="3979846"/>
                <a:ext cx="1047045"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6" name="Freeform 1754"/>
              <p:cNvSpPr>
                <a:spLocks/>
              </p:cNvSpPr>
              <p:nvPr/>
            </p:nvSpPr>
            <p:spPr bwMode="gray">
              <a:xfrm>
                <a:off x="6005804" y="3612132"/>
                <a:ext cx="784150"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7" name="Freeform 1755"/>
              <p:cNvSpPr>
                <a:spLocks/>
              </p:cNvSpPr>
              <p:nvPr/>
            </p:nvSpPr>
            <p:spPr bwMode="gray">
              <a:xfrm>
                <a:off x="5665852" y="3833702"/>
                <a:ext cx="271960"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8" name="Freeform 1756"/>
              <p:cNvSpPr>
                <a:spLocks/>
              </p:cNvSpPr>
              <p:nvPr/>
            </p:nvSpPr>
            <p:spPr bwMode="gray">
              <a:xfrm>
                <a:off x="5756506" y="3630989"/>
                <a:ext cx="475931"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9" name="Freeform 1757"/>
              <p:cNvSpPr>
                <a:spLocks/>
              </p:cNvSpPr>
              <p:nvPr/>
            </p:nvSpPr>
            <p:spPr bwMode="gray">
              <a:xfrm>
                <a:off x="5742909" y="3414132"/>
                <a:ext cx="571116"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0" name="Freeform 1758"/>
              <p:cNvSpPr>
                <a:spLocks/>
              </p:cNvSpPr>
              <p:nvPr/>
            </p:nvSpPr>
            <p:spPr bwMode="gray">
              <a:xfrm>
                <a:off x="5765571" y="3362273"/>
                <a:ext cx="104253"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1" name="Freeform 1759"/>
              <p:cNvSpPr>
                <a:spLocks/>
              </p:cNvSpPr>
              <p:nvPr/>
            </p:nvSpPr>
            <p:spPr bwMode="gray">
              <a:xfrm>
                <a:off x="5770105" y="3310417"/>
                <a:ext cx="67989"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2" name="Freeform 1760"/>
              <p:cNvSpPr>
                <a:spLocks/>
              </p:cNvSpPr>
              <p:nvPr/>
            </p:nvSpPr>
            <p:spPr bwMode="gray">
              <a:xfrm>
                <a:off x="5842628" y="3183130"/>
                <a:ext cx="385275"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3" name="Freeform 1761"/>
              <p:cNvSpPr>
                <a:spLocks/>
              </p:cNvSpPr>
              <p:nvPr/>
            </p:nvSpPr>
            <p:spPr bwMode="gray">
              <a:xfrm>
                <a:off x="5869824" y="1467130"/>
                <a:ext cx="1201155"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4" name="Freeform 1762"/>
              <p:cNvSpPr>
                <a:spLocks/>
              </p:cNvSpPr>
              <p:nvPr/>
            </p:nvSpPr>
            <p:spPr bwMode="gray">
              <a:xfrm>
                <a:off x="2796676" y="1971560"/>
                <a:ext cx="639105"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5" name="Freeform 1763"/>
              <p:cNvSpPr>
                <a:spLocks/>
              </p:cNvSpPr>
              <p:nvPr/>
            </p:nvSpPr>
            <p:spPr bwMode="gray">
              <a:xfrm>
                <a:off x="3426715" y="3343416"/>
                <a:ext cx="729761"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6" name="Freeform 1764"/>
              <p:cNvSpPr>
                <a:spLocks/>
              </p:cNvSpPr>
              <p:nvPr/>
            </p:nvSpPr>
            <p:spPr bwMode="gray">
              <a:xfrm>
                <a:off x="3086766" y="3739416"/>
                <a:ext cx="426071"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7" name="Freeform 1765"/>
              <p:cNvSpPr>
                <a:spLocks/>
              </p:cNvSpPr>
              <p:nvPr/>
            </p:nvSpPr>
            <p:spPr bwMode="gray">
              <a:xfrm>
                <a:off x="3363258" y="3772417"/>
                <a:ext cx="226633"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8" name="Freeform 1766"/>
              <p:cNvSpPr>
                <a:spLocks/>
              </p:cNvSpPr>
              <p:nvPr/>
            </p:nvSpPr>
            <p:spPr bwMode="gray">
              <a:xfrm>
                <a:off x="4278856" y="4149560"/>
                <a:ext cx="349017"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9" name="Freeform 1767"/>
              <p:cNvSpPr>
                <a:spLocks/>
              </p:cNvSpPr>
              <p:nvPr/>
            </p:nvSpPr>
            <p:spPr bwMode="gray">
              <a:xfrm>
                <a:off x="4201802" y="4404132"/>
                <a:ext cx="339949"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0" name="Freeform 1768"/>
              <p:cNvSpPr>
                <a:spLocks/>
              </p:cNvSpPr>
              <p:nvPr/>
            </p:nvSpPr>
            <p:spPr bwMode="gray">
              <a:xfrm>
                <a:off x="5448284" y="1749987"/>
                <a:ext cx="838545"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1" name="Freeform 1769"/>
              <p:cNvSpPr>
                <a:spLocks/>
              </p:cNvSpPr>
              <p:nvPr/>
            </p:nvSpPr>
            <p:spPr bwMode="gray">
              <a:xfrm>
                <a:off x="6001270" y="1716989"/>
                <a:ext cx="72523"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6"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273"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4"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5"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6"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7"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8"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7"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269"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0"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1"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2"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184" name="Freeform 1782"/>
              <p:cNvSpPr>
                <a:spLocks/>
              </p:cNvSpPr>
              <p:nvPr/>
            </p:nvSpPr>
            <p:spPr bwMode="gray">
              <a:xfrm>
                <a:off x="6159914" y="5210273"/>
                <a:ext cx="643639"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5" name="Freeform 1783"/>
              <p:cNvSpPr>
                <a:spLocks/>
              </p:cNvSpPr>
              <p:nvPr/>
            </p:nvSpPr>
            <p:spPr bwMode="gray">
              <a:xfrm>
                <a:off x="5892486" y="4682273"/>
                <a:ext cx="965459"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6" name="Freeform 1784"/>
              <p:cNvSpPr>
                <a:spLocks/>
              </p:cNvSpPr>
              <p:nvPr/>
            </p:nvSpPr>
            <p:spPr bwMode="gray">
              <a:xfrm>
                <a:off x="4718526" y="5563846"/>
                <a:ext cx="108784"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7" name="Freeform 1785"/>
              <p:cNvSpPr>
                <a:spLocks/>
              </p:cNvSpPr>
              <p:nvPr/>
            </p:nvSpPr>
            <p:spPr bwMode="gray">
              <a:xfrm>
                <a:off x="4673200" y="5804273"/>
                <a:ext cx="181307"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8" name="Freeform 1786"/>
              <p:cNvSpPr>
                <a:spLocks/>
              </p:cNvSpPr>
              <p:nvPr/>
            </p:nvSpPr>
            <p:spPr bwMode="gray">
              <a:xfrm>
                <a:off x="5158194" y="6186132"/>
                <a:ext cx="367147"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9" name="Freeform 1787"/>
              <p:cNvSpPr>
                <a:spLocks/>
              </p:cNvSpPr>
              <p:nvPr/>
            </p:nvSpPr>
            <p:spPr bwMode="gray">
              <a:xfrm>
                <a:off x="4836376" y="4734132"/>
                <a:ext cx="716161"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0" name="Freeform 1788"/>
              <p:cNvSpPr>
                <a:spLocks/>
              </p:cNvSpPr>
              <p:nvPr/>
            </p:nvSpPr>
            <p:spPr bwMode="gray">
              <a:xfrm>
                <a:off x="6672104" y="5526132"/>
                <a:ext cx="398875"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1" name="Freeform 1789"/>
              <p:cNvSpPr>
                <a:spLocks/>
              </p:cNvSpPr>
              <p:nvPr/>
            </p:nvSpPr>
            <p:spPr bwMode="gray">
              <a:xfrm>
                <a:off x="4287922" y="4380559"/>
                <a:ext cx="54392"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2" name="Freeform 1790"/>
              <p:cNvSpPr>
                <a:spLocks/>
              </p:cNvSpPr>
              <p:nvPr/>
            </p:nvSpPr>
            <p:spPr bwMode="gray">
              <a:xfrm>
                <a:off x="3467510" y="4441846"/>
                <a:ext cx="1237417" cy="1173856"/>
              </a:xfrm>
              <a:custGeom>
                <a:avLst/>
                <a:gdLst>
                  <a:gd name="T0" fmla="*/ 58994 w 842"/>
                  <a:gd name="T1" fmla="*/ 65575 h 846"/>
                  <a:gd name="T2" fmla="*/ 55028 w 842"/>
                  <a:gd name="T3" fmla="*/ 67027 h 846"/>
                  <a:gd name="T4" fmla="*/ 50723 w 842"/>
                  <a:gd name="T5" fmla="*/ 64901 h 846"/>
                  <a:gd name="T6" fmla="*/ 49486 w 842"/>
                  <a:gd name="T7" fmla="*/ 64126 h 846"/>
                  <a:gd name="T8" fmla="*/ 45943 w 842"/>
                  <a:gd name="T9" fmla="*/ 63812 h 846"/>
                  <a:gd name="T10" fmla="*/ 40679 w 842"/>
                  <a:gd name="T11" fmla="*/ 64540 h 846"/>
                  <a:gd name="T12" fmla="*/ 37321 w 842"/>
                  <a:gd name="T13" fmla="*/ 70162 h 846"/>
                  <a:gd name="T14" fmla="*/ 34895 w 842"/>
                  <a:gd name="T15" fmla="*/ 71192 h 846"/>
                  <a:gd name="T16" fmla="*/ 30411 w 842"/>
                  <a:gd name="T17" fmla="*/ 70957 h 846"/>
                  <a:gd name="T18" fmla="*/ 28568 w 842"/>
                  <a:gd name="T19" fmla="*/ 68984 h 846"/>
                  <a:gd name="T20" fmla="*/ 25699 w 842"/>
                  <a:gd name="T21" fmla="*/ 67324 h 846"/>
                  <a:gd name="T22" fmla="*/ 18690 w 842"/>
                  <a:gd name="T23" fmla="*/ 67027 h 846"/>
                  <a:gd name="T24" fmla="*/ 13738 w 842"/>
                  <a:gd name="T25" fmla="*/ 64126 h 846"/>
                  <a:gd name="T26" fmla="*/ 11331 w 842"/>
                  <a:gd name="T27" fmla="*/ 61104 h 846"/>
                  <a:gd name="T28" fmla="*/ 12817 w 842"/>
                  <a:gd name="T29" fmla="*/ 55054 h 846"/>
                  <a:gd name="T30" fmla="*/ 15060 w 842"/>
                  <a:gd name="T31" fmla="*/ 49172 h 846"/>
                  <a:gd name="T32" fmla="*/ 15952 w 842"/>
                  <a:gd name="T33" fmla="*/ 42968 h 846"/>
                  <a:gd name="T34" fmla="*/ 17899 w 842"/>
                  <a:gd name="T35" fmla="*/ 44519 h 846"/>
                  <a:gd name="T36" fmla="*/ 15734 w 842"/>
                  <a:gd name="T37" fmla="*/ 40585 h 846"/>
                  <a:gd name="T38" fmla="*/ 15952 w 842"/>
                  <a:gd name="T39" fmla="*/ 39535 h 846"/>
                  <a:gd name="T40" fmla="*/ 16362 w 842"/>
                  <a:gd name="T41" fmla="*/ 36999 h 846"/>
                  <a:gd name="T42" fmla="*/ 14811 w 842"/>
                  <a:gd name="T43" fmla="*/ 35195 h 846"/>
                  <a:gd name="T44" fmla="*/ 11944 w 842"/>
                  <a:gd name="T45" fmla="*/ 30502 h 846"/>
                  <a:gd name="T46" fmla="*/ 12698 w 842"/>
                  <a:gd name="T47" fmla="*/ 29361 h 846"/>
                  <a:gd name="T48" fmla="*/ 11169 w 842"/>
                  <a:gd name="T49" fmla="*/ 27439 h 846"/>
                  <a:gd name="T50" fmla="*/ 9282 w 842"/>
                  <a:gd name="T51" fmla="*/ 25198 h 846"/>
                  <a:gd name="T52" fmla="*/ 4785 w 842"/>
                  <a:gd name="T53" fmla="*/ 21857 h 846"/>
                  <a:gd name="T54" fmla="*/ 1490 w 842"/>
                  <a:gd name="T55" fmla="*/ 21173 h 846"/>
                  <a:gd name="T56" fmla="*/ 1359 w 842"/>
                  <a:gd name="T57" fmla="*/ 18688 h 846"/>
                  <a:gd name="T58" fmla="*/ 1490 w 842"/>
                  <a:gd name="T59" fmla="*/ 17194 h 846"/>
                  <a:gd name="T60" fmla="*/ 651 w 842"/>
                  <a:gd name="T61" fmla="*/ 15007 h 846"/>
                  <a:gd name="T62" fmla="*/ 6801 w 842"/>
                  <a:gd name="T63" fmla="*/ 15007 h 846"/>
                  <a:gd name="T64" fmla="*/ 9882 w 842"/>
                  <a:gd name="T65" fmla="*/ 14552 h 846"/>
                  <a:gd name="T66" fmla="*/ 13403 w 842"/>
                  <a:gd name="T67" fmla="*/ 16349 h 846"/>
                  <a:gd name="T68" fmla="*/ 16300 w 842"/>
                  <a:gd name="T69" fmla="*/ 17194 h 846"/>
                  <a:gd name="T70" fmla="*/ 17798 w 842"/>
                  <a:gd name="T71" fmla="*/ 12069 h 846"/>
                  <a:gd name="T72" fmla="*/ 18278 w 842"/>
                  <a:gd name="T73" fmla="*/ 8819 h 846"/>
                  <a:gd name="T74" fmla="*/ 19838 w 842"/>
                  <a:gd name="T75" fmla="*/ 9780 h 846"/>
                  <a:gd name="T76" fmla="*/ 22045 w 842"/>
                  <a:gd name="T77" fmla="*/ 11684 h 846"/>
                  <a:gd name="T78" fmla="*/ 27600 w 842"/>
                  <a:gd name="T79" fmla="*/ 11684 h 846"/>
                  <a:gd name="T80" fmla="*/ 32398 w 842"/>
                  <a:gd name="T81" fmla="*/ 8819 h 846"/>
                  <a:gd name="T82" fmla="*/ 37321 w 842"/>
                  <a:gd name="T83" fmla="*/ 661 h 846"/>
                  <a:gd name="T84" fmla="*/ 42719 w 842"/>
                  <a:gd name="T85" fmla="*/ 2649 h 846"/>
                  <a:gd name="T86" fmla="*/ 48029 w 842"/>
                  <a:gd name="T87" fmla="*/ 6602 h 846"/>
                  <a:gd name="T88" fmla="*/ 50979 w 842"/>
                  <a:gd name="T89" fmla="*/ 10031 h 846"/>
                  <a:gd name="T90" fmla="*/ 52770 w 842"/>
                  <a:gd name="T91" fmla="*/ 11502 h 846"/>
                  <a:gd name="T92" fmla="*/ 58346 w 842"/>
                  <a:gd name="T93" fmla="*/ 14290 h 846"/>
                  <a:gd name="T94" fmla="*/ 63031 w 842"/>
                  <a:gd name="T95" fmla="*/ 17194 h 846"/>
                  <a:gd name="T96" fmla="*/ 67858 w 842"/>
                  <a:gd name="T97" fmla="*/ 20689 h 846"/>
                  <a:gd name="T98" fmla="*/ 64888 w 842"/>
                  <a:gd name="T99" fmla="*/ 30654 h 846"/>
                  <a:gd name="T100" fmla="*/ 60665 w 842"/>
                  <a:gd name="T101" fmla="*/ 34665 h 846"/>
                  <a:gd name="T102" fmla="*/ 56198 w 842"/>
                  <a:gd name="T103" fmla="*/ 41241 h 846"/>
                  <a:gd name="T104" fmla="*/ 60952 w 842"/>
                  <a:gd name="T105" fmla="*/ 40731 h 846"/>
                  <a:gd name="T106" fmla="*/ 60952 w 842"/>
                  <a:gd name="T107" fmla="*/ 45933 h 846"/>
                  <a:gd name="T108" fmla="*/ 60952 w 842"/>
                  <a:gd name="T109" fmla="*/ 50336 h 846"/>
                  <a:gd name="T110" fmla="*/ 61647 w 842"/>
                  <a:gd name="T111" fmla="*/ 53760 h 846"/>
                  <a:gd name="T112" fmla="*/ 65241 w 842"/>
                  <a:gd name="T113" fmla="*/ 59668 h 846"/>
                  <a:gd name="T114" fmla="*/ 63811 w 842"/>
                  <a:gd name="T115" fmla="*/ 6174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3" name="Freeform 1791"/>
              <p:cNvSpPr>
                <a:spLocks/>
              </p:cNvSpPr>
              <p:nvPr/>
            </p:nvSpPr>
            <p:spPr bwMode="gray">
              <a:xfrm>
                <a:off x="2837468" y="5252703"/>
                <a:ext cx="1314473"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4" name="Freeform 1792"/>
              <p:cNvSpPr>
                <a:spLocks/>
              </p:cNvSpPr>
              <p:nvPr/>
            </p:nvSpPr>
            <p:spPr bwMode="gray">
              <a:xfrm>
                <a:off x="2651630" y="5460132"/>
                <a:ext cx="466863"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5" name="Freeform 1793"/>
              <p:cNvSpPr>
                <a:spLocks/>
              </p:cNvSpPr>
              <p:nvPr/>
            </p:nvSpPr>
            <p:spPr bwMode="gray">
              <a:xfrm>
                <a:off x="4015962" y="5950417"/>
                <a:ext cx="122383"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6" name="Freeform 1794"/>
              <p:cNvSpPr>
                <a:spLocks/>
              </p:cNvSpPr>
              <p:nvPr/>
            </p:nvSpPr>
            <p:spPr bwMode="gray">
              <a:xfrm>
                <a:off x="3870916" y="6039987"/>
                <a:ext cx="45327"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7" name="Freeform 1795"/>
              <p:cNvSpPr>
                <a:spLocks/>
              </p:cNvSpPr>
              <p:nvPr/>
            </p:nvSpPr>
            <p:spPr bwMode="gray">
              <a:xfrm>
                <a:off x="4183672" y="5936273"/>
                <a:ext cx="54392"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8" name="Freeform 1796"/>
              <p:cNvSpPr>
                <a:spLocks/>
              </p:cNvSpPr>
              <p:nvPr/>
            </p:nvSpPr>
            <p:spPr bwMode="gray">
              <a:xfrm>
                <a:off x="4582546" y="6341702"/>
                <a:ext cx="426071"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9" name="Freeform 1797"/>
              <p:cNvSpPr>
                <a:spLocks/>
              </p:cNvSpPr>
              <p:nvPr/>
            </p:nvSpPr>
            <p:spPr bwMode="gray">
              <a:xfrm>
                <a:off x="3385922" y="6365275"/>
                <a:ext cx="1332604"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0" name="Freeform 1798"/>
              <p:cNvSpPr>
                <a:spLocks/>
              </p:cNvSpPr>
              <p:nvPr/>
            </p:nvSpPr>
            <p:spPr bwMode="gray">
              <a:xfrm>
                <a:off x="4532686" y="5002845"/>
                <a:ext cx="1291811" cy="1230430"/>
              </a:xfrm>
              <a:custGeom>
                <a:avLst/>
                <a:gdLst>
                  <a:gd name="T0" fmla="*/ 38535 w 879"/>
                  <a:gd name="T1" fmla="*/ 9883 h 886"/>
                  <a:gd name="T2" fmla="*/ 34566 w 879"/>
                  <a:gd name="T3" fmla="*/ 12883 h 886"/>
                  <a:gd name="T4" fmla="*/ 33158 w 879"/>
                  <a:gd name="T5" fmla="*/ 15474 h 886"/>
                  <a:gd name="T6" fmla="*/ 32682 w 879"/>
                  <a:gd name="T7" fmla="*/ 18767 h 886"/>
                  <a:gd name="T8" fmla="*/ 34855 w 879"/>
                  <a:gd name="T9" fmla="*/ 23930 h 886"/>
                  <a:gd name="T10" fmla="*/ 39588 w 879"/>
                  <a:gd name="T11" fmla="*/ 27072 h 886"/>
                  <a:gd name="T12" fmla="*/ 43577 w 879"/>
                  <a:gd name="T13" fmla="*/ 33848 h 886"/>
                  <a:gd name="T14" fmla="*/ 48989 w 879"/>
                  <a:gd name="T15" fmla="*/ 38927 h 886"/>
                  <a:gd name="T16" fmla="*/ 57001 w 879"/>
                  <a:gd name="T17" fmla="*/ 39466 h 886"/>
                  <a:gd name="T18" fmla="*/ 56353 w 879"/>
                  <a:gd name="T19" fmla="*/ 42963 h 886"/>
                  <a:gd name="T20" fmla="*/ 65096 w 879"/>
                  <a:gd name="T21" fmla="*/ 46508 h 886"/>
                  <a:gd name="T22" fmla="*/ 70477 w 879"/>
                  <a:gd name="T23" fmla="*/ 49462 h 886"/>
                  <a:gd name="T24" fmla="*/ 73795 w 879"/>
                  <a:gd name="T25" fmla="*/ 53184 h 886"/>
                  <a:gd name="T26" fmla="*/ 71542 w 879"/>
                  <a:gd name="T27" fmla="*/ 54920 h 886"/>
                  <a:gd name="T28" fmla="*/ 67262 w 879"/>
                  <a:gd name="T29" fmla="*/ 51701 h 886"/>
                  <a:gd name="T30" fmla="*/ 63486 w 879"/>
                  <a:gd name="T31" fmla="*/ 50849 h 886"/>
                  <a:gd name="T32" fmla="*/ 61993 w 879"/>
                  <a:gd name="T33" fmla="*/ 55076 h 886"/>
                  <a:gd name="T34" fmla="*/ 63486 w 879"/>
                  <a:gd name="T35" fmla="*/ 57856 h 886"/>
                  <a:gd name="T36" fmla="*/ 65893 w 879"/>
                  <a:gd name="T37" fmla="*/ 61545 h 886"/>
                  <a:gd name="T38" fmla="*/ 62513 w 879"/>
                  <a:gd name="T39" fmla="*/ 64643 h 886"/>
                  <a:gd name="T40" fmla="*/ 60733 w 879"/>
                  <a:gd name="T41" fmla="*/ 69441 h 886"/>
                  <a:gd name="T42" fmla="*/ 57547 w 879"/>
                  <a:gd name="T43" fmla="*/ 71841 h 886"/>
                  <a:gd name="T44" fmla="*/ 58227 w 879"/>
                  <a:gd name="T45" fmla="*/ 67666 h 886"/>
                  <a:gd name="T46" fmla="*/ 60053 w 879"/>
                  <a:gd name="T47" fmla="*/ 64906 h 886"/>
                  <a:gd name="T48" fmla="*/ 57285 w 879"/>
                  <a:gd name="T49" fmla="*/ 58515 h 886"/>
                  <a:gd name="T50" fmla="*/ 54122 w 879"/>
                  <a:gd name="T51" fmla="*/ 55316 h 886"/>
                  <a:gd name="T52" fmla="*/ 50992 w 879"/>
                  <a:gd name="T53" fmla="*/ 51701 h 886"/>
                  <a:gd name="T54" fmla="*/ 46998 w 879"/>
                  <a:gd name="T55" fmla="*/ 50950 h 886"/>
                  <a:gd name="T56" fmla="*/ 45976 w 879"/>
                  <a:gd name="T57" fmla="*/ 49309 h 886"/>
                  <a:gd name="T58" fmla="*/ 44143 w 879"/>
                  <a:gd name="T59" fmla="*/ 49352 h 886"/>
                  <a:gd name="T60" fmla="*/ 42261 w 879"/>
                  <a:gd name="T61" fmla="*/ 46056 h 886"/>
                  <a:gd name="T62" fmla="*/ 39026 w 879"/>
                  <a:gd name="T63" fmla="*/ 46508 h 886"/>
                  <a:gd name="T64" fmla="*/ 34964 w 879"/>
                  <a:gd name="T65" fmla="*/ 43486 h 886"/>
                  <a:gd name="T66" fmla="*/ 30624 w 879"/>
                  <a:gd name="T67" fmla="*/ 40105 h 886"/>
                  <a:gd name="T68" fmla="*/ 26708 w 879"/>
                  <a:gd name="T69" fmla="*/ 37950 h 886"/>
                  <a:gd name="T70" fmla="*/ 25272 w 879"/>
                  <a:gd name="T71" fmla="*/ 34737 h 886"/>
                  <a:gd name="T72" fmla="*/ 22837 w 879"/>
                  <a:gd name="T73" fmla="*/ 31189 h 886"/>
                  <a:gd name="T74" fmla="*/ 20599 w 879"/>
                  <a:gd name="T75" fmla="*/ 25003 h 886"/>
                  <a:gd name="T76" fmla="*/ 14448 w 879"/>
                  <a:gd name="T77" fmla="*/ 22085 h 886"/>
                  <a:gd name="T78" fmla="*/ 10048 w 879"/>
                  <a:gd name="T79" fmla="*/ 23152 h 886"/>
                  <a:gd name="T80" fmla="*/ 6204 w 879"/>
                  <a:gd name="T81" fmla="*/ 25990 h 886"/>
                  <a:gd name="T82" fmla="*/ 5907 w 879"/>
                  <a:gd name="T83" fmla="*/ 24021 h 886"/>
                  <a:gd name="T84" fmla="*/ 1146 w 879"/>
                  <a:gd name="T85" fmla="*/ 21294 h 886"/>
                  <a:gd name="T86" fmla="*/ 1994 w 879"/>
                  <a:gd name="T87" fmla="*/ 17572 h 886"/>
                  <a:gd name="T88" fmla="*/ 658 w 879"/>
                  <a:gd name="T89" fmla="*/ 15183 h 886"/>
                  <a:gd name="T90" fmla="*/ 3163 w 879"/>
                  <a:gd name="T91" fmla="*/ 13349 h 886"/>
                  <a:gd name="T92" fmla="*/ 1512 w 879"/>
                  <a:gd name="T93" fmla="*/ 9603 h 886"/>
                  <a:gd name="T94" fmla="*/ 6034 w 879"/>
                  <a:gd name="T95" fmla="*/ 8762 h 886"/>
                  <a:gd name="T96" fmla="*/ 8729 w 879"/>
                  <a:gd name="T97" fmla="*/ 6420 h 886"/>
                  <a:gd name="T98" fmla="*/ 11981 w 879"/>
                  <a:gd name="T99" fmla="*/ 7861 h 886"/>
                  <a:gd name="T100" fmla="*/ 14274 w 879"/>
                  <a:gd name="T101" fmla="*/ 10117 h 886"/>
                  <a:gd name="T102" fmla="*/ 16442 w 879"/>
                  <a:gd name="T103" fmla="*/ 5056 h 886"/>
                  <a:gd name="T104" fmla="*/ 20599 w 879"/>
                  <a:gd name="T105" fmla="*/ 6852 h 886"/>
                  <a:gd name="T106" fmla="*/ 21170 w 879"/>
                  <a:gd name="T107" fmla="*/ 4450 h 886"/>
                  <a:gd name="T108" fmla="*/ 22358 w 879"/>
                  <a:gd name="T109" fmla="*/ 2131 h 886"/>
                  <a:gd name="T110" fmla="*/ 26425 w 879"/>
                  <a:gd name="T111" fmla="*/ 934 h 886"/>
                  <a:gd name="T112" fmla="*/ 31518 w 879"/>
                  <a:gd name="T113" fmla="*/ 1348 h 886"/>
                  <a:gd name="T114" fmla="*/ 36559 w 879"/>
                  <a:gd name="T115" fmla="*/ 3702 h 886"/>
                  <a:gd name="T116" fmla="*/ 39403 w 879"/>
                  <a:gd name="T117" fmla="*/ 7861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1" name="Freeform 1799"/>
              <p:cNvSpPr>
                <a:spLocks/>
              </p:cNvSpPr>
              <p:nvPr/>
            </p:nvSpPr>
            <p:spPr bwMode="gray">
              <a:xfrm>
                <a:off x="2560977" y="6360559"/>
                <a:ext cx="874803"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2" name="Freeform 1800"/>
              <p:cNvSpPr>
                <a:spLocks/>
              </p:cNvSpPr>
              <p:nvPr/>
            </p:nvSpPr>
            <p:spPr bwMode="gray">
              <a:xfrm>
                <a:off x="5751974" y="5068845"/>
                <a:ext cx="489528"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3" name="Freeform 1801"/>
              <p:cNvSpPr>
                <a:spLocks/>
              </p:cNvSpPr>
              <p:nvPr/>
            </p:nvSpPr>
            <p:spPr bwMode="gray">
              <a:xfrm>
                <a:off x="5230716" y="5054703"/>
                <a:ext cx="589247"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4" name="Freeform 1802"/>
              <p:cNvSpPr>
                <a:spLocks/>
              </p:cNvSpPr>
              <p:nvPr/>
            </p:nvSpPr>
            <p:spPr bwMode="gray">
              <a:xfrm>
                <a:off x="5461884" y="5224417"/>
                <a:ext cx="407940"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5" name="Freeform 1803"/>
              <p:cNvSpPr>
                <a:spLocks/>
              </p:cNvSpPr>
              <p:nvPr/>
            </p:nvSpPr>
            <p:spPr bwMode="gray">
              <a:xfrm>
                <a:off x="6010335" y="5540273"/>
                <a:ext cx="267429"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6" name="Freeform 1804"/>
              <p:cNvSpPr>
                <a:spLocks/>
              </p:cNvSpPr>
              <p:nvPr/>
            </p:nvSpPr>
            <p:spPr bwMode="gray">
              <a:xfrm>
                <a:off x="5869824" y="5549702"/>
                <a:ext cx="226633"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7" name="Freeform 1805"/>
              <p:cNvSpPr>
                <a:spLocks/>
              </p:cNvSpPr>
              <p:nvPr/>
            </p:nvSpPr>
            <p:spPr bwMode="gray">
              <a:xfrm>
                <a:off x="6631312" y="5469560"/>
                <a:ext cx="308221"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8" name="Freeform 1806"/>
              <p:cNvSpPr>
                <a:spLocks/>
              </p:cNvSpPr>
              <p:nvPr/>
            </p:nvSpPr>
            <p:spPr bwMode="gray">
              <a:xfrm>
                <a:off x="6817150" y="5672273"/>
                <a:ext cx="40795"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9" name="Freeform 1807"/>
              <p:cNvSpPr>
                <a:spLocks/>
              </p:cNvSpPr>
              <p:nvPr/>
            </p:nvSpPr>
            <p:spPr bwMode="gray">
              <a:xfrm>
                <a:off x="5217120" y="5007560"/>
                <a:ext cx="303687"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0" name="Freeform 1808"/>
              <p:cNvSpPr>
                <a:spLocks/>
              </p:cNvSpPr>
              <p:nvPr/>
            </p:nvSpPr>
            <p:spPr bwMode="gray">
              <a:xfrm>
                <a:off x="5475480" y="4729416"/>
                <a:ext cx="634573"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1" name="Freeform 1809"/>
              <p:cNvSpPr>
                <a:spLocks/>
              </p:cNvSpPr>
              <p:nvPr/>
            </p:nvSpPr>
            <p:spPr bwMode="gray">
              <a:xfrm>
                <a:off x="4473762" y="4913275"/>
                <a:ext cx="448733"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2" name="Freeform 1810"/>
              <p:cNvSpPr>
                <a:spLocks/>
              </p:cNvSpPr>
              <p:nvPr/>
            </p:nvSpPr>
            <p:spPr bwMode="gray">
              <a:xfrm>
                <a:off x="6789954" y="5658132"/>
                <a:ext cx="27196"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3" name="Freeform 1811"/>
              <p:cNvSpPr>
                <a:spLocks/>
              </p:cNvSpPr>
              <p:nvPr/>
            </p:nvSpPr>
            <p:spPr bwMode="gray">
              <a:xfrm>
                <a:off x="3830124" y="4441846"/>
                <a:ext cx="36261"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4" name="Freeform 1812"/>
              <p:cNvSpPr>
                <a:spLocks/>
              </p:cNvSpPr>
              <p:nvPr/>
            </p:nvSpPr>
            <p:spPr bwMode="gray">
              <a:xfrm>
                <a:off x="4596143" y="5450703"/>
                <a:ext cx="22665"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5" name="Freeform 1813"/>
              <p:cNvSpPr>
                <a:spLocks/>
              </p:cNvSpPr>
              <p:nvPr/>
            </p:nvSpPr>
            <p:spPr bwMode="gray">
              <a:xfrm>
                <a:off x="5393892" y="6516132"/>
                <a:ext cx="36261"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6" name="Freeform 1814"/>
              <p:cNvSpPr>
                <a:spLocks/>
              </p:cNvSpPr>
              <p:nvPr/>
            </p:nvSpPr>
            <p:spPr bwMode="gray">
              <a:xfrm>
                <a:off x="5937812" y="5441275"/>
                <a:ext cx="199437"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7" name="Freeform 1815"/>
              <p:cNvSpPr>
                <a:spLocks/>
              </p:cNvSpPr>
              <p:nvPr/>
            </p:nvSpPr>
            <p:spPr bwMode="gray">
              <a:xfrm>
                <a:off x="5770105" y="5436559"/>
                <a:ext cx="199437"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8" name="Freeform 1816"/>
              <p:cNvSpPr>
                <a:spLocks/>
              </p:cNvSpPr>
              <p:nvPr/>
            </p:nvSpPr>
            <p:spPr bwMode="gray">
              <a:xfrm>
                <a:off x="4827310" y="4979275"/>
                <a:ext cx="22662"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8"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247"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8"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9"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0"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1"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2"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3"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4"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5"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6"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7"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8"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9"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0"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1"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2"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3"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4"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5"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6"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7"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8"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11"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240"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1"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2"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3"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4"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5"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6"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221" name="Freeform 1848"/>
              <p:cNvSpPr>
                <a:spLocks/>
              </p:cNvSpPr>
              <p:nvPr/>
            </p:nvSpPr>
            <p:spPr bwMode="gray">
              <a:xfrm>
                <a:off x="6835280" y="1429416"/>
                <a:ext cx="104253"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2" name="Freeform 1849"/>
              <p:cNvSpPr>
                <a:spLocks/>
              </p:cNvSpPr>
              <p:nvPr/>
            </p:nvSpPr>
            <p:spPr bwMode="gray">
              <a:xfrm>
                <a:off x="3689610" y="2829560"/>
                <a:ext cx="67991"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3" name="Freeform 1850"/>
              <p:cNvSpPr>
                <a:spLocks/>
              </p:cNvSpPr>
              <p:nvPr/>
            </p:nvSpPr>
            <p:spPr bwMode="gray">
              <a:xfrm>
                <a:off x="4029561" y="3102989"/>
                <a:ext cx="77054"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4" name="Freeform 1851"/>
              <p:cNvSpPr>
                <a:spLocks/>
              </p:cNvSpPr>
              <p:nvPr/>
            </p:nvSpPr>
            <p:spPr bwMode="gray">
              <a:xfrm>
                <a:off x="3866385" y="3300989"/>
                <a:ext cx="58923"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5" name="Freeform 1852"/>
              <p:cNvSpPr>
                <a:spLocks/>
              </p:cNvSpPr>
              <p:nvPr/>
            </p:nvSpPr>
            <p:spPr bwMode="gray">
              <a:xfrm>
                <a:off x="3562695" y="3343416"/>
                <a:ext cx="90653"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6" name="Freeform 1853"/>
              <p:cNvSpPr>
                <a:spLocks/>
              </p:cNvSpPr>
              <p:nvPr/>
            </p:nvSpPr>
            <p:spPr bwMode="gray">
              <a:xfrm>
                <a:off x="3576294" y="3451846"/>
                <a:ext cx="54392"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7" name="Freeform 1854"/>
              <p:cNvSpPr>
                <a:spLocks/>
              </p:cNvSpPr>
              <p:nvPr/>
            </p:nvSpPr>
            <p:spPr bwMode="gray">
              <a:xfrm>
                <a:off x="3512837" y="3475416"/>
                <a:ext cx="18131"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8" name="Freeform 1855"/>
              <p:cNvSpPr>
                <a:spLocks/>
              </p:cNvSpPr>
              <p:nvPr/>
            </p:nvSpPr>
            <p:spPr bwMode="gray">
              <a:xfrm>
                <a:off x="3526434" y="3432989"/>
                <a:ext cx="27196"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9" name="Freeform 1856"/>
              <p:cNvSpPr>
                <a:spLocks/>
              </p:cNvSpPr>
              <p:nvPr/>
            </p:nvSpPr>
            <p:spPr bwMode="gray">
              <a:xfrm>
                <a:off x="3544564" y="3659275"/>
                <a:ext cx="77057"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0" name="Freeform 1857"/>
              <p:cNvSpPr>
                <a:spLocks/>
              </p:cNvSpPr>
              <p:nvPr/>
            </p:nvSpPr>
            <p:spPr bwMode="gray">
              <a:xfrm>
                <a:off x="3626152" y="3729987"/>
                <a:ext cx="18131"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1" name="Freeform 1858"/>
              <p:cNvSpPr>
                <a:spLocks/>
              </p:cNvSpPr>
              <p:nvPr/>
            </p:nvSpPr>
            <p:spPr bwMode="gray">
              <a:xfrm>
                <a:off x="3630686" y="3913846"/>
                <a:ext cx="40793"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2" name="Freeform 1859"/>
              <p:cNvSpPr>
                <a:spLocks/>
              </p:cNvSpPr>
              <p:nvPr/>
            </p:nvSpPr>
            <p:spPr bwMode="gray">
              <a:xfrm>
                <a:off x="5362165" y="1806559"/>
                <a:ext cx="31727"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3" name="Freeform 1860"/>
              <p:cNvSpPr>
                <a:spLocks/>
              </p:cNvSpPr>
              <p:nvPr/>
            </p:nvSpPr>
            <p:spPr bwMode="gray">
              <a:xfrm>
                <a:off x="4519089" y="3267987"/>
                <a:ext cx="31727"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4" name="Freeform 1861"/>
              <p:cNvSpPr>
                <a:spLocks/>
              </p:cNvSpPr>
              <p:nvPr/>
            </p:nvSpPr>
            <p:spPr bwMode="gray">
              <a:xfrm>
                <a:off x="5557068" y="3173702"/>
                <a:ext cx="58926"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5" name="Freeform 1862"/>
              <p:cNvSpPr>
                <a:spLocks/>
              </p:cNvSpPr>
              <p:nvPr/>
            </p:nvSpPr>
            <p:spPr bwMode="gray">
              <a:xfrm>
                <a:off x="3961570" y="5573275"/>
                <a:ext cx="22665"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236"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237"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238"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sp>
            <p:nvSpPr>
              <p:cNvPr id="239" name="Flowchart: Connector 238"/>
              <p:cNvSpPr/>
              <p:nvPr/>
            </p:nvSpPr>
            <p:spPr bwMode="auto">
              <a:xfrm>
                <a:off x="4949691" y="4734132"/>
                <a:ext cx="154111" cy="160286"/>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grpSp>
        <p:sp>
          <p:nvSpPr>
            <p:cNvPr id="158" name="Line Callout 2 (Accent Bar) 157"/>
            <p:cNvSpPr/>
            <p:nvPr/>
          </p:nvSpPr>
          <p:spPr bwMode="auto">
            <a:xfrm>
              <a:off x="7018240" y="1510629"/>
              <a:ext cx="1560610" cy="295271"/>
            </a:xfrm>
            <a:prstGeom prst="accentCallout2">
              <a:avLst>
                <a:gd name="adj1" fmla="val 50795"/>
                <a:gd name="adj2" fmla="val 672"/>
                <a:gd name="adj3" fmla="val 49774"/>
                <a:gd name="adj4" fmla="val -12453"/>
                <a:gd name="adj5" fmla="val 317583"/>
                <a:gd name="adj6" fmla="val -54710"/>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hangingPunct="0">
                <a:tabLst>
                  <a:tab pos="1257300" algn="l"/>
                </a:tabLst>
                <a:defRPr/>
              </a:pPr>
              <a:r>
                <a:rPr lang="en-GB" sz="1050" b="1" dirty="0">
                  <a:latin typeface="+mn-lt"/>
                  <a:cs typeface="+mn-cs"/>
                </a:rPr>
                <a:t>Munich</a:t>
              </a:r>
              <a:r>
                <a:rPr lang="de-DE" sz="1050" b="1" dirty="0">
                  <a:latin typeface="+mn-lt"/>
                  <a:cs typeface="+mn-cs"/>
                </a:rPr>
                <a:t>, Germany</a:t>
              </a:r>
            </a:p>
          </p:txBody>
        </p:sp>
      </p:grpSp>
      <p:cxnSp>
        <p:nvCxnSpPr>
          <p:cNvPr id="151" name="Elbow Connector 150"/>
          <p:cNvCxnSpPr>
            <a:stCxn id="35890" idx="0"/>
            <a:endCxn id="142" idx="3"/>
          </p:cNvCxnSpPr>
          <p:nvPr/>
        </p:nvCxnSpPr>
        <p:spPr>
          <a:xfrm rot="16200000" flipV="1">
            <a:off x="2261882" y="3651568"/>
            <a:ext cx="912168" cy="2196021"/>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8263"/>
          <a:ext cx="4186808" cy="2520000"/>
        </p:xfrm>
        <a:graphic>
          <a:graphicData uri="http://schemas.openxmlformats.org/drawingml/2006/table">
            <a:tbl>
              <a:tblPr firstRow="1" bandRow="1">
                <a:tableStyleId>{5C22544A-7EE6-4342-B048-85BDC9FD1C3A}</a:tableStyleId>
              </a:tblPr>
              <a:tblGrid>
                <a:gridCol w="864096"/>
                <a:gridCol w="3322712"/>
              </a:tblGrid>
              <a:tr h="3608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266009">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1" i="0" u="none" strike="noStrike" kern="1200" cap="none" spc="0" normalizeH="0" baseline="0" noProof="0" dirty="0" err="1" smtClean="0">
                          <a:ln>
                            <a:noFill/>
                          </a:ln>
                          <a:solidFill>
                            <a:srgbClr val="000000"/>
                          </a:solidFill>
                          <a:effectLst/>
                          <a:uLnTx/>
                          <a:uFillTx/>
                          <a:latin typeface="Arial" charset="0"/>
                          <a:ea typeface="+mn-ea"/>
                          <a:cs typeface="+mn-cs"/>
                        </a:rPr>
                        <a:t>Banca</a:t>
                      </a: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000" b="1" i="0" u="none" strike="noStrike" kern="1200" cap="none" spc="0" normalizeH="0" baseline="0" noProof="0" dirty="0" err="1" smtClean="0">
                          <a:ln>
                            <a:noFill/>
                          </a:ln>
                          <a:solidFill>
                            <a:srgbClr val="000000"/>
                          </a:solidFill>
                          <a:effectLst/>
                          <a:uLnTx/>
                          <a:uFillTx/>
                          <a:latin typeface="Arial" charset="0"/>
                          <a:ea typeface="+mn-ea"/>
                          <a:cs typeface="+mn-cs"/>
                        </a:rPr>
                        <a:t>Transilvania</a:t>
                      </a:r>
                      <a:r>
                        <a:rPr kumimoji="0" lang="en-GB" sz="1000" b="1" i="0" u="none" strike="noStrike" kern="1200" cap="none" spc="0" normalizeH="0" baseline="0" noProof="0" dirty="0" smtClean="0">
                          <a:ln>
                            <a:noFill/>
                          </a:ln>
                          <a:solidFill>
                            <a:srgbClr val="000000"/>
                          </a:solidFill>
                          <a:effectLst/>
                          <a:uLnTx/>
                          <a:uFillTx/>
                          <a:latin typeface="Arial" charset="0"/>
                          <a:ea typeface="+mn-ea"/>
                          <a:cs typeface="+mn-cs"/>
                        </a:rPr>
                        <a:t> S.A. (‘BT’)</a:t>
                      </a:r>
                    </a:p>
                  </a:txBody>
                  <a:tcPr>
                    <a:solidFill>
                      <a:schemeClr val="bg2">
                        <a:lumMod val="20000"/>
                        <a:lumOff val="80000"/>
                      </a:schemeClr>
                    </a:solidFill>
                  </a:tcPr>
                </a:tc>
              </a:tr>
              <a:tr h="1412340">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Measures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EEEF and BT, one of the leading banks in Romania signed a letter of intent regarding green lending to support energy efficiency and renewable energy investments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Provision of financing to public and private building owners, homeowner associations and municipalities, public sector entities and private sector companies acting on behalf of the public sector</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r>
              <a:tr h="48082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lvl="2" indent="-176213">
                        <a:spcBef>
                          <a:spcPts val="300"/>
                        </a:spcBef>
                        <a:spcAft>
                          <a:spcPts val="300"/>
                        </a:spcAft>
                        <a:buFont typeface="Symbol" pitchFamily="18" charset="2"/>
                        <a:buChar char="-"/>
                        <a:defRPr/>
                      </a:pPr>
                      <a:r>
                        <a:rPr lang="en-US" sz="1000" dirty="0" smtClean="0"/>
                        <a:t>Average CO2 emission</a:t>
                      </a:r>
                      <a:r>
                        <a:rPr lang="en-US" sz="1000" baseline="0" dirty="0" smtClean="0"/>
                        <a:t> </a:t>
                      </a:r>
                      <a:r>
                        <a:rPr lang="en-US" sz="1000" dirty="0" smtClean="0"/>
                        <a:t>reduction</a:t>
                      </a:r>
                      <a:r>
                        <a:rPr lang="en-US" sz="1000" baseline="0" dirty="0" smtClean="0"/>
                        <a:t> </a:t>
                      </a:r>
                      <a:r>
                        <a:rPr lang="en-GB" sz="1000" dirty="0" smtClean="0"/>
                        <a:t>of</a:t>
                      </a:r>
                      <a:r>
                        <a:rPr lang="en-GB" sz="1000" baseline="0" dirty="0" smtClean="0"/>
                        <a:t> at least 20% for projects financed via BT</a:t>
                      </a:r>
                      <a:endParaRPr lang="en-GB" sz="1000" dirty="0" smtClean="0"/>
                    </a:p>
                  </a:txBody>
                  <a:tcPr>
                    <a:solidFill>
                      <a:schemeClr val="bg2">
                        <a:lumMod val="20000"/>
                        <a:lumOff val="80000"/>
                      </a:schemeClr>
                    </a:solidFill>
                  </a:tcPr>
                </a:tc>
              </a:tr>
            </a:tbl>
          </a:graphicData>
        </a:graphic>
      </p:graphicFrame>
      <p:sp>
        <p:nvSpPr>
          <p:cNvPr id="35858" name="Slide Number Placeholder 5"/>
          <p:cNvSpPr>
            <a:spLocks noGrp="1"/>
          </p:cNvSpPr>
          <p:nvPr>
            <p:ph type="sldNum" sz="quarter" idx="12"/>
          </p:nvPr>
        </p:nvSpPr>
        <p:spPr/>
        <p:txBody>
          <a:bodyPr/>
          <a:lstStyle/>
          <a:p>
            <a:pPr>
              <a:defRPr/>
            </a:pPr>
            <a:fld id="{28544B5B-FE6F-46F4-A4D1-78AB2C12419D}" type="slidenum">
              <a:rPr lang="de-DE" smtClean="0"/>
              <a:pPr>
                <a:defRPr/>
              </a:pPr>
              <a:t>16</a:t>
            </a:fld>
            <a:endParaRPr lang="de-DE" smtClean="0"/>
          </a:p>
        </p:txBody>
      </p:sp>
      <p:graphicFrame>
        <p:nvGraphicFramePr>
          <p:cNvPr id="10" name="Content Placeholder 8"/>
          <p:cNvGraphicFramePr>
            <a:graphicFrameLocks/>
          </p:cNvGraphicFramePr>
          <p:nvPr/>
        </p:nvGraphicFramePr>
        <p:xfrm>
          <a:off x="4572000" y="1068263"/>
          <a:ext cx="4186808" cy="2520000"/>
        </p:xfrm>
        <a:graphic>
          <a:graphicData uri="http://schemas.openxmlformats.org/drawingml/2006/table">
            <a:tbl>
              <a:tblPr firstRow="1" bandRow="1">
                <a:tableStyleId>{5C22544A-7EE6-4342-B048-85BDC9FD1C3A}</a:tableStyleId>
              </a:tblPr>
              <a:tblGrid>
                <a:gridCol w="4186808"/>
              </a:tblGrid>
              <a:tr h="358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161342">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620963"/>
          <a:ext cx="4186808" cy="2628000"/>
        </p:xfrm>
        <a:graphic>
          <a:graphicData uri="http://schemas.openxmlformats.org/drawingml/2006/table">
            <a:tbl>
              <a:tblPr firstRow="1" bandRow="1">
                <a:tableStyleId>{5C22544A-7EE6-4342-B048-85BDC9FD1C3A}</a:tableStyleId>
              </a:tblPr>
              <a:tblGrid>
                <a:gridCol w="4186808"/>
              </a:tblGrid>
              <a:tr h="359457">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Financing structure </a:t>
                      </a:r>
                      <a:endParaRPr lang="en-GB" sz="1600" b="1" u="none" dirty="0">
                        <a:solidFill>
                          <a:schemeClr val="bg1"/>
                        </a:solidFill>
                        <a:ea typeface="ＭＳ Ｐゴシック" pitchFamily="34" charset="-128"/>
                        <a:cs typeface="Arial Unicode MS" pitchFamily="34" charset="-128"/>
                      </a:endParaRPr>
                    </a:p>
                  </a:txBody>
                  <a:tcPr/>
                </a:tc>
              </a:tr>
              <a:tr h="2268543">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620963"/>
          <a:ext cx="4186808" cy="2628000"/>
        </p:xfrm>
        <a:graphic>
          <a:graphicData uri="http://schemas.openxmlformats.org/drawingml/2006/table">
            <a:tbl>
              <a:tblPr firstRow="1" bandRow="1">
                <a:tableStyleId>{5C22544A-7EE6-4342-B048-85BDC9FD1C3A}</a:tableStyleId>
              </a:tblPr>
              <a:tblGrid>
                <a:gridCol w="4186808"/>
              </a:tblGrid>
              <a:tr h="360908">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       </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267092">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Financing volume: approx. €25 m</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10 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US" sz="1000" dirty="0" smtClean="0"/>
                        <a:t>First cooperation of the EEEF with a financial institution and also EEEF’s first project in Eastern Europe </a:t>
                      </a:r>
                    </a:p>
                    <a:p>
                      <a:pPr marL="180975" lvl="2" indent="-176213">
                        <a:spcBef>
                          <a:spcPts val="300"/>
                        </a:spcBef>
                        <a:spcAft>
                          <a:spcPts val="300"/>
                        </a:spcAft>
                        <a:buFont typeface="Symbol" pitchFamily="18" charset="2"/>
                        <a:buChar char="-"/>
                      </a:pPr>
                      <a:r>
                        <a:rPr lang="en-US" sz="1000" dirty="0" smtClean="0"/>
                        <a:t>Strong local partner with credentials in financing several energy efficiency projects</a:t>
                      </a:r>
                    </a:p>
                    <a:p>
                      <a:pPr marL="180975" lvl="2" indent="-176213">
                        <a:spcBef>
                          <a:spcPts val="300"/>
                        </a:spcBef>
                        <a:spcAft>
                          <a:spcPts val="300"/>
                        </a:spcAft>
                        <a:buFont typeface="Symbol" pitchFamily="18" charset="2"/>
                        <a:buChar char="-"/>
                      </a:pPr>
                      <a:r>
                        <a:rPr lang="en-GB" sz="1000" dirty="0" smtClean="0"/>
                        <a:t>Role model</a:t>
                      </a:r>
                      <a:r>
                        <a:rPr lang="en-GB" sz="1000" baseline="0" dirty="0" smtClean="0"/>
                        <a:t> for further Financial Institutions investments</a:t>
                      </a:r>
                      <a:endParaRPr lang="en-GB" sz="1000" dirty="0" smtClean="0"/>
                    </a:p>
                  </a:txBody>
                  <a:tcPr>
                    <a:solidFill>
                      <a:schemeClr val="bg2">
                        <a:lumMod val="20000"/>
                        <a:lumOff val="80000"/>
                      </a:schemeClr>
                    </a:solidFill>
                  </a:tcPr>
                </a:tc>
              </a:tr>
            </a:tbl>
          </a:graphicData>
        </a:graphic>
      </p:graphicFrame>
      <p:grpSp>
        <p:nvGrpSpPr>
          <p:cNvPr id="2" name="Group 32"/>
          <p:cNvGrpSpPr>
            <a:grpSpLocks/>
          </p:cNvGrpSpPr>
          <p:nvPr/>
        </p:nvGrpSpPr>
        <p:grpSpPr bwMode="auto">
          <a:xfrm>
            <a:off x="550267" y="4217202"/>
            <a:ext cx="3733701" cy="1950861"/>
            <a:chOff x="897553" y="1308100"/>
            <a:chExt cx="6728825" cy="2934824"/>
          </a:xfrm>
        </p:grpSpPr>
        <p:cxnSp>
          <p:nvCxnSpPr>
            <p:cNvPr id="143" name="Straight Arrow Connector 142"/>
            <p:cNvCxnSpPr>
              <a:stCxn id="141" idx="3"/>
              <a:endCxn id="35890" idx="1"/>
            </p:cNvCxnSpPr>
            <p:nvPr/>
          </p:nvCxnSpPr>
          <p:spPr bwMode="auto">
            <a:xfrm>
              <a:off x="2857310" y="3898774"/>
              <a:ext cx="3212098" cy="75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890" name="Rectangle 4"/>
            <p:cNvSpPr>
              <a:spLocks noChangeArrowheads="1"/>
            </p:cNvSpPr>
            <p:nvPr/>
          </p:nvSpPr>
          <p:spPr bwMode="auto">
            <a:xfrm>
              <a:off x="6069408" y="3569807"/>
              <a:ext cx="1556970" cy="673117"/>
            </a:xfrm>
            <a:prstGeom prst="rect">
              <a:avLst/>
            </a:prstGeom>
            <a:solidFill>
              <a:srgbClr val="FFAF19"/>
            </a:solidFill>
            <a:ln w="12700" algn="ctr">
              <a:noFill/>
              <a:round/>
              <a:headEnd/>
              <a:tailEnd/>
            </a:ln>
          </p:spPr>
          <p:txBody>
            <a:bodyPr anchor="ctr"/>
            <a:lstStyle/>
            <a:p>
              <a:pPr algn="ctr"/>
              <a:r>
                <a:rPr lang="en-GB" sz="1000" dirty="0" smtClean="0">
                  <a:solidFill>
                    <a:srgbClr val="FFFFFF"/>
                  </a:solidFill>
                </a:rPr>
                <a:t>(Sub-borrowers)</a:t>
              </a:r>
              <a:endParaRPr lang="en-GB" sz="1000" dirty="0">
                <a:solidFill>
                  <a:srgbClr val="FFFFFF"/>
                </a:solidFill>
              </a:endParaRPr>
            </a:p>
          </p:txBody>
        </p:sp>
        <p:sp>
          <p:nvSpPr>
            <p:cNvPr id="141" name="Rectangle 4"/>
            <p:cNvSpPr>
              <a:spLocks noChangeArrowheads="1"/>
            </p:cNvSpPr>
            <p:nvPr/>
          </p:nvSpPr>
          <p:spPr bwMode="auto">
            <a:xfrm>
              <a:off x="1014845" y="3560845"/>
              <a:ext cx="1842465" cy="675858"/>
            </a:xfrm>
            <a:prstGeom prst="rect">
              <a:avLst/>
            </a:prstGeom>
            <a:solidFill>
              <a:schemeClr val="accent5"/>
            </a:solidFill>
            <a:ln w="12700" algn="ctr">
              <a:noFill/>
              <a:round/>
              <a:headEnd/>
              <a:tailEnd/>
            </a:ln>
          </p:spPr>
          <p:txBody>
            <a:bodyPr anchor="ctr"/>
            <a:lstStyle/>
            <a:p>
              <a:pPr algn="ctr">
                <a:defRPr/>
              </a:pPr>
              <a:endParaRPr lang="en-GB" sz="1000" b="1" dirty="0">
                <a:solidFill>
                  <a:srgbClr val="FFFFFF"/>
                </a:solidFill>
                <a:latin typeface="+mn-lt"/>
                <a:cs typeface="Arial" pitchFamily="34" charset="0"/>
              </a:endParaRPr>
            </a:p>
            <a:p>
              <a:pPr algn="ctr">
                <a:defRPr/>
              </a:pPr>
              <a:endParaRPr lang="en-GB" sz="1000" b="1" dirty="0">
                <a:solidFill>
                  <a:srgbClr val="FFFFFF"/>
                </a:solidFill>
                <a:latin typeface="+mn-lt"/>
                <a:cs typeface="Arial" pitchFamily="34" charset="0"/>
              </a:endParaRPr>
            </a:p>
            <a:p>
              <a:pPr algn="ctr">
                <a:defRPr/>
              </a:pPr>
              <a:endParaRPr lang="en-GB" sz="1000" b="1" dirty="0">
                <a:solidFill>
                  <a:srgbClr val="FFFFFF"/>
                </a:solidFill>
                <a:latin typeface="+mn-lt"/>
                <a:cs typeface="Arial" pitchFamily="34" charset="0"/>
              </a:endParaRPr>
            </a:p>
            <a:p>
              <a:pPr algn="ctr">
                <a:defRPr/>
              </a:pPr>
              <a:r>
                <a:rPr lang="en-GB" sz="1000" b="1" dirty="0">
                  <a:solidFill>
                    <a:srgbClr val="FFFFFF"/>
                  </a:solidFill>
                  <a:latin typeface="+mn-lt"/>
                  <a:cs typeface="Arial" pitchFamily="34" charset="0"/>
                </a:rPr>
                <a:t>      </a:t>
              </a:r>
            </a:p>
            <a:p>
              <a:pPr>
                <a:defRPr/>
              </a:pPr>
              <a:endParaRPr lang="en-GB" sz="400" b="1" dirty="0">
                <a:solidFill>
                  <a:srgbClr val="FFFFFF"/>
                </a:solidFill>
                <a:latin typeface="+mn-lt"/>
                <a:cs typeface="Arial" pitchFamily="34" charset="0"/>
              </a:endParaRPr>
            </a:p>
            <a:p>
              <a:pPr>
                <a:defRPr/>
              </a:pPr>
              <a:r>
                <a:rPr lang="en-GB" sz="1000" dirty="0" smtClean="0">
                  <a:solidFill>
                    <a:srgbClr val="FFFFFF"/>
                  </a:solidFill>
                  <a:latin typeface="+mn-lt"/>
                  <a:cs typeface="Arial" pitchFamily="34" charset="0"/>
                </a:rPr>
                <a:t>    (Borrower)</a:t>
              </a:r>
              <a:endParaRPr lang="en-GB" sz="1000" dirty="0">
                <a:solidFill>
                  <a:srgbClr val="FFFFFF"/>
                </a:solidFill>
                <a:latin typeface="+mn-lt"/>
                <a:cs typeface="Arial" pitchFamily="34" charset="0"/>
              </a:endParaRPr>
            </a:p>
            <a:p>
              <a:pPr algn="ctr">
                <a:defRPr/>
              </a:pPr>
              <a:endParaRPr lang="en-GB" sz="1000" dirty="0">
                <a:solidFill>
                  <a:srgbClr val="FFFFFF"/>
                </a:solidFill>
                <a:latin typeface="+mn-lt"/>
                <a:cs typeface="Arial" pitchFamily="34" charset="0"/>
              </a:endParaRPr>
            </a:p>
            <a:p>
              <a:pPr algn="ctr">
                <a:defRPr/>
              </a:pPr>
              <a:endParaRPr lang="en-GB" sz="1000" dirty="0">
                <a:solidFill>
                  <a:srgbClr val="FFFFFF"/>
                </a:solidFill>
                <a:latin typeface="+mn-lt"/>
                <a:cs typeface="Arial" pitchFamily="34" charset="0"/>
              </a:endParaRPr>
            </a:p>
            <a:p>
              <a:pPr algn="ctr">
                <a:defRPr/>
              </a:pPr>
              <a:endParaRPr lang="en-GB" sz="1000" dirty="0">
                <a:solidFill>
                  <a:srgbClr val="FFFFFF"/>
                </a:solidFill>
                <a:latin typeface="+mn-lt"/>
                <a:cs typeface="Arial" pitchFamily="34" charset="0"/>
              </a:endParaRPr>
            </a:p>
          </p:txBody>
        </p:sp>
        <p:sp>
          <p:nvSpPr>
            <p:cNvPr id="142" name="Rectangle 141"/>
            <p:cNvSpPr/>
            <p:nvPr/>
          </p:nvSpPr>
          <p:spPr bwMode="auto">
            <a:xfrm>
              <a:off x="897553" y="1308100"/>
              <a:ext cx="2057039" cy="864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en-GB" sz="1000" b="1" dirty="0">
                <a:solidFill>
                  <a:schemeClr val="bg1"/>
                </a:solidFill>
              </a:endParaRPr>
            </a:p>
            <a:p>
              <a:pPr algn="ctr" fontAlgn="auto">
                <a:spcBef>
                  <a:spcPts val="0"/>
                </a:spcBef>
                <a:spcAft>
                  <a:spcPts val="0"/>
                </a:spcAft>
                <a:defRPr/>
              </a:pPr>
              <a:r>
                <a:rPr lang="en-GB" sz="1000" dirty="0" smtClean="0">
                  <a:solidFill>
                    <a:schemeClr val="bg1"/>
                  </a:solidFill>
                </a:rPr>
                <a:t>(Lender)</a:t>
              </a:r>
              <a:endParaRPr lang="en-GB" sz="1000" dirty="0">
                <a:solidFill>
                  <a:schemeClr val="bg1"/>
                </a:solidFill>
              </a:endParaRPr>
            </a:p>
          </p:txBody>
        </p:sp>
        <p:cxnSp>
          <p:nvCxnSpPr>
            <p:cNvPr id="145" name="Straight Arrow Connector 144"/>
            <p:cNvCxnSpPr>
              <a:stCxn id="142" idx="2"/>
              <a:endCxn id="141" idx="0"/>
            </p:cNvCxnSpPr>
            <p:nvPr/>
          </p:nvCxnSpPr>
          <p:spPr bwMode="auto">
            <a:xfrm>
              <a:off x="1926073" y="2172626"/>
              <a:ext cx="10004" cy="138821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bwMode="auto">
            <a:xfrm>
              <a:off x="3084364" y="3311878"/>
              <a:ext cx="2725209" cy="601915"/>
            </a:xfrm>
            <a:prstGeom prst="rect">
              <a:avLst/>
            </a:prstGeom>
            <a:noFill/>
            <a:ln>
              <a:noFill/>
            </a:ln>
          </p:spPr>
          <p:txBody>
            <a:bodyPr wrap="square">
              <a:spAutoFit/>
            </a:bodyPr>
            <a:lstStyle/>
            <a:p>
              <a:pPr algn="ctr" fontAlgn="auto">
                <a:spcBef>
                  <a:spcPts val="0"/>
                </a:spcBef>
                <a:spcAft>
                  <a:spcPts val="0"/>
                </a:spcAft>
                <a:defRPr/>
              </a:pPr>
              <a:r>
                <a:rPr lang="en-GB" sz="1000" dirty="0" smtClean="0">
                  <a:latin typeface="+mn-lt"/>
                  <a:cs typeface="+mn-cs"/>
                </a:rPr>
                <a:t>Sub-loans for EE and RE projects</a:t>
              </a:r>
              <a:endParaRPr lang="en-GB" sz="1000" dirty="0">
                <a:latin typeface="+mn-lt"/>
                <a:cs typeface="+mn-cs"/>
              </a:endParaRPr>
            </a:p>
          </p:txBody>
        </p:sp>
        <p:sp>
          <p:nvSpPr>
            <p:cNvPr id="149" name="TextBox 148"/>
            <p:cNvSpPr txBox="1"/>
            <p:nvPr/>
          </p:nvSpPr>
          <p:spPr bwMode="auto">
            <a:xfrm>
              <a:off x="1916417" y="2607739"/>
              <a:ext cx="2028593" cy="370408"/>
            </a:xfrm>
            <a:prstGeom prst="rect">
              <a:avLst/>
            </a:prstGeom>
            <a:noFill/>
          </p:spPr>
          <p:txBody>
            <a:bodyPr wrap="none">
              <a:spAutoFit/>
            </a:bodyPr>
            <a:lstStyle/>
            <a:p>
              <a:pPr fontAlgn="auto">
                <a:spcBef>
                  <a:spcPts val="0"/>
                </a:spcBef>
                <a:spcAft>
                  <a:spcPts val="0"/>
                </a:spcAft>
                <a:defRPr/>
              </a:pPr>
              <a:r>
                <a:rPr lang="en-GB" sz="1000" dirty="0" smtClean="0">
                  <a:latin typeface="+mn-lt"/>
                  <a:cs typeface="+mn-cs"/>
                </a:rPr>
                <a:t>Loan Agreement</a:t>
              </a:r>
              <a:endParaRPr lang="en-GB" sz="1000" dirty="0">
                <a:latin typeface="+mn-lt"/>
                <a:cs typeface="+mn-cs"/>
              </a:endParaRPr>
            </a:p>
          </p:txBody>
        </p:sp>
      </p:grpSp>
      <p:sp>
        <p:nvSpPr>
          <p:cNvPr id="35886" name="TextBox 163"/>
          <p:cNvSpPr txBox="1">
            <a:spLocks noChangeArrowheads="1"/>
          </p:cNvSpPr>
          <p:nvPr/>
        </p:nvSpPr>
        <p:spPr bwMode="auto">
          <a:xfrm>
            <a:off x="234950" y="211138"/>
            <a:ext cx="7239931" cy="769441"/>
          </a:xfrm>
          <a:prstGeom prst="rect">
            <a:avLst/>
          </a:prstGeom>
          <a:noFill/>
          <a:ln w="9525">
            <a:noFill/>
            <a:miter lim="800000"/>
            <a:headEnd/>
            <a:tailEnd/>
          </a:ln>
        </p:spPr>
        <p:txBody>
          <a:bodyPr wrap="none">
            <a:spAutoFit/>
          </a:bodyPr>
          <a:lstStyle/>
          <a:p>
            <a:r>
              <a:rPr lang="en-US" sz="2200" b="1" dirty="0" smtClean="0"/>
              <a:t>Green lending cooperation with </a:t>
            </a:r>
            <a:r>
              <a:rPr lang="en-US" sz="2200" b="1" dirty="0" err="1" smtClean="0"/>
              <a:t>Banca</a:t>
            </a:r>
            <a:r>
              <a:rPr lang="en-US" sz="2200" b="1" dirty="0" smtClean="0"/>
              <a:t> </a:t>
            </a:r>
            <a:r>
              <a:rPr lang="en-US" sz="2200" b="1" dirty="0" err="1" smtClean="0"/>
              <a:t>Transilvania</a:t>
            </a:r>
            <a:r>
              <a:rPr lang="en-US" sz="2200" b="1" dirty="0" smtClean="0"/>
              <a:t>- </a:t>
            </a:r>
          </a:p>
          <a:p>
            <a:r>
              <a:rPr lang="en-US" sz="2200" b="1" dirty="0" smtClean="0"/>
              <a:t>Cluj-Napoca, Romania</a:t>
            </a:r>
            <a:endParaRPr lang="en-GB" sz="2200" b="1" dirty="0"/>
          </a:p>
        </p:txBody>
      </p:sp>
      <p:pic>
        <p:nvPicPr>
          <p:cNvPr id="35887" name="Picture 8" descr="EEEF_Logo_RGB"/>
          <p:cNvPicPr>
            <a:picLocks noChangeAspect="1" noChangeArrowheads="1"/>
          </p:cNvPicPr>
          <p:nvPr/>
        </p:nvPicPr>
        <p:blipFill>
          <a:blip r:embed="rId3" cstate="print"/>
          <a:srcRect/>
          <a:stretch>
            <a:fillRect/>
          </a:stretch>
        </p:blipFill>
        <p:spPr bwMode="auto">
          <a:xfrm>
            <a:off x="947850" y="4260582"/>
            <a:ext cx="327025" cy="236538"/>
          </a:xfrm>
          <a:prstGeom prst="rect">
            <a:avLst/>
          </a:prstGeom>
          <a:noFill/>
          <a:ln w="9525">
            <a:noFill/>
            <a:miter lim="800000"/>
            <a:headEnd/>
            <a:tailEnd/>
          </a:ln>
        </p:spPr>
      </p:pic>
      <p:grpSp>
        <p:nvGrpSpPr>
          <p:cNvPr id="3" name="Group 441"/>
          <p:cNvGrpSpPr>
            <a:grpSpLocks/>
          </p:cNvGrpSpPr>
          <p:nvPr/>
        </p:nvGrpSpPr>
        <p:grpSpPr bwMode="auto">
          <a:xfrm>
            <a:off x="5322888" y="1571500"/>
            <a:ext cx="3281362" cy="1800225"/>
            <a:chOff x="5297281" y="1340768"/>
            <a:chExt cx="3281569" cy="1800200"/>
          </a:xfrm>
        </p:grpSpPr>
        <p:grpSp>
          <p:nvGrpSpPr>
            <p:cNvPr id="4" name="Group 320"/>
            <p:cNvGrpSpPr>
              <a:grpSpLocks/>
            </p:cNvGrpSpPr>
            <p:nvPr/>
          </p:nvGrpSpPr>
          <p:grpSpPr bwMode="auto">
            <a:xfrm>
              <a:off x="5297281" y="1340768"/>
              <a:ext cx="1579663" cy="1800200"/>
              <a:chOff x="2560977" y="1429416"/>
              <a:chExt cx="4510002" cy="5346000"/>
            </a:xfrm>
          </p:grpSpPr>
          <p:sp>
            <p:nvSpPr>
              <p:cNvPr id="161" name="Freeform 1747"/>
              <p:cNvSpPr>
                <a:spLocks/>
              </p:cNvSpPr>
              <p:nvPr/>
            </p:nvSpPr>
            <p:spPr bwMode="gray">
              <a:xfrm>
                <a:off x="5230716" y="3927987"/>
                <a:ext cx="915599"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2" name="Freeform 1748"/>
              <p:cNvSpPr>
                <a:spLocks/>
              </p:cNvSpPr>
              <p:nvPr/>
            </p:nvSpPr>
            <p:spPr bwMode="gray">
              <a:xfrm>
                <a:off x="4501871" y="3951698"/>
                <a:ext cx="824103" cy="1031399"/>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163" name="Freeform 1749"/>
              <p:cNvSpPr>
                <a:spLocks/>
              </p:cNvSpPr>
              <p:nvPr/>
            </p:nvSpPr>
            <p:spPr bwMode="gray">
              <a:xfrm>
                <a:off x="6445471" y="4630417"/>
                <a:ext cx="398875"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4" name="Freeform 1750"/>
              <p:cNvSpPr>
                <a:spLocks/>
              </p:cNvSpPr>
              <p:nvPr/>
            </p:nvSpPr>
            <p:spPr bwMode="gray">
              <a:xfrm>
                <a:off x="5525341" y="4606845"/>
                <a:ext cx="521255"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5" name="Freeform 1751"/>
              <p:cNvSpPr>
                <a:spLocks/>
              </p:cNvSpPr>
              <p:nvPr/>
            </p:nvSpPr>
            <p:spPr bwMode="gray">
              <a:xfrm>
                <a:off x="4478294" y="4583275"/>
                <a:ext cx="72523"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6" name="Freeform 1752"/>
              <p:cNvSpPr>
                <a:spLocks/>
              </p:cNvSpPr>
              <p:nvPr/>
            </p:nvSpPr>
            <p:spPr bwMode="gray">
              <a:xfrm>
                <a:off x="5067540" y="4465416"/>
                <a:ext cx="625508"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7" name="Freeform 1753"/>
              <p:cNvSpPr>
                <a:spLocks/>
              </p:cNvSpPr>
              <p:nvPr/>
            </p:nvSpPr>
            <p:spPr bwMode="gray">
              <a:xfrm>
                <a:off x="6023934" y="3979846"/>
                <a:ext cx="1047045"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8" name="Freeform 1754"/>
              <p:cNvSpPr>
                <a:spLocks/>
              </p:cNvSpPr>
              <p:nvPr/>
            </p:nvSpPr>
            <p:spPr bwMode="gray">
              <a:xfrm>
                <a:off x="6005804" y="3612132"/>
                <a:ext cx="784150"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69" name="Freeform 1755"/>
              <p:cNvSpPr>
                <a:spLocks/>
              </p:cNvSpPr>
              <p:nvPr/>
            </p:nvSpPr>
            <p:spPr bwMode="gray">
              <a:xfrm>
                <a:off x="5665852" y="3833702"/>
                <a:ext cx="271960"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0" name="Freeform 1756"/>
              <p:cNvSpPr>
                <a:spLocks/>
              </p:cNvSpPr>
              <p:nvPr/>
            </p:nvSpPr>
            <p:spPr bwMode="gray">
              <a:xfrm>
                <a:off x="5756506" y="3630989"/>
                <a:ext cx="475931"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1" name="Freeform 1757"/>
              <p:cNvSpPr>
                <a:spLocks/>
              </p:cNvSpPr>
              <p:nvPr/>
            </p:nvSpPr>
            <p:spPr bwMode="gray">
              <a:xfrm>
                <a:off x="5742909" y="3414132"/>
                <a:ext cx="571116"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2" name="Freeform 1758"/>
              <p:cNvSpPr>
                <a:spLocks/>
              </p:cNvSpPr>
              <p:nvPr/>
            </p:nvSpPr>
            <p:spPr bwMode="gray">
              <a:xfrm>
                <a:off x="5765571" y="3362273"/>
                <a:ext cx="104253"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3" name="Freeform 1759"/>
              <p:cNvSpPr>
                <a:spLocks/>
              </p:cNvSpPr>
              <p:nvPr/>
            </p:nvSpPr>
            <p:spPr bwMode="gray">
              <a:xfrm>
                <a:off x="5770105" y="3310417"/>
                <a:ext cx="67989"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4" name="Freeform 1760"/>
              <p:cNvSpPr>
                <a:spLocks/>
              </p:cNvSpPr>
              <p:nvPr/>
            </p:nvSpPr>
            <p:spPr bwMode="gray">
              <a:xfrm>
                <a:off x="5842628" y="3183130"/>
                <a:ext cx="385275"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5" name="Freeform 1761"/>
              <p:cNvSpPr>
                <a:spLocks/>
              </p:cNvSpPr>
              <p:nvPr/>
            </p:nvSpPr>
            <p:spPr bwMode="gray">
              <a:xfrm>
                <a:off x="5869824" y="1467130"/>
                <a:ext cx="1201155"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6" name="Freeform 1762"/>
              <p:cNvSpPr>
                <a:spLocks/>
              </p:cNvSpPr>
              <p:nvPr/>
            </p:nvSpPr>
            <p:spPr bwMode="gray">
              <a:xfrm>
                <a:off x="2796676" y="1971560"/>
                <a:ext cx="639105"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7" name="Freeform 1763"/>
              <p:cNvSpPr>
                <a:spLocks/>
              </p:cNvSpPr>
              <p:nvPr/>
            </p:nvSpPr>
            <p:spPr bwMode="gray">
              <a:xfrm>
                <a:off x="3426715" y="3343416"/>
                <a:ext cx="729761"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8" name="Freeform 1764"/>
              <p:cNvSpPr>
                <a:spLocks/>
              </p:cNvSpPr>
              <p:nvPr/>
            </p:nvSpPr>
            <p:spPr bwMode="gray">
              <a:xfrm>
                <a:off x="3086766" y="3739416"/>
                <a:ext cx="426071"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79" name="Freeform 1765"/>
              <p:cNvSpPr>
                <a:spLocks/>
              </p:cNvSpPr>
              <p:nvPr/>
            </p:nvSpPr>
            <p:spPr bwMode="gray">
              <a:xfrm>
                <a:off x="3363258" y="3772417"/>
                <a:ext cx="226633"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0" name="Freeform 1766"/>
              <p:cNvSpPr>
                <a:spLocks/>
              </p:cNvSpPr>
              <p:nvPr/>
            </p:nvSpPr>
            <p:spPr bwMode="gray">
              <a:xfrm>
                <a:off x="4278856" y="4149560"/>
                <a:ext cx="349017"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1" name="Freeform 1767"/>
              <p:cNvSpPr>
                <a:spLocks/>
              </p:cNvSpPr>
              <p:nvPr/>
            </p:nvSpPr>
            <p:spPr bwMode="gray">
              <a:xfrm>
                <a:off x="4201802" y="4404132"/>
                <a:ext cx="339949"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2" name="Freeform 1768"/>
              <p:cNvSpPr>
                <a:spLocks/>
              </p:cNvSpPr>
              <p:nvPr/>
            </p:nvSpPr>
            <p:spPr bwMode="gray">
              <a:xfrm>
                <a:off x="5448284" y="1749987"/>
                <a:ext cx="838545"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3" name="Freeform 1769"/>
              <p:cNvSpPr>
                <a:spLocks/>
              </p:cNvSpPr>
              <p:nvPr/>
            </p:nvSpPr>
            <p:spPr bwMode="gray">
              <a:xfrm>
                <a:off x="6001270" y="1716989"/>
                <a:ext cx="72523"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5"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275"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6"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7"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8"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9"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80"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6"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271"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2"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3"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4"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186" name="Freeform 1782"/>
              <p:cNvSpPr>
                <a:spLocks/>
              </p:cNvSpPr>
              <p:nvPr/>
            </p:nvSpPr>
            <p:spPr bwMode="gray">
              <a:xfrm>
                <a:off x="6159914" y="5210273"/>
                <a:ext cx="643639"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7" name="Freeform 1783"/>
              <p:cNvSpPr>
                <a:spLocks/>
              </p:cNvSpPr>
              <p:nvPr/>
            </p:nvSpPr>
            <p:spPr bwMode="gray">
              <a:xfrm>
                <a:off x="5892486" y="4682273"/>
                <a:ext cx="965459"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rgbClr val="0018A8"/>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8" name="Freeform 1784"/>
              <p:cNvSpPr>
                <a:spLocks/>
              </p:cNvSpPr>
              <p:nvPr/>
            </p:nvSpPr>
            <p:spPr bwMode="gray">
              <a:xfrm>
                <a:off x="4718526" y="5563846"/>
                <a:ext cx="108784"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89" name="Freeform 1785"/>
              <p:cNvSpPr>
                <a:spLocks/>
              </p:cNvSpPr>
              <p:nvPr/>
            </p:nvSpPr>
            <p:spPr bwMode="gray">
              <a:xfrm>
                <a:off x="4673200" y="5804273"/>
                <a:ext cx="181307"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0" name="Freeform 1786"/>
              <p:cNvSpPr>
                <a:spLocks/>
              </p:cNvSpPr>
              <p:nvPr/>
            </p:nvSpPr>
            <p:spPr bwMode="gray">
              <a:xfrm>
                <a:off x="5158194" y="6186132"/>
                <a:ext cx="367147"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1" name="Freeform 1787"/>
              <p:cNvSpPr>
                <a:spLocks/>
              </p:cNvSpPr>
              <p:nvPr/>
            </p:nvSpPr>
            <p:spPr bwMode="gray">
              <a:xfrm>
                <a:off x="4836376" y="4734132"/>
                <a:ext cx="716161"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2" name="Freeform 1788"/>
              <p:cNvSpPr>
                <a:spLocks/>
              </p:cNvSpPr>
              <p:nvPr/>
            </p:nvSpPr>
            <p:spPr bwMode="gray">
              <a:xfrm>
                <a:off x="6672104" y="5526132"/>
                <a:ext cx="398875"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3" name="Freeform 1789"/>
              <p:cNvSpPr>
                <a:spLocks/>
              </p:cNvSpPr>
              <p:nvPr/>
            </p:nvSpPr>
            <p:spPr bwMode="gray">
              <a:xfrm>
                <a:off x="4287922" y="4380559"/>
                <a:ext cx="54392"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4" name="Freeform 1790"/>
              <p:cNvSpPr>
                <a:spLocks/>
              </p:cNvSpPr>
              <p:nvPr/>
            </p:nvSpPr>
            <p:spPr bwMode="gray">
              <a:xfrm>
                <a:off x="3467510" y="4441846"/>
                <a:ext cx="1237417" cy="1173856"/>
              </a:xfrm>
              <a:custGeom>
                <a:avLst/>
                <a:gdLst>
                  <a:gd name="T0" fmla="*/ 58994 w 842"/>
                  <a:gd name="T1" fmla="*/ 65575 h 846"/>
                  <a:gd name="T2" fmla="*/ 55028 w 842"/>
                  <a:gd name="T3" fmla="*/ 67027 h 846"/>
                  <a:gd name="T4" fmla="*/ 50723 w 842"/>
                  <a:gd name="T5" fmla="*/ 64901 h 846"/>
                  <a:gd name="T6" fmla="*/ 49486 w 842"/>
                  <a:gd name="T7" fmla="*/ 64126 h 846"/>
                  <a:gd name="T8" fmla="*/ 45943 w 842"/>
                  <a:gd name="T9" fmla="*/ 63812 h 846"/>
                  <a:gd name="T10" fmla="*/ 40679 w 842"/>
                  <a:gd name="T11" fmla="*/ 64540 h 846"/>
                  <a:gd name="T12" fmla="*/ 37321 w 842"/>
                  <a:gd name="T13" fmla="*/ 70162 h 846"/>
                  <a:gd name="T14" fmla="*/ 34895 w 842"/>
                  <a:gd name="T15" fmla="*/ 71192 h 846"/>
                  <a:gd name="T16" fmla="*/ 30411 w 842"/>
                  <a:gd name="T17" fmla="*/ 70957 h 846"/>
                  <a:gd name="T18" fmla="*/ 28568 w 842"/>
                  <a:gd name="T19" fmla="*/ 68984 h 846"/>
                  <a:gd name="T20" fmla="*/ 25699 w 842"/>
                  <a:gd name="T21" fmla="*/ 67324 h 846"/>
                  <a:gd name="T22" fmla="*/ 18690 w 842"/>
                  <a:gd name="T23" fmla="*/ 67027 h 846"/>
                  <a:gd name="T24" fmla="*/ 13738 w 842"/>
                  <a:gd name="T25" fmla="*/ 64126 h 846"/>
                  <a:gd name="T26" fmla="*/ 11331 w 842"/>
                  <a:gd name="T27" fmla="*/ 61104 h 846"/>
                  <a:gd name="T28" fmla="*/ 12817 w 842"/>
                  <a:gd name="T29" fmla="*/ 55054 h 846"/>
                  <a:gd name="T30" fmla="*/ 15060 w 842"/>
                  <a:gd name="T31" fmla="*/ 49172 h 846"/>
                  <a:gd name="T32" fmla="*/ 15952 w 842"/>
                  <a:gd name="T33" fmla="*/ 42968 h 846"/>
                  <a:gd name="T34" fmla="*/ 17899 w 842"/>
                  <a:gd name="T35" fmla="*/ 44519 h 846"/>
                  <a:gd name="T36" fmla="*/ 15734 w 842"/>
                  <a:gd name="T37" fmla="*/ 40585 h 846"/>
                  <a:gd name="T38" fmla="*/ 15952 w 842"/>
                  <a:gd name="T39" fmla="*/ 39535 h 846"/>
                  <a:gd name="T40" fmla="*/ 16362 w 842"/>
                  <a:gd name="T41" fmla="*/ 36999 h 846"/>
                  <a:gd name="T42" fmla="*/ 14811 w 842"/>
                  <a:gd name="T43" fmla="*/ 35195 h 846"/>
                  <a:gd name="T44" fmla="*/ 11944 w 842"/>
                  <a:gd name="T45" fmla="*/ 30502 h 846"/>
                  <a:gd name="T46" fmla="*/ 12698 w 842"/>
                  <a:gd name="T47" fmla="*/ 29361 h 846"/>
                  <a:gd name="T48" fmla="*/ 11169 w 842"/>
                  <a:gd name="T49" fmla="*/ 27439 h 846"/>
                  <a:gd name="T50" fmla="*/ 9282 w 842"/>
                  <a:gd name="T51" fmla="*/ 25198 h 846"/>
                  <a:gd name="T52" fmla="*/ 4785 w 842"/>
                  <a:gd name="T53" fmla="*/ 21857 h 846"/>
                  <a:gd name="T54" fmla="*/ 1490 w 842"/>
                  <a:gd name="T55" fmla="*/ 21173 h 846"/>
                  <a:gd name="T56" fmla="*/ 1359 w 842"/>
                  <a:gd name="T57" fmla="*/ 18688 h 846"/>
                  <a:gd name="T58" fmla="*/ 1490 w 842"/>
                  <a:gd name="T59" fmla="*/ 17194 h 846"/>
                  <a:gd name="T60" fmla="*/ 651 w 842"/>
                  <a:gd name="T61" fmla="*/ 15007 h 846"/>
                  <a:gd name="T62" fmla="*/ 6801 w 842"/>
                  <a:gd name="T63" fmla="*/ 15007 h 846"/>
                  <a:gd name="T64" fmla="*/ 9882 w 842"/>
                  <a:gd name="T65" fmla="*/ 14552 h 846"/>
                  <a:gd name="T66" fmla="*/ 13403 w 842"/>
                  <a:gd name="T67" fmla="*/ 16349 h 846"/>
                  <a:gd name="T68" fmla="*/ 16300 w 842"/>
                  <a:gd name="T69" fmla="*/ 17194 h 846"/>
                  <a:gd name="T70" fmla="*/ 17798 w 842"/>
                  <a:gd name="T71" fmla="*/ 12069 h 846"/>
                  <a:gd name="T72" fmla="*/ 18278 w 842"/>
                  <a:gd name="T73" fmla="*/ 8819 h 846"/>
                  <a:gd name="T74" fmla="*/ 19838 w 842"/>
                  <a:gd name="T75" fmla="*/ 9780 h 846"/>
                  <a:gd name="T76" fmla="*/ 22045 w 842"/>
                  <a:gd name="T77" fmla="*/ 11684 h 846"/>
                  <a:gd name="T78" fmla="*/ 27600 w 842"/>
                  <a:gd name="T79" fmla="*/ 11684 h 846"/>
                  <a:gd name="T80" fmla="*/ 32398 w 842"/>
                  <a:gd name="T81" fmla="*/ 8819 h 846"/>
                  <a:gd name="T82" fmla="*/ 37321 w 842"/>
                  <a:gd name="T83" fmla="*/ 661 h 846"/>
                  <a:gd name="T84" fmla="*/ 42719 w 842"/>
                  <a:gd name="T85" fmla="*/ 2649 h 846"/>
                  <a:gd name="T86" fmla="*/ 48029 w 842"/>
                  <a:gd name="T87" fmla="*/ 6602 h 846"/>
                  <a:gd name="T88" fmla="*/ 50979 w 842"/>
                  <a:gd name="T89" fmla="*/ 10031 h 846"/>
                  <a:gd name="T90" fmla="*/ 52770 w 842"/>
                  <a:gd name="T91" fmla="*/ 11502 h 846"/>
                  <a:gd name="T92" fmla="*/ 58346 w 842"/>
                  <a:gd name="T93" fmla="*/ 14290 h 846"/>
                  <a:gd name="T94" fmla="*/ 63031 w 842"/>
                  <a:gd name="T95" fmla="*/ 17194 h 846"/>
                  <a:gd name="T96" fmla="*/ 67858 w 842"/>
                  <a:gd name="T97" fmla="*/ 20689 h 846"/>
                  <a:gd name="T98" fmla="*/ 64888 w 842"/>
                  <a:gd name="T99" fmla="*/ 30654 h 846"/>
                  <a:gd name="T100" fmla="*/ 60665 w 842"/>
                  <a:gd name="T101" fmla="*/ 34665 h 846"/>
                  <a:gd name="T102" fmla="*/ 56198 w 842"/>
                  <a:gd name="T103" fmla="*/ 41241 h 846"/>
                  <a:gd name="T104" fmla="*/ 60952 w 842"/>
                  <a:gd name="T105" fmla="*/ 40731 h 846"/>
                  <a:gd name="T106" fmla="*/ 60952 w 842"/>
                  <a:gd name="T107" fmla="*/ 45933 h 846"/>
                  <a:gd name="T108" fmla="*/ 60952 w 842"/>
                  <a:gd name="T109" fmla="*/ 50336 h 846"/>
                  <a:gd name="T110" fmla="*/ 61647 w 842"/>
                  <a:gd name="T111" fmla="*/ 53760 h 846"/>
                  <a:gd name="T112" fmla="*/ 65241 w 842"/>
                  <a:gd name="T113" fmla="*/ 59668 h 846"/>
                  <a:gd name="T114" fmla="*/ 63811 w 842"/>
                  <a:gd name="T115" fmla="*/ 6174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5" name="Freeform 1791"/>
              <p:cNvSpPr>
                <a:spLocks/>
              </p:cNvSpPr>
              <p:nvPr/>
            </p:nvSpPr>
            <p:spPr bwMode="gray">
              <a:xfrm>
                <a:off x="2837468" y="5252703"/>
                <a:ext cx="1314473"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6" name="Freeform 1792"/>
              <p:cNvSpPr>
                <a:spLocks/>
              </p:cNvSpPr>
              <p:nvPr/>
            </p:nvSpPr>
            <p:spPr bwMode="gray">
              <a:xfrm>
                <a:off x="2651630" y="5460132"/>
                <a:ext cx="466863"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7" name="Freeform 1793"/>
              <p:cNvSpPr>
                <a:spLocks/>
              </p:cNvSpPr>
              <p:nvPr/>
            </p:nvSpPr>
            <p:spPr bwMode="gray">
              <a:xfrm>
                <a:off x="4015962" y="5950417"/>
                <a:ext cx="122383"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8" name="Freeform 1794"/>
              <p:cNvSpPr>
                <a:spLocks/>
              </p:cNvSpPr>
              <p:nvPr/>
            </p:nvSpPr>
            <p:spPr bwMode="gray">
              <a:xfrm>
                <a:off x="3870916" y="6039987"/>
                <a:ext cx="45327"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99" name="Freeform 1795"/>
              <p:cNvSpPr>
                <a:spLocks/>
              </p:cNvSpPr>
              <p:nvPr/>
            </p:nvSpPr>
            <p:spPr bwMode="gray">
              <a:xfrm>
                <a:off x="4183672" y="5936273"/>
                <a:ext cx="54392"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0" name="Freeform 1796"/>
              <p:cNvSpPr>
                <a:spLocks/>
              </p:cNvSpPr>
              <p:nvPr/>
            </p:nvSpPr>
            <p:spPr bwMode="gray">
              <a:xfrm>
                <a:off x="4582546" y="6341702"/>
                <a:ext cx="426071"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1" name="Freeform 1797"/>
              <p:cNvSpPr>
                <a:spLocks/>
              </p:cNvSpPr>
              <p:nvPr/>
            </p:nvSpPr>
            <p:spPr bwMode="gray">
              <a:xfrm>
                <a:off x="3385922" y="6365275"/>
                <a:ext cx="1332604"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2" name="Freeform 1798"/>
              <p:cNvSpPr>
                <a:spLocks/>
              </p:cNvSpPr>
              <p:nvPr/>
            </p:nvSpPr>
            <p:spPr bwMode="gray">
              <a:xfrm>
                <a:off x="4532686" y="5002845"/>
                <a:ext cx="1291811" cy="1230430"/>
              </a:xfrm>
              <a:custGeom>
                <a:avLst/>
                <a:gdLst>
                  <a:gd name="T0" fmla="*/ 38535 w 879"/>
                  <a:gd name="T1" fmla="*/ 9883 h 886"/>
                  <a:gd name="T2" fmla="*/ 34566 w 879"/>
                  <a:gd name="T3" fmla="*/ 12883 h 886"/>
                  <a:gd name="T4" fmla="*/ 33158 w 879"/>
                  <a:gd name="T5" fmla="*/ 15474 h 886"/>
                  <a:gd name="T6" fmla="*/ 32682 w 879"/>
                  <a:gd name="T7" fmla="*/ 18767 h 886"/>
                  <a:gd name="T8" fmla="*/ 34855 w 879"/>
                  <a:gd name="T9" fmla="*/ 23930 h 886"/>
                  <a:gd name="T10" fmla="*/ 39588 w 879"/>
                  <a:gd name="T11" fmla="*/ 27072 h 886"/>
                  <a:gd name="T12" fmla="*/ 43577 w 879"/>
                  <a:gd name="T13" fmla="*/ 33848 h 886"/>
                  <a:gd name="T14" fmla="*/ 48989 w 879"/>
                  <a:gd name="T15" fmla="*/ 38927 h 886"/>
                  <a:gd name="T16" fmla="*/ 57001 w 879"/>
                  <a:gd name="T17" fmla="*/ 39466 h 886"/>
                  <a:gd name="T18" fmla="*/ 56353 w 879"/>
                  <a:gd name="T19" fmla="*/ 42963 h 886"/>
                  <a:gd name="T20" fmla="*/ 65096 w 879"/>
                  <a:gd name="T21" fmla="*/ 46508 h 886"/>
                  <a:gd name="T22" fmla="*/ 70477 w 879"/>
                  <a:gd name="T23" fmla="*/ 49462 h 886"/>
                  <a:gd name="T24" fmla="*/ 73795 w 879"/>
                  <a:gd name="T25" fmla="*/ 53184 h 886"/>
                  <a:gd name="T26" fmla="*/ 71542 w 879"/>
                  <a:gd name="T27" fmla="*/ 54920 h 886"/>
                  <a:gd name="T28" fmla="*/ 67262 w 879"/>
                  <a:gd name="T29" fmla="*/ 51701 h 886"/>
                  <a:gd name="T30" fmla="*/ 63486 w 879"/>
                  <a:gd name="T31" fmla="*/ 50849 h 886"/>
                  <a:gd name="T32" fmla="*/ 61993 w 879"/>
                  <a:gd name="T33" fmla="*/ 55076 h 886"/>
                  <a:gd name="T34" fmla="*/ 63486 w 879"/>
                  <a:gd name="T35" fmla="*/ 57856 h 886"/>
                  <a:gd name="T36" fmla="*/ 65893 w 879"/>
                  <a:gd name="T37" fmla="*/ 61545 h 886"/>
                  <a:gd name="T38" fmla="*/ 62513 w 879"/>
                  <a:gd name="T39" fmla="*/ 64643 h 886"/>
                  <a:gd name="T40" fmla="*/ 60733 w 879"/>
                  <a:gd name="T41" fmla="*/ 69441 h 886"/>
                  <a:gd name="T42" fmla="*/ 57547 w 879"/>
                  <a:gd name="T43" fmla="*/ 71841 h 886"/>
                  <a:gd name="T44" fmla="*/ 58227 w 879"/>
                  <a:gd name="T45" fmla="*/ 67666 h 886"/>
                  <a:gd name="T46" fmla="*/ 60053 w 879"/>
                  <a:gd name="T47" fmla="*/ 64906 h 886"/>
                  <a:gd name="T48" fmla="*/ 57285 w 879"/>
                  <a:gd name="T49" fmla="*/ 58515 h 886"/>
                  <a:gd name="T50" fmla="*/ 54122 w 879"/>
                  <a:gd name="T51" fmla="*/ 55316 h 886"/>
                  <a:gd name="T52" fmla="*/ 50992 w 879"/>
                  <a:gd name="T53" fmla="*/ 51701 h 886"/>
                  <a:gd name="T54" fmla="*/ 46998 w 879"/>
                  <a:gd name="T55" fmla="*/ 50950 h 886"/>
                  <a:gd name="T56" fmla="*/ 45976 w 879"/>
                  <a:gd name="T57" fmla="*/ 49309 h 886"/>
                  <a:gd name="T58" fmla="*/ 44143 w 879"/>
                  <a:gd name="T59" fmla="*/ 49352 h 886"/>
                  <a:gd name="T60" fmla="*/ 42261 w 879"/>
                  <a:gd name="T61" fmla="*/ 46056 h 886"/>
                  <a:gd name="T62" fmla="*/ 39026 w 879"/>
                  <a:gd name="T63" fmla="*/ 46508 h 886"/>
                  <a:gd name="T64" fmla="*/ 34964 w 879"/>
                  <a:gd name="T65" fmla="*/ 43486 h 886"/>
                  <a:gd name="T66" fmla="*/ 30624 w 879"/>
                  <a:gd name="T67" fmla="*/ 40105 h 886"/>
                  <a:gd name="T68" fmla="*/ 26708 w 879"/>
                  <a:gd name="T69" fmla="*/ 37950 h 886"/>
                  <a:gd name="T70" fmla="*/ 25272 w 879"/>
                  <a:gd name="T71" fmla="*/ 34737 h 886"/>
                  <a:gd name="T72" fmla="*/ 22837 w 879"/>
                  <a:gd name="T73" fmla="*/ 31189 h 886"/>
                  <a:gd name="T74" fmla="*/ 20599 w 879"/>
                  <a:gd name="T75" fmla="*/ 25003 h 886"/>
                  <a:gd name="T76" fmla="*/ 14448 w 879"/>
                  <a:gd name="T77" fmla="*/ 22085 h 886"/>
                  <a:gd name="T78" fmla="*/ 10048 w 879"/>
                  <a:gd name="T79" fmla="*/ 23152 h 886"/>
                  <a:gd name="T80" fmla="*/ 6204 w 879"/>
                  <a:gd name="T81" fmla="*/ 25990 h 886"/>
                  <a:gd name="T82" fmla="*/ 5907 w 879"/>
                  <a:gd name="T83" fmla="*/ 24021 h 886"/>
                  <a:gd name="T84" fmla="*/ 1146 w 879"/>
                  <a:gd name="T85" fmla="*/ 21294 h 886"/>
                  <a:gd name="T86" fmla="*/ 1994 w 879"/>
                  <a:gd name="T87" fmla="*/ 17572 h 886"/>
                  <a:gd name="T88" fmla="*/ 658 w 879"/>
                  <a:gd name="T89" fmla="*/ 15183 h 886"/>
                  <a:gd name="T90" fmla="*/ 3163 w 879"/>
                  <a:gd name="T91" fmla="*/ 13349 h 886"/>
                  <a:gd name="T92" fmla="*/ 1512 w 879"/>
                  <a:gd name="T93" fmla="*/ 9603 h 886"/>
                  <a:gd name="T94" fmla="*/ 6034 w 879"/>
                  <a:gd name="T95" fmla="*/ 8762 h 886"/>
                  <a:gd name="T96" fmla="*/ 8729 w 879"/>
                  <a:gd name="T97" fmla="*/ 6420 h 886"/>
                  <a:gd name="T98" fmla="*/ 11981 w 879"/>
                  <a:gd name="T99" fmla="*/ 7861 h 886"/>
                  <a:gd name="T100" fmla="*/ 14274 w 879"/>
                  <a:gd name="T101" fmla="*/ 10117 h 886"/>
                  <a:gd name="T102" fmla="*/ 16442 w 879"/>
                  <a:gd name="T103" fmla="*/ 5056 h 886"/>
                  <a:gd name="T104" fmla="*/ 20599 w 879"/>
                  <a:gd name="T105" fmla="*/ 6852 h 886"/>
                  <a:gd name="T106" fmla="*/ 21170 w 879"/>
                  <a:gd name="T107" fmla="*/ 4450 h 886"/>
                  <a:gd name="T108" fmla="*/ 22358 w 879"/>
                  <a:gd name="T109" fmla="*/ 2131 h 886"/>
                  <a:gd name="T110" fmla="*/ 26425 w 879"/>
                  <a:gd name="T111" fmla="*/ 934 h 886"/>
                  <a:gd name="T112" fmla="*/ 31518 w 879"/>
                  <a:gd name="T113" fmla="*/ 1348 h 886"/>
                  <a:gd name="T114" fmla="*/ 36559 w 879"/>
                  <a:gd name="T115" fmla="*/ 3702 h 886"/>
                  <a:gd name="T116" fmla="*/ 39403 w 879"/>
                  <a:gd name="T117" fmla="*/ 7861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3" name="Freeform 1799"/>
              <p:cNvSpPr>
                <a:spLocks/>
              </p:cNvSpPr>
              <p:nvPr/>
            </p:nvSpPr>
            <p:spPr bwMode="gray">
              <a:xfrm>
                <a:off x="2560977" y="6360559"/>
                <a:ext cx="874803"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4" name="Freeform 1800"/>
              <p:cNvSpPr>
                <a:spLocks/>
              </p:cNvSpPr>
              <p:nvPr/>
            </p:nvSpPr>
            <p:spPr bwMode="gray">
              <a:xfrm>
                <a:off x="5751974" y="5068845"/>
                <a:ext cx="489528"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5" name="Freeform 1801"/>
              <p:cNvSpPr>
                <a:spLocks/>
              </p:cNvSpPr>
              <p:nvPr/>
            </p:nvSpPr>
            <p:spPr bwMode="gray">
              <a:xfrm>
                <a:off x="5230716" y="5054703"/>
                <a:ext cx="589247"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6" name="Freeform 1802"/>
              <p:cNvSpPr>
                <a:spLocks/>
              </p:cNvSpPr>
              <p:nvPr/>
            </p:nvSpPr>
            <p:spPr bwMode="gray">
              <a:xfrm>
                <a:off x="5461884" y="5224417"/>
                <a:ext cx="407940"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7" name="Freeform 1803"/>
              <p:cNvSpPr>
                <a:spLocks/>
              </p:cNvSpPr>
              <p:nvPr/>
            </p:nvSpPr>
            <p:spPr bwMode="gray">
              <a:xfrm>
                <a:off x="6010335" y="5540273"/>
                <a:ext cx="267429"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8" name="Freeform 1804"/>
              <p:cNvSpPr>
                <a:spLocks/>
              </p:cNvSpPr>
              <p:nvPr/>
            </p:nvSpPr>
            <p:spPr bwMode="gray">
              <a:xfrm>
                <a:off x="5869824" y="5549702"/>
                <a:ext cx="226633"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9" name="Freeform 1805"/>
              <p:cNvSpPr>
                <a:spLocks/>
              </p:cNvSpPr>
              <p:nvPr/>
            </p:nvSpPr>
            <p:spPr bwMode="gray">
              <a:xfrm>
                <a:off x="6631312" y="5469560"/>
                <a:ext cx="308221"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0" name="Freeform 1806"/>
              <p:cNvSpPr>
                <a:spLocks/>
              </p:cNvSpPr>
              <p:nvPr/>
            </p:nvSpPr>
            <p:spPr bwMode="gray">
              <a:xfrm>
                <a:off x="6817150" y="5672273"/>
                <a:ext cx="40795"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1" name="Freeform 1807"/>
              <p:cNvSpPr>
                <a:spLocks/>
              </p:cNvSpPr>
              <p:nvPr/>
            </p:nvSpPr>
            <p:spPr bwMode="gray">
              <a:xfrm>
                <a:off x="5217120" y="5007560"/>
                <a:ext cx="303687"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2" name="Freeform 1808"/>
              <p:cNvSpPr>
                <a:spLocks/>
              </p:cNvSpPr>
              <p:nvPr/>
            </p:nvSpPr>
            <p:spPr bwMode="gray">
              <a:xfrm>
                <a:off x="5475480" y="4729416"/>
                <a:ext cx="634573"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3" name="Freeform 1809"/>
              <p:cNvSpPr>
                <a:spLocks/>
              </p:cNvSpPr>
              <p:nvPr/>
            </p:nvSpPr>
            <p:spPr bwMode="gray">
              <a:xfrm>
                <a:off x="4473762" y="4913275"/>
                <a:ext cx="448733"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4" name="Freeform 1810"/>
              <p:cNvSpPr>
                <a:spLocks/>
              </p:cNvSpPr>
              <p:nvPr/>
            </p:nvSpPr>
            <p:spPr bwMode="gray">
              <a:xfrm>
                <a:off x="6789954" y="5658132"/>
                <a:ext cx="27196"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5" name="Freeform 1811"/>
              <p:cNvSpPr>
                <a:spLocks/>
              </p:cNvSpPr>
              <p:nvPr/>
            </p:nvSpPr>
            <p:spPr bwMode="gray">
              <a:xfrm>
                <a:off x="3830124" y="4441846"/>
                <a:ext cx="36261"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6" name="Freeform 1812"/>
              <p:cNvSpPr>
                <a:spLocks/>
              </p:cNvSpPr>
              <p:nvPr/>
            </p:nvSpPr>
            <p:spPr bwMode="gray">
              <a:xfrm>
                <a:off x="4596143" y="5450703"/>
                <a:ext cx="22665"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7" name="Freeform 1813"/>
              <p:cNvSpPr>
                <a:spLocks/>
              </p:cNvSpPr>
              <p:nvPr/>
            </p:nvSpPr>
            <p:spPr bwMode="gray">
              <a:xfrm>
                <a:off x="5393892" y="6516132"/>
                <a:ext cx="36261"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8" name="Freeform 1814"/>
              <p:cNvSpPr>
                <a:spLocks/>
              </p:cNvSpPr>
              <p:nvPr/>
            </p:nvSpPr>
            <p:spPr bwMode="gray">
              <a:xfrm>
                <a:off x="5937812" y="5441275"/>
                <a:ext cx="199437"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9" name="Freeform 1815"/>
              <p:cNvSpPr>
                <a:spLocks/>
              </p:cNvSpPr>
              <p:nvPr/>
            </p:nvSpPr>
            <p:spPr bwMode="gray">
              <a:xfrm>
                <a:off x="5770105" y="5436559"/>
                <a:ext cx="199437"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0" name="Freeform 1816"/>
              <p:cNvSpPr>
                <a:spLocks/>
              </p:cNvSpPr>
              <p:nvPr/>
            </p:nvSpPr>
            <p:spPr bwMode="gray">
              <a:xfrm>
                <a:off x="4827310" y="4979275"/>
                <a:ext cx="22662"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7"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249"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0"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1"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2"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3"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4"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5"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6"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7"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8"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9"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0"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1"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2"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3"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4"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5"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6"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7"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8"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9"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0"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8"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242"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3"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4"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5"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6"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7"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8"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223" name="Freeform 1848"/>
              <p:cNvSpPr>
                <a:spLocks/>
              </p:cNvSpPr>
              <p:nvPr/>
            </p:nvSpPr>
            <p:spPr bwMode="gray">
              <a:xfrm>
                <a:off x="6835280" y="1429416"/>
                <a:ext cx="104253"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4" name="Freeform 1849"/>
              <p:cNvSpPr>
                <a:spLocks/>
              </p:cNvSpPr>
              <p:nvPr/>
            </p:nvSpPr>
            <p:spPr bwMode="gray">
              <a:xfrm>
                <a:off x="3689610" y="2829560"/>
                <a:ext cx="67991"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5" name="Freeform 1850"/>
              <p:cNvSpPr>
                <a:spLocks/>
              </p:cNvSpPr>
              <p:nvPr/>
            </p:nvSpPr>
            <p:spPr bwMode="gray">
              <a:xfrm>
                <a:off x="4029561" y="3102989"/>
                <a:ext cx="77054"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6" name="Freeform 1851"/>
              <p:cNvSpPr>
                <a:spLocks/>
              </p:cNvSpPr>
              <p:nvPr/>
            </p:nvSpPr>
            <p:spPr bwMode="gray">
              <a:xfrm>
                <a:off x="3866385" y="3300989"/>
                <a:ext cx="58923"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7" name="Freeform 1852"/>
              <p:cNvSpPr>
                <a:spLocks/>
              </p:cNvSpPr>
              <p:nvPr/>
            </p:nvSpPr>
            <p:spPr bwMode="gray">
              <a:xfrm>
                <a:off x="3562695" y="3343416"/>
                <a:ext cx="90653"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8" name="Freeform 1853"/>
              <p:cNvSpPr>
                <a:spLocks/>
              </p:cNvSpPr>
              <p:nvPr/>
            </p:nvSpPr>
            <p:spPr bwMode="gray">
              <a:xfrm>
                <a:off x="3576294" y="3451846"/>
                <a:ext cx="54392"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9" name="Freeform 1854"/>
              <p:cNvSpPr>
                <a:spLocks/>
              </p:cNvSpPr>
              <p:nvPr/>
            </p:nvSpPr>
            <p:spPr bwMode="gray">
              <a:xfrm>
                <a:off x="3512837" y="3475416"/>
                <a:ext cx="18131"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0" name="Freeform 1855"/>
              <p:cNvSpPr>
                <a:spLocks/>
              </p:cNvSpPr>
              <p:nvPr/>
            </p:nvSpPr>
            <p:spPr bwMode="gray">
              <a:xfrm>
                <a:off x="3526434" y="3432989"/>
                <a:ext cx="27196"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1" name="Freeform 1856"/>
              <p:cNvSpPr>
                <a:spLocks/>
              </p:cNvSpPr>
              <p:nvPr/>
            </p:nvSpPr>
            <p:spPr bwMode="gray">
              <a:xfrm>
                <a:off x="3544564" y="3659275"/>
                <a:ext cx="77057"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2" name="Freeform 1857"/>
              <p:cNvSpPr>
                <a:spLocks/>
              </p:cNvSpPr>
              <p:nvPr/>
            </p:nvSpPr>
            <p:spPr bwMode="gray">
              <a:xfrm>
                <a:off x="3626152" y="3729987"/>
                <a:ext cx="18131"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3" name="Freeform 1858"/>
              <p:cNvSpPr>
                <a:spLocks/>
              </p:cNvSpPr>
              <p:nvPr/>
            </p:nvSpPr>
            <p:spPr bwMode="gray">
              <a:xfrm>
                <a:off x="3630686" y="3913846"/>
                <a:ext cx="40793"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4" name="Freeform 1859"/>
              <p:cNvSpPr>
                <a:spLocks/>
              </p:cNvSpPr>
              <p:nvPr/>
            </p:nvSpPr>
            <p:spPr bwMode="gray">
              <a:xfrm>
                <a:off x="5362165" y="1806559"/>
                <a:ext cx="31727"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5" name="Freeform 1860"/>
              <p:cNvSpPr>
                <a:spLocks/>
              </p:cNvSpPr>
              <p:nvPr/>
            </p:nvSpPr>
            <p:spPr bwMode="gray">
              <a:xfrm>
                <a:off x="4519089" y="3267987"/>
                <a:ext cx="31727"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6" name="Freeform 1861"/>
              <p:cNvSpPr>
                <a:spLocks/>
              </p:cNvSpPr>
              <p:nvPr/>
            </p:nvSpPr>
            <p:spPr bwMode="gray">
              <a:xfrm>
                <a:off x="5557068" y="3173702"/>
                <a:ext cx="58926"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7" name="Freeform 1862"/>
              <p:cNvSpPr>
                <a:spLocks/>
              </p:cNvSpPr>
              <p:nvPr/>
            </p:nvSpPr>
            <p:spPr bwMode="gray">
              <a:xfrm>
                <a:off x="3961570" y="5573275"/>
                <a:ext cx="22665"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238"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239"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240"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sp>
            <p:nvSpPr>
              <p:cNvPr id="241" name="Flowchart: Connector 240"/>
              <p:cNvSpPr/>
              <p:nvPr/>
            </p:nvSpPr>
            <p:spPr bwMode="auto">
              <a:xfrm>
                <a:off x="6225280" y="4948189"/>
                <a:ext cx="154111" cy="160286"/>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grpSp>
        <p:sp>
          <p:nvSpPr>
            <p:cNvPr id="160" name="Line Callout 2 (Accent Bar) 159"/>
            <p:cNvSpPr/>
            <p:nvPr/>
          </p:nvSpPr>
          <p:spPr bwMode="auto">
            <a:xfrm>
              <a:off x="7018240" y="1510629"/>
              <a:ext cx="1560610" cy="295271"/>
            </a:xfrm>
            <a:prstGeom prst="accentCallout2">
              <a:avLst>
                <a:gd name="adj1" fmla="val 50795"/>
                <a:gd name="adj2" fmla="val 672"/>
                <a:gd name="adj3" fmla="val 49774"/>
                <a:gd name="adj4" fmla="val -12453"/>
                <a:gd name="adj5" fmla="val 320809"/>
                <a:gd name="adj6" fmla="val -23581"/>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hangingPunct="0">
                <a:tabLst>
                  <a:tab pos="1257300" algn="l"/>
                </a:tabLst>
                <a:defRPr/>
              </a:pPr>
              <a:r>
                <a:rPr lang="en-GB" sz="1050" b="1" dirty="0" smtClean="0">
                  <a:latin typeface="+mn-lt"/>
                  <a:cs typeface="+mn-cs"/>
                </a:rPr>
                <a:t>Cluj-Napoca</a:t>
              </a:r>
              <a:r>
                <a:rPr lang="de-DE" sz="1050" b="1" dirty="0" smtClean="0">
                  <a:latin typeface="+mn-lt"/>
                  <a:cs typeface="+mn-cs"/>
                </a:rPr>
                <a:t>, Romania</a:t>
              </a:r>
              <a:endParaRPr lang="de-DE" sz="1050" b="1" dirty="0">
                <a:latin typeface="+mn-lt"/>
                <a:cs typeface="+mn-cs"/>
              </a:endParaRPr>
            </a:p>
          </p:txBody>
        </p:sp>
      </p:grpSp>
      <p:pic>
        <p:nvPicPr>
          <p:cNvPr id="1027" name="Picture 3"/>
          <p:cNvPicPr>
            <a:picLocks noChangeAspect="1" noChangeArrowheads="1"/>
          </p:cNvPicPr>
          <p:nvPr/>
        </p:nvPicPr>
        <p:blipFill>
          <a:blip r:embed="rId4" cstate="print"/>
          <a:srcRect/>
          <a:stretch>
            <a:fillRect/>
          </a:stretch>
        </p:blipFill>
        <p:spPr bwMode="auto">
          <a:xfrm>
            <a:off x="875842" y="5744373"/>
            <a:ext cx="576064" cy="21030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8263"/>
          <a:ext cx="4186808" cy="2519999"/>
        </p:xfrm>
        <a:graphic>
          <a:graphicData uri="http://schemas.openxmlformats.org/drawingml/2006/table">
            <a:tbl>
              <a:tblPr firstRow="1" bandRow="1">
                <a:tableStyleId>{5C22544A-7EE6-4342-B048-85BDC9FD1C3A}</a:tableStyleId>
              </a:tblPr>
              <a:tblGrid>
                <a:gridCol w="864096"/>
                <a:gridCol w="3322712"/>
              </a:tblGrid>
              <a:tr h="3603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449519">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nchor="ct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City of Venlo (Borrower)</a:t>
                      </a:r>
                      <a:endParaRPr kumimoji="0" lang="en-GB" sz="1000" b="1" i="0" u="none" strike="noStrike" kern="1200" cap="none" spc="0" normalizeH="0" baseline="0" noProof="0" dirty="0" smtClean="0">
                        <a:ln>
                          <a:noFill/>
                        </a:ln>
                        <a:solidFill>
                          <a:srgbClr val="000000"/>
                        </a:solidFill>
                        <a:effectLst/>
                        <a:uLnTx/>
                        <a:uFillTx/>
                        <a:latin typeface="Arial" charset="0"/>
                        <a:ea typeface="+mn-ea"/>
                        <a:cs typeface="+mn-cs"/>
                      </a:endParaRPr>
                    </a:p>
                  </a:txBody>
                  <a:tcPr anchor="ctr">
                    <a:solidFill>
                      <a:schemeClr val="bg2">
                        <a:lumMod val="20000"/>
                        <a:lumOff val="80000"/>
                      </a:schemeClr>
                    </a:solidFill>
                  </a:tcPr>
                </a:tc>
              </a:tr>
              <a:tr h="1233132">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Measures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Energy</a:t>
                      </a: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efficiency</a:t>
                      </a:r>
                      <a:endParaRPr kumimoji="0" lang="de-DE" sz="900" b="0" i="0" u="none" strike="noStrike" kern="1200" cap="none" spc="0" normalizeH="0" baseline="0" noProof="0" dirty="0" smtClean="0">
                        <a:ln>
                          <a:noFill/>
                        </a:ln>
                        <a:solidFill>
                          <a:srgbClr val="000000"/>
                        </a:solidFill>
                        <a:effectLst/>
                        <a:uLnTx/>
                        <a:uFillTx/>
                        <a:latin typeface="Arial" charset="0"/>
                        <a:ea typeface="+mn-ea"/>
                        <a:cs typeface="+mn-cs"/>
                      </a:endParaRP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Street </a:t>
                      </a: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lighting</a:t>
                      </a:r>
                      <a:endParaRPr kumimoji="0" lang="de-DE" sz="900" b="0" i="0" u="none" strike="noStrike" kern="1200" cap="none" spc="0" normalizeH="0" baseline="0" noProof="0" dirty="0" smtClean="0">
                        <a:ln>
                          <a:noFill/>
                        </a:ln>
                        <a:solidFill>
                          <a:srgbClr val="000000"/>
                        </a:solidFill>
                        <a:effectLst/>
                        <a:uLnTx/>
                        <a:uFillTx/>
                        <a:latin typeface="Arial" charset="0"/>
                        <a:ea typeface="+mn-ea"/>
                        <a:cs typeface="+mn-cs"/>
                      </a:endParaRPr>
                    </a:p>
                  </a:txBody>
                  <a:tcPr anchor="ct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The City of Venlo upgrades of the existing street lighting network of the city with energy efficient LED lamps </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The existing O&amp;M contract for the street lighting network with a private service company stays in place and includes the upgraded lighting points</a:t>
                      </a:r>
                    </a:p>
                  </a:txBody>
                  <a:tcPr anchor="ctr">
                    <a:solidFill>
                      <a:schemeClr val="bg2">
                        <a:lumMod val="20000"/>
                        <a:lumOff val="80000"/>
                      </a:schemeClr>
                    </a:solidFill>
                  </a:tcPr>
                </a:tc>
              </a:tr>
              <a:tr h="47696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nchor="ctr">
                    <a:solidFill>
                      <a:schemeClr val="bg2">
                        <a:lumMod val="20000"/>
                        <a:lumOff val="80000"/>
                      </a:schemeClr>
                    </a:solidFill>
                  </a:tcPr>
                </a:tc>
                <a:tc>
                  <a:txBody>
                    <a:bodyPr/>
                    <a:lstStyle/>
                    <a:p>
                      <a:pPr marL="180975" marR="0" lvl="2" indent="-176213" algn="l" defTabSz="914400" rtl="0" eaLnBrk="1" fontAlgn="auto" latinLnBrk="0" hangingPunct="1">
                        <a:lnSpc>
                          <a:spcPct val="100000"/>
                        </a:lnSpc>
                        <a:spcBef>
                          <a:spcPts val="300"/>
                        </a:spcBef>
                        <a:spcAft>
                          <a:spcPts val="300"/>
                        </a:spcAft>
                        <a:buClrTx/>
                        <a:buSzTx/>
                        <a:buFont typeface="Symbol" pitchFamily="18" charset="2"/>
                        <a:buChar char="-"/>
                        <a:tabLst/>
                        <a:defRPr/>
                      </a:pPr>
                      <a:r>
                        <a:rPr lang="en-US" sz="1000" dirty="0" smtClean="0"/>
                        <a:t>Achievement of primary energy savings of around </a:t>
                      </a:r>
                      <a:r>
                        <a:rPr lang="en-GB" sz="1000" dirty="0" smtClean="0"/>
                        <a:t>62% p.a. compared to baseline</a:t>
                      </a:r>
                    </a:p>
                  </a:txBody>
                  <a:tcPr anchor="ctr">
                    <a:solidFill>
                      <a:schemeClr val="bg2">
                        <a:lumMod val="20000"/>
                        <a:lumOff val="80000"/>
                      </a:schemeClr>
                    </a:solidFill>
                  </a:tcPr>
                </a:tc>
              </a:tr>
            </a:tbl>
          </a:graphicData>
        </a:graphic>
      </p:graphicFrame>
      <p:sp>
        <p:nvSpPr>
          <p:cNvPr id="33810" name="Slide Number Placeholder 5"/>
          <p:cNvSpPr>
            <a:spLocks noGrp="1"/>
          </p:cNvSpPr>
          <p:nvPr>
            <p:ph type="sldNum" sz="quarter" idx="12"/>
          </p:nvPr>
        </p:nvSpPr>
        <p:spPr/>
        <p:txBody>
          <a:bodyPr/>
          <a:lstStyle/>
          <a:p>
            <a:pPr>
              <a:defRPr/>
            </a:pPr>
            <a:fld id="{C947F7E6-6F5A-4236-B2C7-AE1D4B2E6F42}" type="slidenum">
              <a:rPr lang="de-DE" smtClean="0"/>
              <a:pPr>
                <a:defRPr/>
              </a:pPr>
              <a:t>17</a:t>
            </a:fld>
            <a:endParaRPr lang="de-DE" smtClean="0"/>
          </a:p>
        </p:txBody>
      </p:sp>
      <p:sp>
        <p:nvSpPr>
          <p:cNvPr id="33811" name="TextBox 163"/>
          <p:cNvSpPr txBox="1">
            <a:spLocks noChangeArrowheads="1"/>
          </p:cNvSpPr>
          <p:nvPr/>
        </p:nvSpPr>
        <p:spPr bwMode="auto">
          <a:xfrm>
            <a:off x="234950" y="211138"/>
            <a:ext cx="5871672" cy="738664"/>
          </a:xfrm>
          <a:prstGeom prst="rect">
            <a:avLst/>
          </a:prstGeom>
          <a:noFill/>
          <a:ln w="9525">
            <a:noFill/>
            <a:miter lim="800000"/>
            <a:headEnd/>
            <a:tailEnd/>
          </a:ln>
        </p:spPr>
        <p:txBody>
          <a:bodyPr wrap="none">
            <a:spAutoFit/>
          </a:bodyPr>
          <a:lstStyle/>
          <a:p>
            <a:r>
              <a:rPr lang="en-US" sz="2100" b="1" dirty="0" smtClean="0"/>
              <a:t>Street lighting upgrade of the City of Venlo</a:t>
            </a:r>
            <a:r>
              <a:rPr lang="en-US" sz="2000" b="1" dirty="0" smtClean="0"/>
              <a:t>–</a:t>
            </a:r>
            <a:r>
              <a:rPr lang="en-US" sz="2100" b="1" dirty="0" smtClean="0"/>
              <a:t> </a:t>
            </a:r>
          </a:p>
          <a:p>
            <a:r>
              <a:rPr lang="en-US" sz="2100" b="1" dirty="0" smtClean="0"/>
              <a:t>Venlo, Netherlands</a:t>
            </a:r>
            <a:endParaRPr lang="en-US" sz="2100" b="1" dirty="0"/>
          </a:p>
        </p:txBody>
      </p:sp>
      <p:graphicFrame>
        <p:nvGraphicFramePr>
          <p:cNvPr id="10" name="Content Placeholder 8"/>
          <p:cNvGraphicFramePr>
            <a:graphicFrameLocks/>
          </p:cNvGraphicFramePr>
          <p:nvPr/>
        </p:nvGraphicFramePr>
        <p:xfrm>
          <a:off x="4572000" y="1068263"/>
          <a:ext cx="4186808" cy="2520000"/>
        </p:xfrm>
        <a:graphic>
          <a:graphicData uri="http://schemas.openxmlformats.org/drawingml/2006/table">
            <a:tbl>
              <a:tblPr firstRow="1" bandRow="1">
                <a:tableStyleId>{5C22544A-7EE6-4342-B048-85BDC9FD1C3A}</a:tableStyleId>
              </a:tblPr>
              <a:tblGrid>
                <a:gridCol w="4186808"/>
              </a:tblGrid>
              <a:tr h="36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159493">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620963"/>
          <a:ext cx="4186808" cy="2628000"/>
        </p:xfrm>
        <a:graphic>
          <a:graphicData uri="http://schemas.openxmlformats.org/drawingml/2006/table">
            <a:tbl>
              <a:tblPr firstRow="1" bandRow="1">
                <a:tableStyleId>{5C22544A-7EE6-4342-B048-85BDC9FD1C3A}</a:tableStyleId>
              </a:tblPr>
              <a:tblGrid>
                <a:gridCol w="4186808"/>
              </a:tblGrid>
              <a:tr h="358497">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a:t>
                      </a:r>
                      <a:endParaRPr lang="en-GB" sz="1600" b="1" u="none" dirty="0">
                        <a:solidFill>
                          <a:schemeClr val="bg1"/>
                        </a:solidFill>
                        <a:ea typeface="ＭＳ Ｐゴシック" pitchFamily="34" charset="-128"/>
                        <a:cs typeface="Arial Unicode MS" pitchFamily="34" charset="-128"/>
                      </a:endParaRPr>
                    </a:p>
                  </a:txBody>
                  <a:tcPr/>
                </a:tc>
              </a:tr>
              <a:tr h="2269503">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620963"/>
          <a:ext cx="4186808" cy="2628000"/>
        </p:xfrm>
        <a:graphic>
          <a:graphicData uri="http://schemas.openxmlformats.org/drawingml/2006/table">
            <a:tbl>
              <a:tblPr firstRow="1" bandRow="1">
                <a:tableStyleId>{5C22544A-7EE6-4342-B048-85BDC9FD1C3A}</a:tableStyleId>
              </a:tblPr>
              <a:tblGrid>
                <a:gridCol w="4186808"/>
              </a:tblGrid>
              <a:tr h="360908">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   </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267092">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Total project volume: €8.5m</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err="1" smtClean="0">
                          <a:ln>
                            <a:noFill/>
                          </a:ln>
                          <a:solidFill>
                            <a:srgbClr val="000000"/>
                          </a:solidFill>
                          <a:effectLst/>
                          <a:uLnTx/>
                          <a:uFillTx/>
                          <a:latin typeface="Arial" charset="0"/>
                          <a:ea typeface="+mn-ea"/>
                          <a:cs typeface="+mn-cs"/>
                        </a:rPr>
                        <a:t>eeef</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 funded volume: €8.5m via a senior debt loan covered by the City of Venlo</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15 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US" sz="1000" dirty="0" smtClean="0"/>
                        <a:t>First direct lending to a municipality by </a:t>
                      </a:r>
                      <a:r>
                        <a:rPr lang="en-US" sz="1000" dirty="0" err="1" smtClean="0"/>
                        <a:t>eeef</a:t>
                      </a:r>
                      <a:r>
                        <a:rPr lang="en-US" sz="1000" dirty="0" smtClean="0"/>
                        <a:t>. The</a:t>
                      </a:r>
                      <a:r>
                        <a:rPr lang="en-US" sz="1000" baseline="0" dirty="0" smtClean="0"/>
                        <a:t> street lighting upgrade is part of an overall green development plan of the city</a:t>
                      </a:r>
                      <a:endParaRPr lang="en-US" sz="1000" dirty="0" smtClean="0"/>
                    </a:p>
                    <a:p>
                      <a:pPr marL="180975" lvl="2" indent="-176213">
                        <a:spcBef>
                          <a:spcPts val="300"/>
                        </a:spcBef>
                        <a:spcAft>
                          <a:spcPts val="300"/>
                        </a:spcAft>
                        <a:buFont typeface="Symbol" pitchFamily="18" charset="2"/>
                        <a:buChar char="-"/>
                      </a:pPr>
                      <a:r>
                        <a:rPr lang="en-US" sz="1000" dirty="0" smtClean="0"/>
                        <a:t>Reference project</a:t>
                      </a:r>
                      <a:r>
                        <a:rPr lang="en-US" sz="1000" baseline="0" dirty="0" smtClean="0"/>
                        <a:t> for European public authorities demonstrating efficient financing solutions for energy efficiency and renewable energy projects via </a:t>
                      </a:r>
                      <a:r>
                        <a:rPr lang="en-US" sz="1000" baseline="0" dirty="0" err="1" smtClean="0"/>
                        <a:t>eeef</a:t>
                      </a:r>
                      <a:endParaRPr lang="en-US" sz="100" dirty="0" smtClean="0"/>
                    </a:p>
                  </a:txBody>
                  <a:tcPr>
                    <a:solidFill>
                      <a:schemeClr val="bg2">
                        <a:lumMod val="20000"/>
                        <a:lumOff val="80000"/>
                      </a:schemeClr>
                    </a:solidFill>
                  </a:tcPr>
                </a:tc>
              </a:tr>
            </a:tbl>
          </a:graphicData>
        </a:graphic>
      </p:graphicFrame>
      <p:grpSp>
        <p:nvGrpSpPr>
          <p:cNvPr id="2" name="Group 320"/>
          <p:cNvGrpSpPr>
            <a:grpSpLocks/>
          </p:cNvGrpSpPr>
          <p:nvPr/>
        </p:nvGrpSpPr>
        <p:grpSpPr bwMode="auto">
          <a:xfrm>
            <a:off x="5322888" y="1571500"/>
            <a:ext cx="1579562" cy="1800225"/>
            <a:chOff x="2560977" y="1429416"/>
            <a:chExt cx="4508955" cy="5346000"/>
          </a:xfrm>
        </p:grpSpPr>
        <p:sp>
          <p:nvSpPr>
            <p:cNvPr id="17" name="Freeform 1747"/>
            <p:cNvSpPr>
              <a:spLocks/>
            </p:cNvSpPr>
            <p:nvPr/>
          </p:nvSpPr>
          <p:spPr bwMode="gray">
            <a:xfrm>
              <a:off x="5230096" y="3927987"/>
              <a:ext cx="915386"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60" name="Freeform 1748"/>
            <p:cNvSpPr>
              <a:spLocks/>
            </p:cNvSpPr>
            <p:nvPr/>
          </p:nvSpPr>
          <p:spPr bwMode="gray">
            <a:xfrm>
              <a:off x="4500508" y="3951560"/>
              <a:ext cx="824754" cy="1032427"/>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19" name="Freeform 1749"/>
            <p:cNvSpPr>
              <a:spLocks/>
            </p:cNvSpPr>
            <p:nvPr/>
          </p:nvSpPr>
          <p:spPr bwMode="gray">
            <a:xfrm>
              <a:off x="6444569" y="4630417"/>
              <a:ext cx="398782"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 name="Freeform 1750"/>
            <p:cNvSpPr>
              <a:spLocks/>
            </p:cNvSpPr>
            <p:nvPr/>
          </p:nvSpPr>
          <p:spPr bwMode="gray">
            <a:xfrm>
              <a:off x="5524653" y="4606845"/>
              <a:ext cx="521134"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 name="Freeform 1751"/>
            <p:cNvSpPr>
              <a:spLocks/>
            </p:cNvSpPr>
            <p:nvPr/>
          </p:nvSpPr>
          <p:spPr bwMode="gray">
            <a:xfrm>
              <a:off x="4477848" y="4583275"/>
              <a:ext cx="72506"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 name="Freeform 1752"/>
            <p:cNvSpPr>
              <a:spLocks/>
            </p:cNvSpPr>
            <p:nvPr/>
          </p:nvSpPr>
          <p:spPr bwMode="gray">
            <a:xfrm>
              <a:off x="5066958" y="4465416"/>
              <a:ext cx="625363"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 name="Freeform 1753"/>
            <p:cNvSpPr>
              <a:spLocks/>
            </p:cNvSpPr>
            <p:nvPr/>
          </p:nvSpPr>
          <p:spPr bwMode="gray">
            <a:xfrm>
              <a:off x="6023130" y="3979846"/>
              <a:ext cx="1046801"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 name="Freeform 1754"/>
            <p:cNvSpPr>
              <a:spLocks/>
            </p:cNvSpPr>
            <p:nvPr/>
          </p:nvSpPr>
          <p:spPr bwMode="gray">
            <a:xfrm>
              <a:off x="6005004" y="3612132"/>
              <a:ext cx="783968"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 name="Freeform 1755"/>
            <p:cNvSpPr>
              <a:spLocks/>
            </p:cNvSpPr>
            <p:nvPr/>
          </p:nvSpPr>
          <p:spPr bwMode="gray">
            <a:xfrm>
              <a:off x="5665131" y="3833702"/>
              <a:ext cx="271897"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 name="Freeform 1756"/>
            <p:cNvSpPr>
              <a:spLocks/>
            </p:cNvSpPr>
            <p:nvPr/>
          </p:nvSpPr>
          <p:spPr bwMode="gray">
            <a:xfrm>
              <a:off x="5755764" y="3630989"/>
              <a:ext cx="475821"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 name="Freeform 1757"/>
            <p:cNvSpPr>
              <a:spLocks/>
            </p:cNvSpPr>
            <p:nvPr/>
          </p:nvSpPr>
          <p:spPr bwMode="gray">
            <a:xfrm>
              <a:off x="5742170" y="3414132"/>
              <a:ext cx="570983"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8" name="Freeform 1758"/>
            <p:cNvSpPr>
              <a:spLocks/>
            </p:cNvSpPr>
            <p:nvPr/>
          </p:nvSpPr>
          <p:spPr bwMode="gray">
            <a:xfrm>
              <a:off x="5764827" y="3362273"/>
              <a:ext cx="104229"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9" name="Freeform 1759"/>
            <p:cNvSpPr>
              <a:spLocks/>
            </p:cNvSpPr>
            <p:nvPr/>
          </p:nvSpPr>
          <p:spPr bwMode="gray">
            <a:xfrm>
              <a:off x="5769360" y="3310417"/>
              <a:ext cx="67973"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0" name="Freeform 1760"/>
            <p:cNvSpPr>
              <a:spLocks/>
            </p:cNvSpPr>
            <p:nvPr/>
          </p:nvSpPr>
          <p:spPr bwMode="gray">
            <a:xfrm>
              <a:off x="5841866" y="3183130"/>
              <a:ext cx="385186"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1" name="Freeform 1761"/>
            <p:cNvSpPr>
              <a:spLocks/>
            </p:cNvSpPr>
            <p:nvPr/>
          </p:nvSpPr>
          <p:spPr bwMode="gray">
            <a:xfrm>
              <a:off x="5869055" y="1467130"/>
              <a:ext cx="1200876"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2" name="Freeform 1762"/>
            <p:cNvSpPr>
              <a:spLocks/>
            </p:cNvSpPr>
            <p:nvPr/>
          </p:nvSpPr>
          <p:spPr bwMode="gray">
            <a:xfrm>
              <a:off x="2796621" y="1971560"/>
              <a:ext cx="638956"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 name="Freeform 1763"/>
            <p:cNvSpPr>
              <a:spLocks/>
            </p:cNvSpPr>
            <p:nvPr/>
          </p:nvSpPr>
          <p:spPr bwMode="gray">
            <a:xfrm>
              <a:off x="3426514" y="3343416"/>
              <a:ext cx="729591"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4" name="Freeform 1764"/>
            <p:cNvSpPr>
              <a:spLocks/>
            </p:cNvSpPr>
            <p:nvPr/>
          </p:nvSpPr>
          <p:spPr bwMode="gray">
            <a:xfrm>
              <a:off x="3086644" y="3739416"/>
              <a:ext cx="425972"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5" name="Freeform 1765"/>
            <p:cNvSpPr>
              <a:spLocks/>
            </p:cNvSpPr>
            <p:nvPr/>
          </p:nvSpPr>
          <p:spPr bwMode="gray">
            <a:xfrm>
              <a:off x="3363071" y="3772417"/>
              <a:ext cx="226581"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6" name="Freeform 1766"/>
            <p:cNvSpPr>
              <a:spLocks/>
            </p:cNvSpPr>
            <p:nvPr/>
          </p:nvSpPr>
          <p:spPr bwMode="gray">
            <a:xfrm>
              <a:off x="4278457" y="4149560"/>
              <a:ext cx="348936"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rgbClr val="0018A8"/>
            </a:solidFill>
            <a:ln w="6350">
              <a:solidFill>
                <a:srgbClr val="FFFFFF"/>
              </a:solidFill>
              <a:round/>
              <a:headEnd/>
              <a:tailEnd/>
            </a:ln>
          </p:spPr>
          <p:txBody>
            <a:bodyPr lIns="0" tIns="54000" rIns="0" bIns="54000" anchor="ctr"/>
            <a:lstStyle/>
            <a:p>
              <a:pPr>
                <a:defRPr/>
              </a:pPr>
              <a:endParaRPr lang="de-DE"/>
            </a:p>
          </p:txBody>
        </p:sp>
        <p:sp>
          <p:nvSpPr>
            <p:cNvPr id="37" name="Freeform 1767"/>
            <p:cNvSpPr>
              <a:spLocks/>
            </p:cNvSpPr>
            <p:nvPr/>
          </p:nvSpPr>
          <p:spPr bwMode="gray">
            <a:xfrm>
              <a:off x="4201421" y="4404132"/>
              <a:ext cx="339870"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8" name="Freeform 1768"/>
            <p:cNvSpPr>
              <a:spLocks/>
            </p:cNvSpPr>
            <p:nvPr/>
          </p:nvSpPr>
          <p:spPr bwMode="gray">
            <a:xfrm>
              <a:off x="5447614" y="1749987"/>
              <a:ext cx="838350"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9" name="Freeform 1769"/>
            <p:cNvSpPr>
              <a:spLocks/>
            </p:cNvSpPr>
            <p:nvPr/>
          </p:nvSpPr>
          <p:spPr bwMode="gray">
            <a:xfrm>
              <a:off x="6000471" y="1716989"/>
              <a:ext cx="72506"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3"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4"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42" name="Freeform 1782"/>
            <p:cNvSpPr>
              <a:spLocks/>
            </p:cNvSpPr>
            <p:nvPr/>
          </p:nvSpPr>
          <p:spPr bwMode="gray">
            <a:xfrm>
              <a:off x="6159079" y="5210273"/>
              <a:ext cx="643489"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3" name="Freeform 1783"/>
            <p:cNvSpPr>
              <a:spLocks/>
            </p:cNvSpPr>
            <p:nvPr/>
          </p:nvSpPr>
          <p:spPr bwMode="gray">
            <a:xfrm>
              <a:off x="5891712" y="4682273"/>
              <a:ext cx="965235"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4" name="Freeform 1784"/>
            <p:cNvSpPr>
              <a:spLocks/>
            </p:cNvSpPr>
            <p:nvPr/>
          </p:nvSpPr>
          <p:spPr bwMode="gray">
            <a:xfrm>
              <a:off x="4718025" y="5563846"/>
              <a:ext cx="108759"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5" name="Freeform 1785"/>
            <p:cNvSpPr>
              <a:spLocks/>
            </p:cNvSpPr>
            <p:nvPr/>
          </p:nvSpPr>
          <p:spPr bwMode="gray">
            <a:xfrm>
              <a:off x="4672709" y="5804273"/>
              <a:ext cx="181265"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6" name="Freeform 1786"/>
            <p:cNvSpPr>
              <a:spLocks/>
            </p:cNvSpPr>
            <p:nvPr/>
          </p:nvSpPr>
          <p:spPr bwMode="gray">
            <a:xfrm>
              <a:off x="5157590" y="6186132"/>
              <a:ext cx="367062"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7" name="Freeform 1787"/>
            <p:cNvSpPr>
              <a:spLocks/>
            </p:cNvSpPr>
            <p:nvPr/>
          </p:nvSpPr>
          <p:spPr bwMode="gray">
            <a:xfrm>
              <a:off x="4835847" y="4734132"/>
              <a:ext cx="715995"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8" name="Freeform 1788"/>
            <p:cNvSpPr>
              <a:spLocks/>
            </p:cNvSpPr>
            <p:nvPr/>
          </p:nvSpPr>
          <p:spPr bwMode="gray">
            <a:xfrm>
              <a:off x="6671150" y="5526132"/>
              <a:ext cx="398782"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9" name="Freeform 1789"/>
            <p:cNvSpPr>
              <a:spLocks/>
            </p:cNvSpPr>
            <p:nvPr/>
          </p:nvSpPr>
          <p:spPr bwMode="gray">
            <a:xfrm>
              <a:off x="4287521" y="4380559"/>
              <a:ext cx="54379"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0" name="Freeform 1790"/>
            <p:cNvSpPr>
              <a:spLocks/>
            </p:cNvSpPr>
            <p:nvPr/>
          </p:nvSpPr>
          <p:spPr bwMode="gray">
            <a:xfrm>
              <a:off x="3467300" y="4441846"/>
              <a:ext cx="1237129" cy="1173856"/>
            </a:xfrm>
            <a:custGeom>
              <a:avLst/>
              <a:gdLst>
                <a:gd name="T0" fmla="*/ 58994 w 842"/>
                <a:gd name="T1" fmla="*/ 65575 h 846"/>
                <a:gd name="T2" fmla="*/ 55028 w 842"/>
                <a:gd name="T3" fmla="*/ 67027 h 846"/>
                <a:gd name="T4" fmla="*/ 50723 w 842"/>
                <a:gd name="T5" fmla="*/ 64901 h 846"/>
                <a:gd name="T6" fmla="*/ 49486 w 842"/>
                <a:gd name="T7" fmla="*/ 64126 h 846"/>
                <a:gd name="T8" fmla="*/ 45943 w 842"/>
                <a:gd name="T9" fmla="*/ 63812 h 846"/>
                <a:gd name="T10" fmla="*/ 40679 w 842"/>
                <a:gd name="T11" fmla="*/ 64540 h 846"/>
                <a:gd name="T12" fmla="*/ 37321 w 842"/>
                <a:gd name="T13" fmla="*/ 70162 h 846"/>
                <a:gd name="T14" fmla="*/ 34895 w 842"/>
                <a:gd name="T15" fmla="*/ 71192 h 846"/>
                <a:gd name="T16" fmla="*/ 30411 w 842"/>
                <a:gd name="T17" fmla="*/ 70957 h 846"/>
                <a:gd name="T18" fmla="*/ 28568 w 842"/>
                <a:gd name="T19" fmla="*/ 68984 h 846"/>
                <a:gd name="T20" fmla="*/ 25699 w 842"/>
                <a:gd name="T21" fmla="*/ 67324 h 846"/>
                <a:gd name="T22" fmla="*/ 18690 w 842"/>
                <a:gd name="T23" fmla="*/ 67027 h 846"/>
                <a:gd name="T24" fmla="*/ 13738 w 842"/>
                <a:gd name="T25" fmla="*/ 64126 h 846"/>
                <a:gd name="T26" fmla="*/ 11331 w 842"/>
                <a:gd name="T27" fmla="*/ 61104 h 846"/>
                <a:gd name="T28" fmla="*/ 12817 w 842"/>
                <a:gd name="T29" fmla="*/ 55054 h 846"/>
                <a:gd name="T30" fmla="*/ 15060 w 842"/>
                <a:gd name="T31" fmla="*/ 49172 h 846"/>
                <a:gd name="T32" fmla="*/ 15952 w 842"/>
                <a:gd name="T33" fmla="*/ 42968 h 846"/>
                <a:gd name="T34" fmla="*/ 17899 w 842"/>
                <a:gd name="T35" fmla="*/ 44519 h 846"/>
                <a:gd name="T36" fmla="*/ 15734 w 842"/>
                <a:gd name="T37" fmla="*/ 40585 h 846"/>
                <a:gd name="T38" fmla="*/ 15952 w 842"/>
                <a:gd name="T39" fmla="*/ 39535 h 846"/>
                <a:gd name="T40" fmla="*/ 16362 w 842"/>
                <a:gd name="T41" fmla="*/ 36999 h 846"/>
                <a:gd name="T42" fmla="*/ 14811 w 842"/>
                <a:gd name="T43" fmla="*/ 35195 h 846"/>
                <a:gd name="T44" fmla="*/ 11944 w 842"/>
                <a:gd name="T45" fmla="*/ 30502 h 846"/>
                <a:gd name="T46" fmla="*/ 12698 w 842"/>
                <a:gd name="T47" fmla="*/ 29361 h 846"/>
                <a:gd name="T48" fmla="*/ 11169 w 842"/>
                <a:gd name="T49" fmla="*/ 27439 h 846"/>
                <a:gd name="T50" fmla="*/ 9282 w 842"/>
                <a:gd name="T51" fmla="*/ 25198 h 846"/>
                <a:gd name="T52" fmla="*/ 4785 w 842"/>
                <a:gd name="T53" fmla="*/ 21857 h 846"/>
                <a:gd name="T54" fmla="*/ 1490 w 842"/>
                <a:gd name="T55" fmla="*/ 21173 h 846"/>
                <a:gd name="T56" fmla="*/ 1359 w 842"/>
                <a:gd name="T57" fmla="*/ 18688 h 846"/>
                <a:gd name="T58" fmla="*/ 1490 w 842"/>
                <a:gd name="T59" fmla="*/ 17194 h 846"/>
                <a:gd name="T60" fmla="*/ 651 w 842"/>
                <a:gd name="T61" fmla="*/ 15007 h 846"/>
                <a:gd name="T62" fmla="*/ 6801 w 842"/>
                <a:gd name="T63" fmla="*/ 15007 h 846"/>
                <a:gd name="T64" fmla="*/ 9882 w 842"/>
                <a:gd name="T65" fmla="*/ 14552 h 846"/>
                <a:gd name="T66" fmla="*/ 13403 w 842"/>
                <a:gd name="T67" fmla="*/ 16349 h 846"/>
                <a:gd name="T68" fmla="*/ 16300 w 842"/>
                <a:gd name="T69" fmla="*/ 17194 h 846"/>
                <a:gd name="T70" fmla="*/ 17798 w 842"/>
                <a:gd name="T71" fmla="*/ 12069 h 846"/>
                <a:gd name="T72" fmla="*/ 18278 w 842"/>
                <a:gd name="T73" fmla="*/ 8819 h 846"/>
                <a:gd name="T74" fmla="*/ 19838 w 842"/>
                <a:gd name="T75" fmla="*/ 9780 h 846"/>
                <a:gd name="T76" fmla="*/ 22045 w 842"/>
                <a:gd name="T77" fmla="*/ 11684 h 846"/>
                <a:gd name="T78" fmla="*/ 27600 w 842"/>
                <a:gd name="T79" fmla="*/ 11684 h 846"/>
                <a:gd name="T80" fmla="*/ 32398 w 842"/>
                <a:gd name="T81" fmla="*/ 8819 h 846"/>
                <a:gd name="T82" fmla="*/ 37321 w 842"/>
                <a:gd name="T83" fmla="*/ 661 h 846"/>
                <a:gd name="T84" fmla="*/ 42719 w 842"/>
                <a:gd name="T85" fmla="*/ 2649 h 846"/>
                <a:gd name="T86" fmla="*/ 48029 w 842"/>
                <a:gd name="T87" fmla="*/ 6602 h 846"/>
                <a:gd name="T88" fmla="*/ 50979 w 842"/>
                <a:gd name="T89" fmla="*/ 10031 h 846"/>
                <a:gd name="T90" fmla="*/ 52770 w 842"/>
                <a:gd name="T91" fmla="*/ 11502 h 846"/>
                <a:gd name="T92" fmla="*/ 58346 w 842"/>
                <a:gd name="T93" fmla="*/ 14290 h 846"/>
                <a:gd name="T94" fmla="*/ 63031 w 842"/>
                <a:gd name="T95" fmla="*/ 17194 h 846"/>
                <a:gd name="T96" fmla="*/ 67858 w 842"/>
                <a:gd name="T97" fmla="*/ 20689 h 846"/>
                <a:gd name="T98" fmla="*/ 64888 w 842"/>
                <a:gd name="T99" fmla="*/ 30654 h 846"/>
                <a:gd name="T100" fmla="*/ 60665 w 842"/>
                <a:gd name="T101" fmla="*/ 34665 h 846"/>
                <a:gd name="T102" fmla="*/ 56198 w 842"/>
                <a:gd name="T103" fmla="*/ 41241 h 846"/>
                <a:gd name="T104" fmla="*/ 60952 w 842"/>
                <a:gd name="T105" fmla="*/ 40731 h 846"/>
                <a:gd name="T106" fmla="*/ 60952 w 842"/>
                <a:gd name="T107" fmla="*/ 45933 h 846"/>
                <a:gd name="T108" fmla="*/ 60952 w 842"/>
                <a:gd name="T109" fmla="*/ 50336 h 846"/>
                <a:gd name="T110" fmla="*/ 61647 w 842"/>
                <a:gd name="T111" fmla="*/ 53760 h 846"/>
                <a:gd name="T112" fmla="*/ 65241 w 842"/>
                <a:gd name="T113" fmla="*/ 59668 h 846"/>
                <a:gd name="T114" fmla="*/ 63811 w 842"/>
                <a:gd name="T115" fmla="*/ 6174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1" name="Freeform 1791"/>
            <p:cNvSpPr>
              <a:spLocks/>
            </p:cNvSpPr>
            <p:nvPr/>
          </p:nvSpPr>
          <p:spPr bwMode="gray">
            <a:xfrm>
              <a:off x="2837404" y="5252703"/>
              <a:ext cx="1314168"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2" name="Freeform 1792"/>
            <p:cNvSpPr>
              <a:spLocks/>
            </p:cNvSpPr>
            <p:nvPr/>
          </p:nvSpPr>
          <p:spPr bwMode="gray">
            <a:xfrm>
              <a:off x="2651609" y="5460132"/>
              <a:ext cx="466755"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3" name="Freeform 1793"/>
            <p:cNvSpPr>
              <a:spLocks/>
            </p:cNvSpPr>
            <p:nvPr/>
          </p:nvSpPr>
          <p:spPr bwMode="gray">
            <a:xfrm>
              <a:off x="4015624" y="5950417"/>
              <a:ext cx="122355"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4" name="Freeform 1794"/>
            <p:cNvSpPr>
              <a:spLocks/>
            </p:cNvSpPr>
            <p:nvPr/>
          </p:nvSpPr>
          <p:spPr bwMode="gray">
            <a:xfrm>
              <a:off x="3870612" y="6039987"/>
              <a:ext cx="45316"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5" name="Freeform 1795"/>
            <p:cNvSpPr>
              <a:spLocks/>
            </p:cNvSpPr>
            <p:nvPr/>
          </p:nvSpPr>
          <p:spPr bwMode="gray">
            <a:xfrm>
              <a:off x="4183295" y="5936273"/>
              <a:ext cx="54379"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6" name="Freeform 1796"/>
            <p:cNvSpPr>
              <a:spLocks/>
            </p:cNvSpPr>
            <p:nvPr/>
          </p:nvSpPr>
          <p:spPr bwMode="gray">
            <a:xfrm>
              <a:off x="4582077" y="6341702"/>
              <a:ext cx="425972"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7" name="Freeform 1797"/>
            <p:cNvSpPr>
              <a:spLocks/>
            </p:cNvSpPr>
            <p:nvPr/>
          </p:nvSpPr>
          <p:spPr bwMode="gray">
            <a:xfrm>
              <a:off x="3385731" y="6365275"/>
              <a:ext cx="1332295"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81" name="Freeform 1798"/>
            <p:cNvSpPr>
              <a:spLocks/>
            </p:cNvSpPr>
            <p:nvPr/>
          </p:nvSpPr>
          <p:spPr bwMode="gray">
            <a:xfrm>
              <a:off x="4532456" y="5002845"/>
              <a:ext cx="1291661" cy="1230430"/>
            </a:xfrm>
            <a:custGeom>
              <a:avLst/>
              <a:gdLst>
                <a:gd name="T0" fmla="*/ 2147483647 w 879"/>
                <a:gd name="T1" fmla="*/ 2147483647 h 886"/>
                <a:gd name="T2" fmla="*/ 2147483647 w 879"/>
                <a:gd name="T3" fmla="*/ 2147483647 h 886"/>
                <a:gd name="T4" fmla="*/ 2147483647 w 879"/>
                <a:gd name="T5" fmla="*/ 2147483647 h 886"/>
                <a:gd name="T6" fmla="*/ 2147483647 w 879"/>
                <a:gd name="T7" fmla="*/ 2147483647 h 886"/>
                <a:gd name="T8" fmla="*/ 2147483647 w 879"/>
                <a:gd name="T9" fmla="*/ 2147483647 h 886"/>
                <a:gd name="T10" fmla="*/ 2147483647 w 879"/>
                <a:gd name="T11" fmla="*/ 2147483647 h 886"/>
                <a:gd name="T12" fmla="*/ 2147483647 w 879"/>
                <a:gd name="T13" fmla="*/ 2147483647 h 886"/>
                <a:gd name="T14" fmla="*/ 2147483647 w 879"/>
                <a:gd name="T15" fmla="*/ 2147483647 h 886"/>
                <a:gd name="T16" fmla="*/ 2147483647 w 879"/>
                <a:gd name="T17" fmla="*/ 2147483647 h 886"/>
                <a:gd name="T18" fmla="*/ 2147483647 w 879"/>
                <a:gd name="T19" fmla="*/ 2147483647 h 886"/>
                <a:gd name="T20" fmla="*/ 2147483647 w 879"/>
                <a:gd name="T21" fmla="*/ 2147483647 h 886"/>
                <a:gd name="T22" fmla="*/ 2147483647 w 879"/>
                <a:gd name="T23" fmla="*/ 2147483647 h 886"/>
                <a:gd name="T24" fmla="*/ 2147483647 w 879"/>
                <a:gd name="T25" fmla="*/ 2147483647 h 886"/>
                <a:gd name="T26" fmla="*/ 2147483647 w 879"/>
                <a:gd name="T27" fmla="*/ 2147483647 h 886"/>
                <a:gd name="T28" fmla="*/ 2147483647 w 879"/>
                <a:gd name="T29" fmla="*/ 2147483647 h 886"/>
                <a:gd name="T30" fmla="*/ 2147483647 w 879"/>
                <a:gd name="T31" fmla="*/ 2147483647 h 886"/>
                <a:gd name="T32" fmla="*/ 2147483647 w 879"/>
                <a:gd name="T33" fmla="*/ 2147483647 h 886"/>
                <a:gd name="T34" fmla="*/ 2147483647 w 879"/>
                <a:gd name="T35" fmla="*/ 2147483647 h 886"/>
                <a:gd name="T36" fmla="*/ 2147483647 w 879"/>
                <a:gd name="T37" fmla="*/ 2147483647 h 886"/>
                <a:gd name="T38" fmla="*/ 2147483647 w 879"/>
                <a:gd name="T39" fmla="*/ 2147483647 h 886"/>
                <a:gd name="T40" fmla="*/ 2147483647 w 879"/>
                <a:gd name="T41" fmla="*/ 2147483647 h 886"/>
                <a:gd name="T42" fmla="*/ 2147483647 w 879"/>
                <a:gd name="T43" fmla="*/ 2147483647 h 886"/>
                <a:gd name="T44" fmla="*/ 2147483647 w 879"/>
                <a:gd name="T45" fmla="*/ 2147483647 h 886"/>
                <a:gd name="T46" fmla="*/ 2147483647 w 879"/>
                <a:gd name="T47" fmla="*/ 2147483647 h 886"/>
                <a:gd name="T48" fmla="*/ 2147483647 w 879"/>
                <a:gd name="T49" fmla="*/ 2147483647 h 886"/>
                <a:gd name="T50" fmla="*/ 2147483647 w 879"/>
                <a:gd name="T51" fmla="*/ 2147483647 h 886"/>
                <a:gd name="T52" fmla="*/ 2147483647 w 879"/>
                <a:gd name="T53" fmla="*/ 2147483647 h 886"/>
                <a:gd name="T54" fmla="*/ 2147483647 w 879"/>
                <a:gd name="T55" fmla="*/ 2147483647 h 886"/>
                <a:gd name="T56" fmla="*/ 2147483647 w 879"/>
                <a:gd name="T57" fmla="*/ 2147483647 h 886"/>
                <a:gd name="T58" fmla="*/ 2147483647 w 879"/>
                <a:gd name="T59" fmla="*/ 2147483647 h 886"/>
                <a:gd name="T60" fmla="*/ 2147483647 w 879"/>
                <a:gd name="T61" fmla="*/ 2147483647 h 886"/>
                <a:gd name="T62" fmla="*/ 2147483647 w 879"/>
                <a:gd name="T63" fmla="*/ 2147483647 h 886"/>
                <a:gd name="T64" fmla="*/ 2147483647 w 879"/>
                <a:gd name="T65" fmla="*/ 2147483647 h 886"/>
                <a:gd name="T66" fmla="*/ 2147483647 w 879"/>
                <a:gd name="T67" fmla="*/ 2147483647 h 886"/>
                <a:gd name="T68" fmla="*/ 2147483647 w 879"/>
                <a:gd name="T69" fmla="*/ 2147483647 h 886"/>
                <a:gd name="T70" fmla="*/ 2147483647 w 879"/>
                <a:gd name="T71" fmla="*/ 2147483647 h 886"/>
                <a:gd name="T72" fmla="*/ 2147483647 w 879"/>
                <a:gd name="T73" fmla="*/ 2147483647 h 886"/>
                <a:gd name="T74" fmla="*/ 2147483647 w 879"/>
                <a:gd name="T75" fmla="*/ 2147483647 h 886"/>
                <a:gd name="T76" fmla="*/ 2147483647 w 879"/>
                <a:gd name="T77" fmla="*/ 2147483647 h 886"/>
                <a:gd name="T78" fmla="*/ 2147483647 w 879"/>
                <a:gd name="T79" fmla="*/ 2147483647 h 886"/>
                <a:gd name="T80" fmla="*/ 2147483647 w 879"/>
                <a:gd name="T81" fmla="*/ 2147483647 h 886"/>
                <a:gd name="T82" fmla="*/ 2147483647 w 879"/>
                <a:gd name="T83" fmla="*/ 2147483647 h 886"/>
                <a:gd name="T84" fmla="*/ 2147483647 w 879"/>
                <a:gd name="T85" fmla="*/ 2147483647 h 886"/>
                <a:gd name="T86" fmla="*/ 2147483647 w 879"/>
                <a:gd name="T87" fmla="*/ 2147483647 h 886"/>
                <a:gd name="T88" fmla="*/ 2147483647 w 879"/>
                <a:gd name="T89" fmla="*/ 2147483647 h 886"/>
                <a:gd name="T90" fmla="*/ 2147483647 w 879"/>
                <a:gd name="T91" fmla="*/ 2147483647 h 886"/>
                <a:gd name="T92" fmla="*/ 2147483647 w 879"/>
                <a:gd name="T93" fmla="*/ 2147483647 h 886"/>
                <a:gd name="T94" fmla="*/ 2147483647 w 879"/>
                <a:gd name="T95" fmla="*/ 2147483647 h 886"/>
                <a:gd name="T96" fmla="*/ 2147483647 w 879"/>
                <a:gd name="T97" fmla="*/ 2147483647 h 886"/>
                <a:gd name="T98" fmla="*/ 2147483647 w 879"/>
                <a:gd name="T99" fmla="*/ 2147483647 h 886"/>
                <a:gd name="T100" fmla="*/ 2147483647 w 879"/>
                <a:gd name="T101" fmla="*/ 2147483647 h 886"/>
                <a:gd name="T102" fmla="*/ 2147483647 w 879"/>
                <a:gd name="T103" fmla="*/ 2147483647 h 886"/>
                <a:gd name="T104" fmla="*/ 2147483647 w 879"/>
                <a:gd name="T105" fmla="*/ 2147483647 h 886"/>
                <a:gd name="T106" fmla="*/ 2147483647 w 879"/>
                <a:gd name="T107" fmla="*/ 2147483647 h 886"/>
                <a:gd name="T108" fmla="*/ 2147483647 w 879"/>
                <a:gd name="T109" fmla="*/ 2147483647 h 886"/>
                <a:gd name="T110" fmla="*/ 2147483647 w 879"/>
                <a:gd name="T111" fmla="*/ 2147483647 h 886"/>
                <a:gd name="T112" fmla="*/ 2147483647 w 879"/>
                <a:gd name="T113" fmla="*/ 2147483647 h 886"/>
                <a:gd name="T114" fmla="*/ 2147483647 w 879"/>
                <a:gd name="T115" fmla="*/ 2147483647 h 886"/>
                <a:gd name="T116" fmla="*/ 2147483647 w 879"/>
                <a:gd name="T117" fmla="*/ 2147483647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59" name="Freeform 1799"/>
            <p:cNvSpPr>
              <a:spLocks/>
            </p:cNvSpPr>
            <p:nvPr/>
          </p:nvSpPr>
          <p:spPr bwMode="gray">
            <a:xfrm>
              <a:off x="2560977" y="6360559"/>
              <a:ext cx="874600"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0" name="Freeform 1800"/>
            <p:cNvSpPr>
              <a:spLocks/>
            </p:cNvSpPr>
            <p:nvPr/>
          </p:nvSpPr>
          <p:spPr bwMode="gray">
            <a:xfrm>
              <a:off x="5751233" y="5068845"/>
              <a:ext cx="489414"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1" name="Freeform 1801"/>
            <p:cNvSpPr>
              <a:spLocks/>
            </p:cNvSpPr>
            <p:nvPr/>
          </p:nvSpPr>
          <p:spPr bwMode="gray">
            <a:xfrm>
              <a:off x="5230096" y="5054703"/>
              <a:ext cx="589110"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2" name="Freeform 1802"/>
            <p:cNvSpPr>
              <a:spLocks/>
            </p:cNvSpPr>
            <p:nvPr/>
          </p:nvSpPr>
          <p:spPr bwMode="gray">
            <a:xfrm>
              <a:off x="5461210" y="5224417"/>
              <a:ext cx="407845"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3" name="Freeform 1803"/>
            <p:cNvSpPr>
              <a:spLocks/>
            </p:cNvSpPr>
            <p:nvPr/>
          </p:nvSpPr>
          <p:spPr bwMode="gray">
            <a:xfrm>
              <a:off x="6009534" y="5540273"/>
              <a:ext cx="267367"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4" name="Freeform 1804"/>
            <p:cNvSpPr>
              <a:spLocks/>
            </p:cNvSpPr>
            <p:nvPr/>
          </p:nvSpPr>
          <p:spPr bwMode="gray">
            <a:xfrm>
              <a:off x="5869055" y="5549702"/>
              <a:ext cx="226581"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5" name="Freeform 1805"/>
            <p:cNvSpPr>
              <a:spLocks/>
            </p:cNvSpPr>
            <p:nvPr/>
          </p:nvSpPr>
          <p:spPr bwMode="gray">
            <a:xfrm>
              <a:off x="6630366" y="5469560"/>
              <a:ext cx="308150"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6" name="Freeform 1806"/>
            <p:cNvSpPr>
              <a:spLocks/>
            </p:cNvSpPr>
            <p:nvPr/>
          </p:nvSpPr>
          <p:spPr bwMode="gray">
            <a:xfrm>
              <a:off x="6816161" y="5672273"/>
              <a:ext cx="40786"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7" name="Freeform 1807"/>
            <p:cNvSpPr>
              <a:spLocks/>
            </p:cNvSpPr>
            <p:nvPr/>
          </p:nvSpPr>
          <p:spPr bwMode="gray">
            <a:xfrm>
              <a:off x="5216503" y="5007560"/>
              <a:ext cx="303617"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8" name="Freeform 1808"/>
            <p:cNvSpPr>
              <a:spLocks/>
            </p:cNvSpPr>
            <p:nvPr/>
          </p:nvSpPr>
          <p:spPr bwMode="gray">
            <a:xfrm>
              <a:off x="5474803" y="4729416"/>
              <a:ext cx="634426"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9" name="Freeform 1809"/>
            <p:cNvSpPr>
              <a:spLocks/>
            </p:cNvSpPr>
            <p:nvPr/>
          </p:nvSpPr>
          <p:spPr bwMode="gray">
            <a:xfrm>
              <a:off x="4473318" y="4913275"/>
              <a:ext cx="448628"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0" name="Freeform 1810"/>
            <p:cNvSpPr>
              <a:spLocks/>
            </p:cNvSpPr>
            <p:nvPr/>
          </p:nvSpPr>
          <p:spPr bwMode="gray">
            <a:xfrm>
              <a:off x="6788972" y="5658132"/>
              <a:ext cx="27190"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1" name="Freeform 1811"/>
            <p:cNvSpPr>
              <a:spLocks/>
            </p:cNvSpPr>
            <p:nvPr/>
          </p:nvSpPr>
          <p:spPr bwMode="gray">
            <a:xfrm>
              <a:off x="3829829" y="4441846"/>
              <a:ext cx="36253"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2" name="Freeform 1812"/>
            <p:cNvSpPr>
              <a:spLocks/>
            </p:cNvSpPr>
            <p:nvPr/>
          </p:nvSpPr>
          <p:spPr bwMode="gray">
            <a:xfrm>
              <a:off x="4595670" y="5450703"/>
              <a:ext cx="22659"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3" name="Freeform 1813"/>
            <p:cNvSpPr>
              <a:spLocks/>
            </p:cNvSpPr>
            <p:nvPr/>
          </p:nvSpPr>
          <p:spPr bwMode="gray">
            <a:xfrm>
              <a:off x="5393234" y="6516132"/>
              <a:ext cx="36253"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4" name="Freeform 1814"/>
            <p:cNvSpPr>
              <a:spLocks/>
            </p:cNvSpPr>
            <p:nvPr/>
          </p:nvSpPr>
          <p:spPr bwMode="gray">
            <a:xfrm>
              <a:off x="5937028" y="5441275"/>
              <a:ext cx="199391"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5" name="Freeform 1815"/>
            <p:cNvSpPr>
              <a:spLocks/>
            </p:cNvSpPr>
            <p:nvPr/>
          </p:nvSpPr>
          <p:spPr bwMode="gray">
            <a:xfrm>
              <a:off x="5769360" y="5436559"/>
              <a:ext cx="199391"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6" name="Freeform 1816"/>
            <p:cNvSpPr>
              <a:spLocks/>
            </p:cNvSpPr>
            <p:nvPr/>
          </p:nvSpPr>
          <p:spPr bwMode="gray">
            <a:xfrm>
              <a:off x="4826784" y="4979275"/>
              <a:ext cx="22657"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5"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6"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79" name="Freeform 1848"/>
            <p:cNvSpPr>
              <a:spLocks/>
            </p:cNvSpPr>
            <p:nvPr/>
          </p:nvSpPr>
          <p:spPr bwMode="gray">
            <a:xfrm>
              <a:off x="6834288" y="1429416"/>
              <a:ext cx="104229"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0" name="Freeform 1849"/>
            <p:cNvSpPr>
              <a:spLocks/>
            </p:cNvSpPr>
            <p:nvPr/>
          </p:nvSpPr>
          <p:spPr bwMode="gray">
            <a:xfrm>
              <a:off x="3689347" y="2829560"/>
              <a:ext cx="67976"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1" name="Freeform 1850"/>
            <p:cNvSpPr>
              <a:spLocks/>
            </p:cNvSpPr>
            <p:nvPr/>
          </p:nvSpPr>
          <p:spPr bwMode="gray">
            <a:xfrm>
              <a:off x="4029220" y="3102989"/>
              <a:ext cx="77036"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2" name="Freeform 1851"/>
            <p:cNvSpPr>
              <a:spLocks/>
            </p:cNvSpPr>
            <p:nvPr/>
          </p:nvSpPr>
          <p:spPr bwMode="gray">
            <a:xfrm>
              <a:off x="3866082" y="3300989"/>
              <a:ext cx="58910"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3" name="Freeform 1852"/>
            <p:cNvSpPr>
              <a:spLocks/>
            </p:cNvSpPr>
            <p:nvPr/>
          </p:nvSpPr>
          <p:spPr bwMode="gray">
            <a:xfrm>
              <a:off x="3562462" y="3343416"/>
              <a:ext cx="90632"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4" name="Freeform 1853"/>
            <p:cNvSpPr>
              <a:spLocks/>
            </p:cNvSpPr>
            <p:nvPr/>
          </p:nvSpPr>
          <p:spPr bwMode="gray">
            <a:xfrm>
              <a:off x="3576059" y="3451846"/>
              <a:ext cx="54379"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5" name="Freeform 1854"/>
            <p:cNvSpPr>
              <a:spLocks/>
            </p:cNvSpPr>
            <p:nvPr/>
          </p:nvSpPr>
          <p:spPr bwMode="gray">
            <a:xfrm>
              <a:off x="3512616" y="3475416"/>
              <a:ext cx="18126"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6" name="Freeform 1855"/>
            <p:cNvSpPr>
              <a:spLocks/>
            </p:cNvSpPr>
            <p:nvPr/>
          </p:nvSpPr>
          <p:spPr bwMode="gray">
            <a:xfrm>
              <a:off x="3526209" y="3432989"/>
              <a:ext cx="27190"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7" name="Freeform 1856"/>
            <p:cNvSpPr>
              <a:spLocks/>
            </p:cNvSpPr>
            <p:nvPr/>
          </p:nvSpPr>
          <p:spPr bwMode="gray">
            <a:xfrm>
              <a:off x="3544336" y="3659275"/>
              <a:ext cx="77039"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8" name="Freeform 1857"/>
            <p:cNvSpPr>
              <a:spLocks/>
            </p:cNvSpPr>
            <p:nvPr/>
          </p:nvSpPr>
          <p:spPr bwMode="gray">
            <a:xfrm>
              <a:off x="3625905" y="3729987"/>
              <a:ext cx="18126"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9" name="Freeform 1858"/>
            <p:cNvSpPr>
              <a:spLocks/>
            </p:cNvSpPr>
            <p:nvPr/>
          </p:nvSpPr>
          <p:spPr bwMode="gray">
            <a:xfrm>
              <a:off x="3630438" y="3913846"/>
              <a:ext cx="40783"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0" name="Freeform 1859"/>
            <p:cNvSpPr>
              <a:spLocks/>
            </p:cNvSpPr>
            <p:nvPr/>
          </p:nvSpPr>
          <p:spPr bwMode="gray">
            <a:xfrm>
              <a:off x="5361515" y="1806559"/>
              <a:ext cx="31720"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1" name="Freeform 1860"/>
            <p:cNvSpPr>
              <a:spLocks/>
            </p:cNvSpPr>
            <p:nvPr/>
          </p:nvSpPr>
          <p:spPr bwMode="gray">
            <a:xfrm>
              <a:off x="4518634" y="3267987"/>
              <a:ext cx="31720"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2" name="Freeform 1861"/>
            <p:cNvSpPr>
              <a:spLocks/>
            </p:cNvSpPr>
            <p:nvPr/>
          </p:nvSpPr>
          <p:spPr bwMode="gray">
            <a:xfrm>
              <a:off x="5556373" y="3173702"/>
              <a:ext cx="58912"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3" name="Freeform 1862"/>
            <p:cNvSpPr>
              <a:spLocks/>
            </p:cNvSpPr>
            <p:nvPr/>
          </p:nvSpPr>
          <p:spPr bwMode="gray">
            <a:xfrm>
              <a:off x="3961244" y="5573275"/>
              <a:ext cx="22659"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33917"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33918"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33919"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sp>
          <p:nvSpPr>
            <p:cNvPr id="97" name="Flowchart: Connector 96"/>
            <p:cNvSpPr/>
            <p:nvPr/>
          </p:nvSpPr>
          <p:spPr bwMode="auto">
            <a:xfrm>
              <a:off x="4453782" y="4264253"/>
              <a:ext cx="154075" cy="160286"/>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grpSp>
      <p:sp>
        <p:nvSpPr>
          <p:cNvPr id="151" name="Rectangle 150"/>
          <p:cNvSpPr/>
          <p:nvPr/>
        </p:nvSpPr>
        <p:spPr>
          <a:xfrm>
            <a:off x="323528" y="4484612"/>
            <a:ext cx="1440000" cy="1224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smtClean="0"/>
          </a:p>
          <a:p>
            <a:pPr algn="ctr"/>
            <a:endParaRPr lang="en-US" sz="1000" dirty="0" smtClean="0"/>
          </a:p>
          <a:p>
            <a:pPr algn="ctr"/>
            <a:endParaRPr lang="en-US" sz="1000" dirty="0" smtClean="0"/>
          </a:p>
          <a:p>
            <a:pPr algn="ctr"/>
            <a:r>
              <a:rPr lang="en-US" sz="1000" dirty="0" smtClean="0"/>
              <a:t>(Lender)</a:t>
            </a:r>
            <a:endParaRPr lang="en-US" sz="1000" dirty="0"/>
          </a:p>
        </p:txBody>
      </p:sp>
      <p:pic>
        <p:nvPicPr>
          <p:cNvPr id="149" name="Afbeelding 1" descr="EEEF Logo">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604245"/>
            <a:ext cx="1126541" cy="782727"/>
          </a:xfrm>
          <a:prstGeom prst="rect">
            <a:avLst/>
          </a:prstGeom>
          <a:noFill/>
        </p:spPr>
      </p:pic>
      <p:sp>
        <p:nvSpPr>
          <p:cNvPr id="152" name="Rectangle 151"/>
          <p:cNvSpPr/>
          <p:nvPr/>
        </p:nvSpPr>
        <p:spPr>
          <a:xfrm>
            <a:off x="2915976" y="4484612"/>
            <a:ext cx="1440000" cy="1224136"/>
          </a:xfrm>
          <a:prstGeom prst="rect">
            <a:avLst/>
          </a:prstGeom>
          <a:solidFill>
            <a:srgbClr val="981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smtClean="0"/>
          </a:p>
          <a:p>
            <a:pPr algn="ctr"/>
            <a:endParaRPr lang="en-US" sz="1000" dirty="0" smtClean="0"/>
          </a:p>
          <a:p>
            <a:pPr algn="ctr"/>
            <a:endParaRPr lang="en-US" sz="1000" dirty="0" smtClean="0"/>
          </a:p>
          <a:p>
            <a:pPr algn="ctr"/>
            <a:r>
              <a:rPr lang="en-US" sz="1000" dirty="0" smtClean="0"/>
              <a:t>(Borrower)</a:t>
            </a:r>
            <a:endParaRPr lang="en-US" sz="1000" dirty="0"/>
          </a:p>
        </p:txBody>
      </p:sp>
      <p:pic>
        <p:nvPicPr>
          <p:cNvPr id="150" name="Afbeelding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984" y="4604245"/>
            <a:ext cx="1308150" cy="779694"/>
          </a:xfrm>
          <a:prstGeom prst="rect">
            <a:avLst/>
          </a:prstGeom>
          <a:noFill/>
        </p:spPr>
      </p:pic>
      <p:cxnSp>
        <p:nvCxnSpPr>
          <p:cNvPr id="155" name="Straight Arrow Connector 154"/>
          <p:cNvCxnSpPr>
            <a:stCxn id="151" idx="3"/>
            <a:endCxn id="152" idx="1"/>
          </p:cNvCxnSpPr>
          <p:nvPr/>
        </p:nvCxnSpPr>
        <p:spPr>
          <a:xfrm>
            <a:off x="1763528" y="5096680"/>
            <a:ext cx="115244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691680" y="4628628"/>
            <a:ext cx="1296144" cy="246221"/>
          </a:xfrm>
          <a:prstGeom prst="rect">
            <a:avLst/>
          </a:prstGeom>
          <a:noFill/>
        </p:spPr>
        <p:txBody>
          <a:bodyPr wrap="square" rtlCol="0">
            <a:spAutoFit/>
          </a:bodyPr>
          <a:lstStyle/>
          <a:p>
            <a:pPr algn="ctr"/>
            <a:r>
              <a:rPr lang="en-US" sz="1000" dirty="0" smtClean="0"/>
              <a:t>Loan Agreement</a:t>
            </a:r>
            <a:endParaRPr lang="en-US" sz="1000" dirty="0"/>
          </a:p>
        </p:txBody>
      </p:sp>
      <p:cxnSp>
        <p:nvCxnSpPr>
          <p:cNvPr id="137" name="Straight Arrow Connector 136"/>
          <p:cNvCxnSpPr/>
          <p:nvPr/>
        </p:nvCxnSpPr>
        <p:spPr>
          <a:xfrm>
            <a:off x="1763688" y="5276700"/>
            <a:ext cx="1152448" cy="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691680" y="5390519"/>
            <a:ext cx="1296144" cy="553998"/>
          </a:xfrm>
          <a:prstGeom prst="rect">
            <a:avLst/>
          </a:prstGeom>
          <a:noFill/>
        </p:spPr>
        <p:txBody>
          <a:bodyPr wrap="square" rtlCol="0">
            <a:spAutoFit/>
          </a:bodyPr>
          <a:lstStyle/>
          <a:p>
            <a:pPr algn="ctr"/>
            <a:r>
              <a:rPr lang="en-US" sz="1000" dirty="0" smtClean="0"/>
              <a:t>Obligation to invest into energy efficiency projects</a:t>
            </a:r>
            <a:endParaRPr lang="en-US" sz="1000" dirty="0"/>
          </a:p>
        </p:txBody>
      </p:sp>
      <p:sp>
        <p:nvSpPr>
          <p:cNvPr id="139" name="Line Callout 2 (Accent Bar) 138"/>
          <p:cNvSpPr/>
          <p:nvPr/>
        </p:nvSpPr>
        <p:spPr bwMode="auto">
          <a:xfrm>
            <a:off x="7043738" y="1741363"/>
            <a:ext cx="1560512" cy="295275"/>
          </a:xfrm>
          <a:prstGeom prst="accentCallout2">
            <a:avLst>
              <a:gd name="adj1" fmla="val 50795"/>
              <a:gd name="adj2" fmla="val 672"/>
              <a:gd name="adj3" fmla="val 49774"/>
              <a:gd name="adj4" fmla="val -10448"/>
              <a:gd name="adj5" fmla="val 262382"/>
              <a:gd name="adj6" fmla="val -62838"/>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fontAlgn="base" hangingPunct="0">
              <a:spcBef>
                <a:spcPct val="0"/>
              </a:spcBef>
              <a:spcAft>
                <a:spcPct val="0"/>
              </a:spcAft>
              <a:tabLst>
                <a:tab pos="1257300" algn="l"/>
              </a:tabLst>
              <a:defRPr/>
            </a:pPr>
            <a:r>
              <a:rPr lang="de-DE" sz="1050" b="1" dirty="0" err="1" smtClean="0">
                <a:solidFill>
                  <a:srgbClr val="000000"/>
                </a:solidFill>
                <a:cs typeface="Arial" charset="0"/>
              </a:rPr>
              <a:t>Venlo</a:t>
            </a:r>
            <a:r>
              <a:rPr lang="de-DE" sz="1050" b="1" dirty="0" smtClean="0">
                <a:solidFill>
                  <a:srgbClr val="000000"/>
                </a:solidFill>
                <a:cs typeface="Arial" charset="0"/>
              </a:rPr>
              <a:t>, </a:t>
            </a:r>
            <a:r>
              <a:rPr lang="de-DE" sz="1050" b="1" dirty="0" err="1" smtClean="0">
                <a:solidFill>
                  <a:srgbClr val="000000"/>
                </a:solidFill>
                <a:cs typeface="Arial" charset="0"/>
              </a:rPr>
              <a:t>Netherlands</a:t>
            </a:r>
            <a:endParaRPr lang="de-DE" sz="1050" b="1" dirty="0">
              <a:solidFill>
                <a:srgbClr val="000000"/>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065369"/>
          <a:ext cx="4186808" cy="2520000"/>
        </p:xfrm>
        <a:graphic>
          <a:graphicData uri="http://schemas.openxmlformats.org/drawingml/2006/table">
            <a:tbl>
              <a:tblPr firstRow="1" bandRow="1">
                <a:tableStyleId>{5C22544A-7EE6-4342-B048-85BDC9FD1C3A}</a:tableStyleId>
              </a:tblPr>
              <a:tblGrid>
                <a:gridCol w="864096"/>
                <a:gridCol w="3322712"/>
              </a:tblGrid>
              <a:tr h="36015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372706">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mn-lt"/>
                          <a:ea typeface="+mn-ea"/>
                          <a:cs typeface="+mn-cs"/>
                        </a:rPr>
                        <a:t>Partner:</a:t>
                      </a:r>
                    </a:p>
                  </a:txBody>
                  <a:tcPr anchor="ctr">
                    <a:solidFill>
                      <a:schemeClr val="bg2">
                        <a:lumMod val="20000"/>
                        <a:lumOff val="80000"/>
                      </a:schemeClr>
                    </a:solidFill>
                  </a:tcPr>
                </a:tc>
                <a:tc>
                  <a:txBody>
                    <a:bodyPr/>
                    <a:lstStyle/>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1000" b="1" i="0" u="none" strike="noStrike" kern="1200" cap="none" spc="0" normalizeH="0" baseline="0" noProof="0" dirty="0" err="1" smtClean="0">
                          <a:ln>
                            <a:noFill/>
                          </a:ln>
                          <a:solidFill>
                            <a:srgbClr val="000000"/>
                          </a:solidFill>
                          <a:effectLst/>
                          <a:uLnTx/>
                          <a:uFillTx/>
                          <a:latin typeface="+mn-lt"/>
                          <a:ea typeface="+mn-ea"/>
                          <a:cs typeface="+mn-cs"/>
                        </a:rPr>
                        <a:t>Bolloré</a:t>
                      </a:r>
                      <a:r>
                        <a:rPr kumimoji="0" lang="en-GB" sz="1000" b="1" i="0" u="none" strike="noStrike" kern="1200" cap="none" spc="0" normalizeH="0" baseline="0" noProof="0" dirty="0" smtClean="0">
                          <a:ln>
                            <a:noFill/>
                          </a:ln>
                          <a:solidFill>
                            <a:srgbClr val="000000"/>
                          </a:solidFill>
                          <a:effectLst/>
                          <a:uLnTx/>
                          <a:uFillTx/>
                          <a:latin typeface="+mn-lt"/>
                          <a:ea typeface="+mn-ea"/>
                          <a:cs typeface="+mn-cs"/>
                        </a:rPr>
                        <a:t> S.A.</a:t>
                      </a:r>
                    </a:p>
                  </a:txBody>
                  <a:tcPr anchor="ctr">
                    <a:solidFill>
                      <a:schemeClr val="bg2">
                        <a:lumMod val="20000"/>
                        <a:lumOff val="80000"/>
                      </a:schemeClr>
                    </a:solidFill>
                  </a:tcPr>
                </a:tc>
              </a:tr>
              <a:tr h="1017777">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Measures:</a:t>
                      </a: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2" indent="-1588" algn="l" defTabSz="914400" rtl="0" eaLnBrk="1" fontAlgn="base"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mn-ea"/>
                          <a:cs typeface="+mn-cs"/>
                        </a:rPr>
                        <a:t>Public urban </a:t>
                      </a:r>
                      <a:r>
                        <a:rPr kumimoji="0" lang="en-US" sz="900" b="0" i="0" u="none" strike="noStrike" kern="1200" cap="none" spc="0" normalizeH="0" baseline="0" noProof="0" dirty="0" err="1" smtClean="0">
                          <a:ln>
                            <a:noFill/>
                          </a:ln>
                          <a:solidFill>
                            <a:srgbClr val="000000"/>
                          </a:solidFill>
                          <a:effectLst/>
                          <a:uLnTx/>
                          <a:uFillTx/>
                          <a:latin typeface="+mn-lt"/>
                          <a:ea typeface="+mn-ea"/>
                          <a:cs typeface="+mn-cs"/>
                        </a:rPr>
                        <a:t>transpor-tation</a:t>
                      </a:r>
                      <a:r>
                        <a:rPr kumimoji="0" lang="en-US" sz="900" b="0" i="0" u="none" strike="noStrike" kern="1200" cap="none" spc="0" normalizeH="0" baseline="0" noProof="0" dirty="0" smtClean="0">
                          <a:ln>
                            <a:noFill/>
                          </a:ln>
                          <a:solidFill>
                            <a:srgbClr val="000000"/>
                          </a:solidFill>
                          <a:effectLst/>
                          <a:uLnTx/>
                          <a:uFillTx/>
                          <a:latin typeface="+mn-lt"/>
                          <a:ea typeface="+mn-ea"/>
                          <a:cs typeface="+mn-cs"/>
                        </a:rPr>
                        <a:t> </a:t>
                      </a:r>
                    </a:p>
                  </a:txBody>
                  <a:tcPr anchor="ctr">
                    <a:solidFill>
                      <a:schemeClr val="bg2">
                        <a:lumMod val="20000"/>
                        <a:lumOff val="80000"/>
                      </a:schemeClr>
                    </a:solidFill>
                  </a:tcPr>
                </a:tc>
                <a:tc>
                  <a:txBody>
                    <a:bodyPr/>
                    <a:lstStyle/>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US" sz="1000" b="0" i="0" u="none" strike="noStrike" kern="1200" cap="none" spc="0" normalizeH="0" baseline="0" noProof="0" dirty="0" err="1" smtClean="0">
                          <a:ln>
                            <a:noFill/>
                          </a:ln>
                          <a:solidFill>
                            <a:srgbClr val="000000"/>
                          </a:solidFill>
                          <a:effectLst/>
                          <a:uLnTx/>
                          <a:uFillTx/>
                          <a:latin typeface="+mn-lt"/>
                          <a:ea typeface="+mn-ea"/>
                          <a:cs typeface="+mn-cs"/>
                        </a:rPr>
                        <a:t>Bolloré</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SA won the concession for the first large scale electric vehicle renting scheme in the greater Paris region (</a:t>
                      </a:r>
                      <a:r>
                        <a:rPr kumimoji="0" lang="fr-BE" sz="1000" b="0" i="0" u="none" strike="noStrike" kern="1200" cap="none" spc="0" normalizeH="0" baseline="0" noProof="0" dirty="0" smtClean="0">
                          <a:ln>
                            <a:noFill/>
                          </a:ln>
                          <a:solidFill>
                            <a:srgbClr val="000000"/>
                          </a:solidFill>
                          <a:effectLst/>
                          <a:uLnTx/>
                          <a:uFillTx/>
                          <a:latin typeface="+mn-lt"/>
                          <a:ea typeface="+mn-ea"/>
                          <a:cs typeface="+mn-cs"/>
                        </a:rPr>
                        <a:t>Ile-de-France) </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a:t>
                      </a:r>
                    </a:p>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expansion of </a:t>
                      </a:r>
                      <a:r>
                        <a:rPr kumimoji="0" lang="en-US" sz="1000" b="0" i="0" u="none" strike="noStrike" kern="1200" cap="none" spc="0" normalizeH="0" baseline="0" noProof="0" dirty="0" err="1" smtClean="0">
                          <a:ln>
                            <a:noFill/>
                          </a:ln>
                          <a:solidFill>
                            <a:srgbClr val="000000"/>
                          </a:solidFill>
                          <a:effectLst/>
                          <a:uLnTx/>
                          <a:uFillTx/>
                          <a:latin typeface="+mn-lt"/>
                          <a:ea typeface="+mn-ea"/>
                          <a:cs typeface="+mn-cs"/>
                        </a:rPr>
                        <a:t>Bolloré’s</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core infrastructure (e.g. cars, charging stations, rental kiosks) 	</a:t>
                      </a:r>
                    </a:p>
                  </a:txBody>
                  <a:tcPr anchor="ctr">
                    <a:solidFill>
                      <a:schemeClr val="bg2">
                        <a:lumMod val="20000"/>
                        <a:lumOff val="80000"/>
                      </a:schemeClr>
                    </a:solidFill>
                  </a:tcPr>
                </a:tc>
              </a:tr>
              <a:tr h="769362">
                <a:tc>
                  <a:txBody>
                    <a:bodyPr/>
                    <a:lstStyle/>
                    <a:p>
                      <a:pPr marL="0" marR="0" lvl="2"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Results:</a:t>
                      </a: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txBody>
                  <a:tcPr anchor="ctr">
                    <a:solidFill>
                      <a:schemeClr val="bg2">
                        <a:lumMod val="20000"/>
                        <a:lumOff val="80000"/>
                      </a:schemeClr>
                    </a:solidFill>
                  </a:tcPr>
                </a:tc>
                <a:tc>
                  <a:txBody>
                    <a:bodyPr/>
                    <a:lstStyle/>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US" sz="1000" dirty="0" smtClean="0">
                          <a:latin typeface="+mn-lt"/>
                        </a:rPr>
                        <a:t>Reduction of CO2 emissions of</a:t>
                      </a:r>
                      <a:r>
                        <a:rPr lang="en-US" sz="1000" baseline="0" dirty="0" smtClean="0">
                          <a:latin typeface="+mn-lt"/>
                        </a:rPr>
                        <a:t> min.</a:t>
                      </a:r>
                      <a:r>
                        <a:rPr lang="en-US" sz="1000" dirty="0" smtClean="0">
                          <a:latin typeface="+mn-lt"/>
                        </a:rPr>
                        <a:t> 50</a:t>
                      </a:r>
                      <a:r>
                        <a:rPr lang="en-GB" sz="1000" dirty="0" smtClean="0">
                          <a:latin typeface="+mn-lt"/>
                        </a:rPr>
                        <a:t>% compared to baseline</a:t>
                      </a:r>
                    </a:p>
                  </a:txBody>
                  <a:tcPr anchor="ctr">
                    <a:solidFill>
                      <a:schemeClr val="bg2">
                        <a:lumMod val="20000"/>
                        <a:lumOff val="80000"/>
                      </a:schemeClr>
                    </a:solidFill>
                  </a:tcPr>
                </a:tc>
              </a:tr>
            </a:tbl>
          </a:graphicData>
        </a:graphic>
      </p:graphicFrame>
      <p:sp>
        <p:nvSpPr>
          <p:cNvPr id="34834" name="Slide Number Placeholder 5"/>
          <p:cNvSpPr>
            <a:spLocks noGrp="1"/>
          </p:cNvSpPr>
          <p:nvPr>
            <p:ph type="sldNum" sz="quarter" idx="12"/>
          </p:nvPr>
        </p:nvSpPr>
        <p:spPr/>
        <p:txBody>
          <a:bodyPr/>
          <a:lstStyle/>
          <a:p>
            <a:pPr>
              <a:defRPr/>
            </a:pPr>
            <a:fld id="{E72F898F-1980-4938-8995-08FC85579111}" type="slidenum">
              <a:rPr lang="de-DE" smtClean="0">
                <a:solidFill>
                  <a:srgbClr val="FFFFFF"/>
                </a:solidFill>
              </a:rPr>
              <a:pPr>
                <a:defRPr/>
              </a:pPr>
              <a:t>18</a:t>
            </a:fld>
            <a:endParaRPr lang="de-DE" smtClean="0">
              <a:solidFill>
                <a:srgbClr val="FFFFFF"/>
              </a:solidFill>
            </a:endParaRPr>
          </a:p>
        </p:txBody>
      </p:sp>
      <p:sp>
        <p:nvSpPr>
          <p:cNvPr id="34835" name="TextBox 163"/>
          <p:cNvSpPr txBox="1">
            <a:spLocks noChangeArrowheads="1"/>
          </p:cNvSpPr>
          <p:nvPr/>
        </p:nvSpPr>
        <p:spPr bwMode="auto">
          <a:xfrm>
            <a:off x="234950" y="211138"/>
            <a:ext cx="5908156" cy="769441"/>
          </a:xfrm>
          <a:prstGeom prst="rect">
            <a:avLst/>
          </a:prstGeom>
          <a:noFill/>
          <a:ln w="9525">
            <a:noFill/>
            <a:miter lim="800000"/>
            <a:headEnd/>
            <a:tailEnd/>
          </a:ln>
        </p:spPr>
        <p:txBody>
          <a:bodyPr wrap="none">
            <a:spAutoFit/>
          </a:bodyPr>
          <a:lstStyle/>
          <a:p>
            <a:pPr fontAlgn="base">
              <a:spcBef>
                <a:spcPct val="0"/>
              </a:spcBef>
              <a:spcAft>
                <a:spcPct val="0"/>
              </a:spcAft>
            </a:pPr>
            <a:r>
              <a:rPr lang="en-GB" sz="2200" b="1" dirty="0" smtClean="0">
                <a:solidFill>
                  <a:srgbClr val="000000"/>
                </a:solidFill>
                <a:cs typeface="Arial" charset="0"/>
              </a:rPr>
              <a:t>Car-sharing programme for electric cars</a:t>
            </a:r>
            <a:r>
              <a:rPr lang="en-US" sz="2200" b="1" dirty="0" smtClean="0">
                <a:solidFill>
                  <a:srgbClr val="000000"/>
                </a:solidFill>
                <a:cs typeface="Arial" charset="0"/>
              </a:rPr>
              <a:t>-</a:t>
            </a:r>
            <a:endParaRPr lang="en-US" sz="2200" b="1" dirty="0">
              <a:solidFill>
                <a:srgbClr val="000000"/>
              </a:solidFill>
              <a:cs typeface="Arial" charset="0"/>
            </a:endParaRPr>
          </a:p>
          <a:p>
            <a:pPr fontAlgn="base">
              <a:spcBef>
                <a:spcPct val="0"/>
              </a:spcBef>
              <a:spcAft>
                <a:spcPct val="0"/>
              </a:spcAft>
            </a:pPr>
            <a:r>
              <a:rPr lang="en-US" sz="2200" b="1" dirty="0" smtClean="0">
                <a:solidFill>
                  <a:srgbClr val="000000"/>
                </a:solidFill>
                <a:cs typeface="Arial" charset="0"/>
              </a:rPr>
              <a:t>Cities </a:t>
            </a:r>
            <a:r>
              <a:rPr lang="en-US" sz="2200" b="1" dirty="0">
                <a:solidFill>
                  <a:srgbClr val="000000"/>
                </a:solidFill>
                <a:cs typeface="Arial" charset="0"/>
              </a:rPr>
              <a:t>of </a:t>
            </a:r>
            <a:r>
              <a:rPr lang="en-US" sz="2200" b="1" dirty="0" smtClean="0">
                <a:solidFill>
                  <a:srgbClr val="000000"/>
                </a:solidFill>
                <a:cs typeface="Arial" charset="0"/>
              </a:rPr>
              <a:t>Paris, Lyon and Bordeaux, </a:t>
            </a:r>
            <a:r>
              <a:rPr lang="en-US" sz="2200" b="1" dirty="0">
                <a:solidFill>
                  <a:srgbClr val="000000"/>
                </a:solidFill>
                <a:cs typeface="Arial" charset="0"/>
              </a:rPr>
              <a:t>France</a:t>
            </a:r>
            <a:endParaRPr lang="en-GB" sz="2200" b="1" dirty="0">
              <a:solidFill>
                <a:srgbClr val="000000"/>
              </a:solidFill>
              <a:cs typeface="Arial" charset="0"/>
            </a:endParaRPr>
          </a:p>
        </p:txBody>
      </p:sp>
      <p:graphicFrame>
        <p:nvGraphicFramePr>
          <p:cNvPr id="10" name="Content Placeholder 8"/>
          <p:cNvGraphicFramePr>
            <a:graphicFrameLocks/>
          </p:cNvGraphicFramePr>
          <p:nvPr/>
        </p:nvGraphicFramePr>
        <p:xfrm>
          <a:off x="4572000" y="1065369"/>
          <a:ext cx="4186808" cy="2520000"/>
        </p:xfrm>
        <a:graphic>
          <a:graphicData uri="http://schemas.openxmlformats.org/drawingml/2006/table">
            <a:tbl>
              <a:tblPr firstRow="1" bandRow="1">
                <a:tableStyleId>{5C22544A-7EE6-4342-B048-85BDC9FD1C3A}</a:tableStyleId>
              </a:tblPr>
              <a:tblGrid>
                <a:gridCol w="4186808"/>
              </a:tblGrid>
              <a:tr h="36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159493">
                <a:tc>
                  <a:txBody>
                    <a:bodyPr/>
                    <a:lstStyle/>
                    <a:p>
                      <a:endParaRPr lang="de-DE" dirty="0"/>
                    </a:p>
                  </a:txBody>
                  <a:tcPr>
                    <a:solidFill>
                      <a:schemeClr val="bg2">
                        <a:lumMod val="20000"/>
                        <a:lumOff val="80000"/>
                      </a:schemeClr>
                    </a:solidFill>
                  </a:tcPr>
                </a:tc>
              </a:tr>
            </a:tbl>
          </a:graphicData>
        </a:graphic>
      </p:graphicFrame>
      <p:graphicFrame>
        <p:nvGraphicFramePr>
          <p:cNvPr id="13" name="Content Placeholder 8"/>
          <p:cNvGraphicFramePr>
            <a:graphicFrameLocks/>
          </p:cNvGraphicFramePr>
          <p:nvPr/>
        </p:nvGraphicFramePr>
        <p:xfrm>
          <a:off x="4572000" y="3618070"/>
          <a:ext cx="4186808" cy="2628000"/>
        </p:xfrm>
        <a:graphic>
          <a:graphicData uri="http://schemas.openxmlformats.org/drawingml/2006/table">
            <a:tbl>
              <a:tblPr firstRow="1" bandRow="1">
                <a:tableStyleId>{5C22544A-7EE6-4342-B048-85BDC9FD1C3A}</a:tableStyleId>
              </a:tblPr>
              <a:tblGrid>
                <a:gridCol w="4186808"/>
              </a:tblGrid>
              <a:tr h="358649">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269351">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Key data:</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mn-lt"/>
                          <a:ea typeface="+mn-ea"/>
                          <a:cs typeface="+mn-cs"/>
                        </a:rPr>
                        <a:t>Bond issue (private placement): €30m </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mn-lt"/>
                          <a:ea typeface="+mn-ea"/>
                          <a:cs typeface="+mn-cs"/>
                        </a:rPr>
                        <a:t>Duration of financing: 5 years</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mn-lt"/>
                          <a:ea typeface="+mn-ea"/>
                          <a:cs typeface="+mn-cs"/>
                        </a:rPr>
                        <a:t>Repayment: Bullet structure</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endParaRPr kumimoji="0" lang="en-GB" sz="1000" b="0" i="0" u="none" strike="noStrike" kern="1200" cap="none" spc="0" normalizeH="0" baseline="0" noProof="0" dirty="0" smtClean="0">
                        <a:ln>
                          <a:noFill/>
                        </a:ln>
                        <a:solidFill>
                          <a:srgbClr val="000000"/>
                        </a:solidFill>
                        <a:effectLst/>
                        <a:uLnTx/>
                        <a:uFillTx/>
                        <a:latin typeface="+mn-lt"/>
                        <a:ea typeface="+mn-ea"/>
                        <a:cs typeface="+mn-cs"/>
                      </a:endParaRPr>
                    </a:p>
                    <a:p>
                      <a:pPr marL="0" marR="0" lvl="2" indent="-176213" algn="l" defTabSz="914400" rtl="0" eaLnBrk="1" fontAlgn="base" latinLnBrk="0" hangingPunct="1">
                        <a:lnSpc>
                          <a:spcPct val="100000"/>
                        </a:lnSpc>
                        <a:spcBef>
                          <a:spcPts val="0"/>
                        </a:spcBef>
                        <a:spcAft>
                          <a:spcPts val="600"/>
                        </a:spcAft>
                        <a:buClrTx/>
                        <a:buSzTx/>
                        <a:buFont typeface="Symbol" pitchFamily="18" charset="2"/>
                        <a:buNone/>
                        <a:tabLst/>
                        <a:defRPr/>
                      </a:pPr>
                      <a:r>
                        <a:rPr lang="en-GB" sz="1000" b="1" dirty="0" smtClean="0">
                          <a:latin typeface="+mn-lt"/>
                        </a:rPr>
                        <a:t>Highlights:	</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de-DE" sz="1000" b="0" i="0" u="none" strike="noStrike" kern="1200" cap="none" spc="0" normalizeH="0" baseline="0" noProof="0" dirty="0" smtClean="0">
                          <a:ln>
                            <a:noFill/>
                          </a:ln>
                          <a:solidFill>
                            <a:srgbClr val="000000"/>
                          </a:solidFill>
                          <a:effectLst/>
                          <a:uLnTx/>
                          <a:uFillTx/>
                          <a:latin typeface="+mn-lt"/>
                          <a:ea typeface="+mn-ea"/>
                          <a:cs typeface="+mn-cs"/>
                        </a:rPr>
                        <a:t> First </a:t>
                      </a:r>
                      <a:r>
                        <a:rPr kumimoji="0" lang="de-DE" sz="1000" b="0" i="0" u="none" strike="noStrike" kern="1200" cap="none" spc="0" normalizeH="0" baseline="0" noProof="0" dirty="0" err="1" smtClean="0">
                          <a:ln>
                            <a:noFill/>
                          </a:ln>
                          <a:solidFill>
                            <a:srgbClr val="000000"/>
                          </a:solidFill>
                          <a:effectLst/>
                          <a:uLnTx/>
                          <a:uFillTx/>
                          <a:latin typeface="+mn-lt"/>
                          <a:ea typeface="+mn-ea"/>
                          <a:cs typeface="+mn-cs"/>
                        </a:rPr>
                        <a:t>eeef</a:t>
                      </a:r>
                      <a:r>
                        <a:rPr kumimoji="0" lang="de-DE" sz="1000" b="0" i="0" u="none" strike="noStrike" kern="1200" cap="none" spc="0" normalizeH="0" baseline="0" noProof="0" dirty="0" smtClean="0">
                          <a:ln>
                            <a:noFill/>
                          </a:ln>
                          <a:solidFill>
                            <a:srgbClr val="000000"/>
                          </a:solidFill>
                          <a:effectLst/>
                          <a:uLnTx/>
                          <a:uFillTx/>
                          <a:latin typeface="+mn-lt"/>
                          <a:ea typeface="+mn-ea"/>
                          <a:cs typeface="+mn-cs"/>
                        </a:rPr>
                        <a:t> transaction for clean urban </a:t>
                      </a:r>
                      <a:r>
                        <a:rPr kumimoji="0" lang="de-DE" sz="1000" b="0" i="0" u="none" strike="noStrike" kern="1200" cap="none" spc="0" normalizeH="0" baseline="0" noProof="0" dirty="0" err="1" smtClean="0">
                          <a:ln>
                            <a:noFill/>
                          </a:ln>
                          <a:solidFill>
                            <a:srgbClr val="000000"/>
                          </a:solidFill>
                          <a:effectLst/>
                          <a:uLnTx/>
                          <a:uFillTx/>
                          <a:latin typeface="+mn-lt"/>
                          <a:ea typeface="+mn-ea"/>
                          <a:cs typeface="+mn-cs"/>
                        </a:rPr>
                        <a:t>transport</a:t>
                      </a:r>
                      <a:r>
                        <a:rPr kumimoji="0" lang="de-DE" sz="1000" b="0" i="0" u="none" strike="noStrike" kern="1200" cap="none" spc="0" normalizeH="0" baseline="0" noProof="0" dirty="0" smtClean="0">
                          <a:ln>
                            <a:noFill/>
                          </a:ln>
                          <a:solidFill>
                            <a:srgbClr val="000000"/>
                          </a:solidFill>
                          <a:effectLst/>
                          <a:uLnTx/>
                          <a:uFillTx/>
                          <a:latin typeface="+mn-lt"/>
                          <a:ea typeface="+mn-ea"/>
                          <a:cs typeface="+mn-cs"/>
                        </a:rPr>
                        <a:t>  in Europe</a:t>
                      </a: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51 municipalities in the Paris/ Île-de-France region participating, accessible to more than 4 out of 7 million inhabitants</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de-DE" sz="1000" b="0" i="0" u="none" strike="noStrike" kern="1200" cap="none" spc="0" normalizeH="0" baseline="0" noProof="0" dirty="0" smtClean="0">
                          <a:ln>
                            <a:noFill/>
                          </a:ln>
                          <a:solidFill>
                            <a:srgbClr val="000000"/>
                          </a:solidFill>
                          <a:effectLst/>
                          <a:uLnTx/>
                          <a:uFillTx/>
                          <a:latin typeface="+mn-lt"/>
                          <a:ea typeface="+mn-ea"/>
                          <a:cs typeface="+mn-cs"/>
                        </a:rPr>
                        <a:t>First clean urban transport project for the fund</a:t>
                      </a: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618069"/>
          <a:ext cx="4186808" cy="2628000"/>
        </p:xfrm>
        <a:graphic>
          <a:graphicData uri="http://schemas.openxmlformats.org/drawingml/2006/table">
            <a:tbl>
              <a:tblPr firstRow="1" bandRow="1">
                <a:tableStyleId>{5C22544A-7EE6-4342-B048-85BDC9FD1C3A}</a:tableStyleId>
              </a:tblPr>
              <a:tblGrid>
                <a:gridCol w="4186808"/>
              </a:tblGrid>
              <a:tr h="358722">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 </a:t>
                      </a:r>
                      <a:endParaRPr lang="en-GB" sz="1600" b="1" u="none" dirty="0">
                        <a:solidFill>
                          <a:schemeClr val="bg1"/>
                        </a:solidFill>
                        <a:ea typeface="ＭＳ Ｐゴシック" pitchFamily="34" charset="-128"/>
                        <a:cs typeface="Arial Unicode MS" pitchFamily="34" charset="-128"/>
                      </a:endParaRPr>
                    </a:p>
                  </a:txBody>
                  <a:tcPr/>
                </a:tc>
              </a:tr>
              <a:tr h="2269278">
                <a:tc>
                  <a:txBody>
                    <a:bodyPr/>
                    <a:lstStyle/>
                    <a:p>
                      <a:endParaRPr lang="de-DE" dirty="0"/>
                    </a:p>
                  </a:txBody>
                  <a:tcPr>
                    <a:solidFill>
                      <a:schemeClr val="bg2">
                        <a:lumMod val="20000"/>
                        <a:lumOff val="80000"/>
                      </a:schemeClr>
                    </a:solidFill>
                  </a:tcPr>
                </a:tc>
              </a:tr>
            </a:tbl>
          </a:graphicData>
        </a:graphic>
      </p:graphicFrame>
      <p:grpSp>
        <p:nvGrpSpPr>
          <p:cNvPr id="2" name="Group 164"/>
          <p:cNvGrpSpPr/>
          <p:nvPr/>
        </p:nvGrpSpPr>
        <p:grpSpPr>
          <a:xfrm>
            <a:off x="5322888" y="1571500"/>
            <a:ext cx="3281362" cy="1800225"/>
            <a:chOff x="5322888" y="1524000"/>
            <a:chExt cx="3281362" cy="1800225"/>
          </a:xfrm>
        </p:grpSpPr>
        <p:grpSp>
          <p:nvGrpSpPr>
            <p:cNvPr id="3" name="Group 320"/>
            <p:cNvGrpSpPr>
              <a:grpSpLocks/>
            </p:cNvGrpSpPr>
            <p:nvPr/>
          </p:nvGrpSpPr>
          <p:grpSpPr bwMode="auto">
            <a:xfrm>
              <a:off x="5322888" y="1524000"/>
              <a:ext cx="1579562" cy="1800225"/>
              <a:chOff x="2560956" y="1429424"/>
              <a:chExt cx="4509925" cy="5346040"/>
            </a:xfrm>
          </p:grpSpPr>
          <p:sp>
            <p:nvSpPr>
              <p:cNvPr id="17" name="Freeform 1747"/>
              <p:cNvSpPr>
                <a:spLocks/>
              </p:cNvSpPr>
              <p:nvPr/>
            </p:nvSpPr>
            <p:spPr bwMode="gray">
              <a:xfrm>
                <a:off x="5230650" y="3928014"/>
                <a:ext cx="915583" cy="740150"/>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3860" name="Freeform 1748"/>
              <p:cNvSpPr>
                <a:spLocks/>
              </p:cNvSpPr>
              <p:nvPr/>
            </p:nvSpPr>
            <p:spPr bwMode="gray">
              <a:xfrm>
                <a:off x="4500904" y="3951587"/>
                <a:ext cx="824931" cy="1032435"/>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en-US">
                  <a:solidFill>
                    <a:srgbClr val="000000"/>
                  </a:solidFill>
                  <a:ea typeface="Arial" charset="0"/>
                  <a:cs typeface="Arial" charset="0"/>
                </a:endParaRPr>
              </a:p>
            </p:txBody>
          </p:sp>
          <p:sp>
            <p:nvSpPr>
              <p:cNvPr id="19" name="Freeform 1749"/>
              <p:cNvSpPr>
                <a:spLocks/>
              </p:cNvSpPr>
              <p:nvPr/>
            </p:nvSpPr>
            <p:spPr bwMode="gray">
              <a:xfrm>
                <a:off x="6445384" y="4630449"/>
                <a:ext cx="398868" cy="377146"/>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0" name="Freeform 1750"/>
              <p:cNvSpPr>
                <a:spLocks/>
              </p:cNvSpPr>
              <p:nvPr/>
            </p:nvSpPr>
            <p:spPr bwMode="gray">
              <a:xfrm>
                <a:off x="5525269" y="4606876"/>
                <a:ext cx="521246" cy="273431"/>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1" name="Freeform 1751"/>
              <p:cNvSpPr>
                <a:spLocks/>
              </p:cNvSpPr>
              <p:nvPr/>
            </p:nvSpPr>
            <p:spPr bwMode="gray">
              <a:xfrm>
                <a:off x="4478240" y="4583306"/>
                <a:ext cx="72521"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2" name="Freeform 1752"/>
              <p:cNvSpPr>
                <a:spLocks/>
              </p:cNvSpPr>
              <p:nvPr/>
            </p:nvSpPr>
            <p:spPr bwMode="gray">
              <a:xfrm>
                <a:off x="5067476" y="4465447"/>
                <a:ext cx="625497" cy="330002"/>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3" name="Freeform 1753"/>
              <p:cNvSpPr>
                <a:spLocks/>
              </p:cNvSpPr>
              <p:nvPr/>
            </p:nvSpPr>
            <p:spPr bwMode="gray">
              <a:xfrm>
                <a:off x="6023854" y="3979873"/>
                <a:ext cx="1047027" cy="1046579"/>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4" name="Freeform 1754"/>
              <p:cNvSpPr>
                <a:spLocks/>
              </p:cNvSpPr>
              <p:nvPr/>
            </p:nvSpPr>
            <p:spPr bwMode="gray">
              <a:xfrm>
                <a:off x="6005724" y="3612156"/>
                <a:ext cx="784137" cy="688291"/>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5" name="Freeform 1755"/>
              <p:cNvSpPr>
                <a:spLocks/>
              </p:cNvSpPr>
              <p:nvPr/>
            </p:nvSpPr>
            <p:spPr bwMode="gray">
              <a:xfrm>
                <a:off x="5665778" y="3833728"/>
                <a:ext cx="271955" cy="132001"/>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6" name="Freeform 1756"/>
              <p:cNvSpPr>
                <a:spLocks/>
              </p:cNvSpPr>
              <p:nvPr/>
            </p:nvSpPr>
            <p:spPr bwMode="gray">
              <a:xfrm>
                <a:off x="5756430" y="3631013"/>
                <a:ext cx="475923" cy="358288"/>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7" name="Freeform 1757"/>
              <p:cNvSpPr>
                <a:spLocks/>
              </p:cNvSpPr>
              <p:nvPr/>
            </p:nvSpPr>
            <p:spPr bwMode="gray">
              <a:xfrm>
                <a:off x="5742834" y="3414155"/>
                <a:ext cx="571106" cy="315858"/>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8" name="Freeform 1758"/>
              <p:cNvSpPr>
                <a:spLocks/>
              </p:cNvSpPr>
              <p:nvPr/>
            </p:nvSpPr>
            <p:spPr bwMode="gray">
              <a:xfrm>
                <a:off x="5765495" y="3362296"/>
                <a:ext cx="104251" cy="113144"/>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9" name="Freeform 1759"/>
              <p:cNvSpPr>
                <a:spLocks/>
              </p:cNvSpPr>
              <p:nvPr/>
            </p:nvSpPr>
            <p:spPr bwMode="gray">
              <a:xfrm>
                <a:off x="5770029" y="3310440"/>
                <a:ext cx="67987" cy="56572"/>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0" name="Freeform 1760"/>
              <p:cNvSpPr>
                <a:spLocks/>
              </p:cNvSpPr>
              <p:nvPr/>
            </p:nvSpPr>
            <p:spPr bwMode="gray">
              <a:xfrm>
                <a:off x="5842551" y="3183151"/>
                <a:ext cx="385269" cy="278146"/>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1" name="Freeform 1761"/>
              <p:cNvSpPr>
                <a:spLocks/>
              </p:cNvSpPr>
              <p:nvPr/>
            </p:nvSpPr>
            <p:spPr bwMode="gray">
              <a:xfrm>
                <a:off x="5869746" y="1467139"/>
                <a:ext cx="1201135" cy="264002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2" name="Freeform 1762"/>
              <p:cNvSpPr>
                <a:spLocks/>
              </p:cNvSpPr>
              <p:nvPr/>
            </p:nvSpPr>
            <p:spPr bwMode="gray">
              <a:xfrm>
                <a:off x="2796651" y="1971572"/>
                <a:ext cx="639094" cy="490289"/>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3" name="Freeform 1763"/>
              <p:cNvSpPr>
                <a:spLocks/>
              </p:cNvSpPr>
              <p:nvPr/>
            </p:nvSpPr>
            <p:spPr bwMode="gray">
              <a:xfrm>
                <a:off x="3426679" y="3343438"/>
                <a:ext cx="729748" cy="1140866"/>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4" name="Freeform 1764"/>
              <p:cNvSpPr>
                <a:spLocks/>
              </p:cNvSpPr>
              <p:nvPr/>
            </p:nvSpPr>
            <p:spPr bwMode="gray">
              <a:xfrm>
                <a:off x="3086736" y="3739441"/>
                <a:ext cx="426063" cy="471432"/>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5" name="Freeform 1765"/>
              <p:cNvSpPr>
                <a:spLocks/>
              </p:cNvSpPr>
              <p:nvPr/>
            </p:nvSpPr>
            <p:spPr bwMode="gray">
              <a:xfrm>
                <a:off x="3363223" y="3772443"/>
                <a:ext cx="226629" cy="165000"/>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6" name="Freeform 1766"/>
              <p:cNvSpPr>
                <a:spLocks/>
              </p:cNvSpPr>
              <p:nvPr/>
            </p:nvSpPr>
            <p:spPr bwMode="gray">
              <a:xfrm>
                <a:off x="4278806" y="4149589"/>
                <a:ext cx="349011" cy="358288"/>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7" name="Freeform 1767"/>
              <p:cNvSpPr>
                <a:spLocks/>
              </p:cNvSpPr>
              <p:nvPr/>
            </p:nvSpPr>
            <p:spPr bwMode="gray">
              <a:xfrm>
                <a:off x="4201753" y="4404162"/>
                <a:ext cx="339943" cy="268715"/>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8" name="Freeform 1768"/>
              <p:cNvSpPr>
                <a:spLocks/>
              </p:cNvSpPr>
              <p:nvPr/>
            </p:nvSpPr>
            <p:spPr bwMode="gray">
              <a:xfrm>
                <a:off x="5448214" y="1749998"/>
                <a:ext cx="838530" cy="1461440"/>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9" name="Freeform 1769"/>
              <p:cNvSpPr>
                <a:spLocks/>
              </p:cNvSpPr>
              <p:nvPr/>
            </p:nvSpPr>
            <p:spPr bwMode="gray">
              <a:xfrm>
                <a:off x="6001190" y="1716999"/>
                <a:ext cx="72521" cy="37715"/>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nvGrpSpPr>
              <p:cNvPr id="4" name="Group 1770"/>
              <p:cNvGrpSpPr>
                <a:grpSpLocks/>
              </p:cNvGrpSpPr>
              <p:nvPr/>
            </p:nvGrpSpPr>
            <p:grpSpPr bwMode="gray">
              <a:xfrm>
                <a:off x="4516705" y="1612942"/>
                <a:ext cx="1447710" cy="1919968"/>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grpSp>
            <p:nvGrpSpPr>
              <p:cNvPr id="5" name="Group 1777"/>
              <p:cNvGrpSpPr>
                <a:grpSpLocks/>
              </p:cNvGrpSpPr>
              <p:nvPr/>
            </p:nvGrpSpPr>
            <p:grpSpPr bwMode="gray">
              <a:xfrm>
                <a:off x="4952356" y="1967323"/>
                <a:ext cx="773452" cy="1959215"/>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sp>
            <p:nvSpPr>
              <p:cNvPr id="42" name="Freeform 1782"/>
              <p:cNvSpPr>
                <a:spLocks/>
              </p:cNvSpPr>
              <p:nvPr/>
            </p:nvSpPr>
            <p:spPr bwMode="gray">
              <a:xfrm>
                <a:off x="6159832" y="5210309"/>
                <a:ext cx="643628" cy="457291"/>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3" name="Freeform 1783"/>
              <p:cNvSpPr>
                <a:spLocks/>
              </p:cNvSpPr>
              <p:nvPr/>
            </p:nvSpPr>
            <p:spPr bwMode="gray">
              <a:xfrm>
                <a:off x="5892408" y="4682305"/>
                <a:ext cx="965443" cy="655292"/>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4" name="Freeform 1784"/>
              <p:cNvSpPr>
                <a:spLocks/>
              </p:cNvSpPr>
              <p:nvPr/>
            </p:nvSpPr>
            <p:spPr bwMode="gray">
              <a:xfrm>
                <a:off x="4718469" y="5563885"/>
                <a:ext cx="108782" cy="221572"/>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5" name="Freeform 1785"/>
              <p:cNvSpPr>
                <a:spLocks/>
              </p:cNvSpPr>
              <p:nvPr/>
            </p:nvSpPr>
            <p:spPr bwMode="gray">
              <a:xfrm>
                <a:off x="4673143" y="5804314"/>
                <a:ext cx="181304" cy="320574"/>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6" name="Freeform 1786"/>
              <p:cNvSpPr>
                <a:spLocks/>
              </p:cNvSpPr>
              <p:nvPr/>
            </p:nvSpPr>
            <p:spPr bwMode="gray">
              <a:xfrm>
                <a:off x="5158128" y="6186175"/>
                <a:ext cx="367141" cy="226287"/>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7" name="Freeform 1787"/>
              <p:cNvSpPr>
                <a:spLocks/>
              </p:cNvSpPr>
              <p:nvPr/>
            </p:nvSpPr>
            <p:spPr bwMode="gray">
              <a:xfrm>
                <a:off x="4836316" y="4734164"/>
                <a:ext cx="716149" cy="353573"/>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8" name="Freeform 1788"/>
              <p:cNvSpPr>
                <a:spLocks/>
              </p:cNvSpPr>
              <p:nvPr/>
            </p:nvSpPr>
            <p:spPr bwMode="gray">
              <a:xfrm>
                <a:off x="6672013" y="5526170"/>
                <a:ext cx="398868" cy="669434"/>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9" name="Freeform 1789"/>
              <p:cNvSpPr>
                <a:spLocks/>
              </p:cNvSpPr>
              <p:nvPr/>
            </p:nvSpPr>
            <p:spPr bwMode="gray">
              <a:xfrm>
                <a:off x="4287871" y="4380589"/>
                <a:ext cx="54391"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4919" name="Freeform 1790"/>
              <p:cNvSpPr>
                <a:spLocks/>
              </p:cNvSpPr>
              <p:nvPr/>
            </p:nvSpPr>
            <p:spPr bwMode="gray">
              <a:xfrm>
                <a:off x="3467377" y="4441877"/>
                <a:ext cx="1237261" cy="1173864"/>
              </a:xfrm>
              <a:custGeom>
                <a:avLst/>
                <a:gdLst>
                  <a:gd name="T0" fmla="*/ 2147483647 w 842"/>
                  <a:gd name="T1" fmla="*/ 2147483647 h 846"/>
                  <a:gd name="T2" fmla="*/ 2147483647 w 842"/>
                  <a:gd name="T3" fmla="*/ 2147483647 h 846"/>
                  <a:gd name="T4" fmla="*/ 2147483647 w 842"/>
                  <a:gd name="T5" fmla="*/ 2147483647 h 846"/>
                  <a:gd name="T6" fmla="*/ 2147483647 w 842"/>
                  <a:gd name="T7" fmla="*/ 2147483647 h 846"/>
                  <a:gd name="T8" fmla="*/ 2147483647 w 842"/>
                  <a:gd name="T9" fmla="*/ 2147483647 h 846"/>
                  <a:gd name="T10" fmla="*/ 2147483647 w 842"/>
                  <a:gd name="T11" fmla="*/ 2147483647 h 846"/>
                  <a:gd name="T12" fmla="*/ 2147483647 w 842"/>
                  <a:gd name="T13" fmla="*/ 2147483647 h 846"/>
                  <a:gd name="T14" fmla="*/ 2147483647 w 842"/>
                  <a:gd name="T15" fmla="*/ 2147483647 h 846"/>
                  <a:gd name="T16" fmla="*/ 2147483647 w 842"/>
                  <a:gd name="T17" fmla="*/ 2147483647 h 846"/>
                  <a:gd name="T18" fmla="*/ 2147483647 w 842"/>
                  <a:gd name="T19" fmla="*/ 2147483647 h 846"/>
                  <a:gd name="T20" fmla="*/ 2147483647 w 842"/>
                  <a:gd name="T21" fmla="*/ 2147483647 h 846"/>
                  <a:gd name="T22" fmla="*/ 2147483647 w 842"/>
                  <a:gd name="T23" fmla="*/ 2147483647 h 846"/>
                  <a:gd name="T24" fmla="*/ 2147483647 w 842"/>
                  <a:gd name="T25" fmla="*/ 2147483647 h 846"/>
                  <a:gd name="T26" fmla="*/ 2147483647 w 842"/>
                  <a:gd name="T27" fmla="*/ 2147483647 h 846"/>
                  <a:gd name="T28" fmla="*/ 2147483647 w 842"/>
                  <a:gd name="T29" fmla="*/ 2147483647 h 846"/>
                  <a:gd name="T30" fmla="*/ 2147483647 w 842"/>
                  <a:gd name="T31" fmla="*/ 2147483647 h 846"/>
                  <a:gd name="T32" fmla="*/ 2147483647 w 842"/>
                  <a:gd name="T33" fmla="*/ 2147483647 h 846"/>
                  <a:gd name="T34" fmla="*/ 2147483647 w 842"/>
                  <a:gd name="T35" fmla="*/ 2147483647 h 846"/>
                  <a:gd name="T36" fmla="*/ 2147483647 w 842"/>
                  <a:gd name="T37" fmla="*/ 2147483647 h 846"/>
                  <a:gd name="T38" fmla="*/ 2147483647 w 842"/>
                  <a:gd name="T39" fmla="*/ 2147483647 h 846"/>
                  <a:gd name="T40" fmla="*/ 2147483647 w 842"/>
                  <a:gd name="T41" fmla="*/ 2147483647 h 846"/>
                  <a:gd name="T42" fmla="*/ 2147483647 w 842"/>
                  <a:gd name="T43" fmla="*/ 2147483647 h 846"/>
                  <a:gd name="T44" fmla="*/ 2147483647 w 842"/>
                  <a:gd name="T45" fmla="*/ 2147483647 h 846"/>
                  <a:gd name="T46" fmla="*/ 2147483647 w 842"/>
                  <a:gd name="T47" fmla="*/ 2147483647 h 846"/>
                  <a:gd name="T48" fmla="*/ 2147483647 w 842"/>
                  <a:gd name="T49" fmla="*/ 2147483647 h 846"/>
                  <a:gd name="T50" fmla="*/ 2147483647 w 842"/>
                  <a:gd name="T51" fmla="*/ 2147483647 h 846"/>
                  <a:gd name="T52" fmla="*/ 2147483647 w 842"/>
                  <a:gd name="T53" fmla="*/ 2147483647 h 846"/>
                  <a:gd name="T54" fmla="*/ 2147483647 w 842"/>
                  <a:gd name="T55" fmla="*/ 2147483647 h 846"/>
                  <a:gd name="T56" fmla="*/ 2147483647 w 842"/>
                  <a:gd name="T57" fmla="*/ 2147483647 h 846"/>
                  <a:gd name="T58" fmla="*/ 2147483647 w 842"/>
                  <a:gd name="T59" fmla="*/ 2147483647 h 846"/>
                  <a:gd name="T60" fmla="*/ 2147483647 w 842"/>
                  <a:gd name="T61" fmla="*/ 2147483647 h 846"/>
                  <a:gd name="T62" fmla="*/ 2147483647 w 842"/>
                  <a:gd name="T63" fmla="*/ 2147483647 h 846"/>
                  <a:gd name="T64" fmla="*/ 2147483647 w 842"/>
                  <a:gd name="T65" fmla="*/ 2147483647 h 846"/>
                  <a:gd name="T66" fmla="*/ 2147483647 w 842"/>
                  <a:gd name="T67" fmla="*/ 2147483647 h 846"/>
                  <a:gd name="T68" fmla="*/ 2147483647 w 842"/>
                  <a:gd name="T69" fmla="*/ 2147483647 h 846"/>
                  <a:gd name="T70" fmla="*/ 2147483647 w 842"/>
                  <a:gd name="T71" fmla="*/ 2147483647 h 846"/>
                  <a:gd name="T72" fmla="*/ 2147483647 w 842"/>
                  <a:gd name="T73" fmla="*/ 2147483647 h 846"/>
                  <a:gd name="T74" fmla="*/ 2147483647 w 842"/>
                  <a:gd name="T75" fmla="*/ 2147483647 h 846"/>
                  <a:gd name="T76" fmla="*/ 2147483647 w 842"/>
                  <a:gd name="T77" fmla="*/ 2147483647 h 846"/>
                  <a:gd name="T78" fmla="*/ 2147483647 w 842"/>
                  <a:gd name="T79" fmla="*/ 2147483647 h 846"/>
                  <a:gd name="T80" fmla="*/ 2147483647 w 842"/>
                  <a:gd name="T81" fmla="*/ 2147483647 h 846"/>
                  <a:gd name="T82" fmla="*/ 2147483647 w 842"/>
                  <a:gd name="T83" fmla="*/ 2147483647 h 846"/>
                  <a:gd name="T84" fmla="*/ 2147483647 w 842"/>
                  <a:gd name="T85" fmla="*/ 2147483647 h 846"/>
                  <a:gd name="T86" fmla="*/ 2147483647 w 842"/>
                  <a:gd name="T87" fmla="*/ 2147483647 h 846"/>
                  <a:gd name="T88" fmla="*/ 2147483647 w 842"/>
                  <a:gd name="T89" fmla="*/ 2147483647 h 846"/>
                  <a:gd name="T90" fmla="*/ 2147483647 w 842"/>
                  <a:gd name="T91" fmla="*/ 2147483647 h 846"/>
                  <a:gd name="T92" fmla="*/ 2147483647 w 842"/>
                  <a:gd name="T93" fmla="*/ 2147483647 h 846"/>
                  <a:gd name="T94" fmla="*/ 2147483647 w 842"/>
                  <a:gd name="T95" fmla="*/ 2147483647 h 846"/>
                  <a:gd name="T96" fmla="*/ 2147483647 w 842"/>
                  <a:gd name="T97" fmla="*/ 2147483647 h 846"/>
                  <a:gd name="T98" fmla="*/ 2147483647 w 842"/>
                  <a:gd name="T99" fmla="*/ 2147483647 h 846"/>
                  <a:gd name="T100" fmla="*/ 2147483647 w 842"/>
                  <a:gd name="T101" fmla="*/ 2147483647 h 846"/>
                  <a:gd name="T102" fmla="*/ 2147483647 w 842"/>
                  <a:gd name="T103" fmla="*/ 2147483647 h 846"/>
                  <a:gd name="T104" fmla="*/ 2147483647 w 842"/>
                  <a:gd name="T105" fmla="*/ 2147483647 h 846"/>
                  <a:gd name="T106" fmla="*/ 2147483647 w 842"/>
                  <a:gd name="T107" fmla="*/ 2147483647 h 846"/>
                  <a:gd name="T108" fmla="*/ 2147483647 w 842"/>
                  <a:gd name="T109" fmla="*/ 2147483647 h 846"/>
                  <a:gd name="T110" fmla="*/ 2147483647 w 842"/>
                  <a:gd name="T111" fmla="*/ 2147483647 h 846"/>
                  <a:gd name="T112" fmla="*/ 2147483647 w 842"/>
                  <a:gd name="T113" fmla="*/ 2147483647 h 846"/>
                  <a:gd name="T114" fmla="*/ 2147483647 w 842"/>
                  <a:gd name="T115" fmla="*/ 2147483647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rgbClr val="0018A8"/>
              </a:solidFill>
              <a:ln w="6350">
                <a:solidFill>
                  <a:srgbClr val="FFFFFF"/>
                </a:solidFill>
                <a:round/>
                <a:headEnd/>
                <a:tailEnd/>
              </a:ln>
            </p:spPr>
            <p:txBody>
              <a:bodyPr lIns="0" tIns="54000" rIns="0" bIns="54000" anchor="ctr"/>
              <a:lstStyle/>
              <a:p>
                <a:pPr fontAlgn="base">
                  <a:spcBef>
                    <a:spcPct val="0"/>
                  </a:spcBef>
                  <a:spcAft>
                    <a:spcPct val="0"/>
                  </a:spcAft>
                </a:pPr>
                <a:endParaRPr lang="en-US">
                  <a:solidFill>
                    <a:srgbClr val="000000"/>
                  </a:solidFill>
                  <a:cs typeface="Arial" charset="0"/>
                </a:endParaRPr>
              </a:p>
            </p:txBody>
          </p:sp>
          <p:sp>
            <p:nvSpPr>
              <p:cNvPr id="51" name="Freeform 1791"/>
              <p:cNvSpPr>
                <a:spLocks/>
              </p:cNvSpPr>
              <p:nvPr/>
            </p:nvSpPr>
            <p:spPr bwMode="gray">
              <a:xfrm>
                <a:off x="2837443" y="5252740"/>
                <a:ext cx="1314451" cy="1089007"/>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2" name="Freeform 1792"/>
              <p:cNvSpPr>
                <a:spLocks/>
              </p:cNvSpPr>
              <p:nvPr/>
            </p:nvSpPr>
            <p:spPr bwMode="gray">
              <a:xfrm>
                <a:off x="2651608" y="5460170"/>
                <a:ext cx="466855" cy="693004"/>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3" name="Freeform 1793"/>
              <p:cNvSpPr>
                <a:spLocks/>
              </p:cNvSpPr>
              <p:nvPr/>
            </p:nvSpPr>
            <p:spPr bwMode="gray">
              <a:xfrm>
                <a:off x="4015916" y="5950459"/>
                <a:ext cx="122381" cy="84858"/>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4" name="Freeform 1794"/>
              <p:cNvSpPr>
                <a:spLocks/>
              </p:cNvSpPr>
              <p:nvPr/>
            </p:nvSpPr>
            <p:spPr bwMode="gray">
              <a:xfrm>
                <a:off x="3870873" y="6040030"/>
                <a:ext cx="45326" cy="37715"/>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5" name="Freeform 1795"/>
              <p:cNvSpPr>
                <a:spLocks/>
              </p:cNvSpPr>
              <p:nvPr/>
            </p:nvSpPr>
            <p:spPr bwMode="gray">
              <a:xfrm>
                <a:off x="4183623" y="5936315"/>
                <a:ext cx="54391"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6" name="Freeform 1796"/>
              <p:cNvSpPr>
                <a:spLocks/>
              </p:cNvSpPr>
              <p:nvPr/>
            </p:nvSpPr>
            <p:spPr bwMode="gray">
              <a:xfrm>
                <a:off x="4582491" y="6341746"/>
                <a:ext cx="426063" cy="433718"/>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7" name="Freeform 1797"/>
              <p:cNvSpPr>
                <a:spLocks/>
              </p:cNvSpPr>
              <p:nvPr/>
            </p:nvSpPr>
            <p:spPr bwMode="gray">
              <a:xfrm>
                <a:off x="3385887" y="6365320"/>
                <a:ext cx="1332581" cy="410144"/>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8" name="Freeform 1798"/>
              <p:cNvSpPr>
                <a:spLocks/>
              </p:cNvSpPr>
              <p:nvPr/>
            </p:nvSpPr>
            <p:spPr bwMode="gray">
              <a:xfrm>
                <a:off x="4532631" y="5002879"/>
                <a:ext cx="1291789" cy="1230439"/>
              </a:xfrm>
              <a:custGeom>
                <a:avLst/>
                <a:gdLst>
                  <a:gd name="T0" fmla="*/ 38535 w 879"/>
                  <a:gd name="T1" fmla="*/ 9883 h 886"/>
                  <a:gd name="T2" fmla="*/ 34566 w 879"/>
                  <a:gd name="T3" fmla="*/ 12883 h 886"/>
                  <a:gd name="T4" fmla="*/ 33158 w 879"/>
                  <a:gd name="T5" fmla="*/ 15474 h 886"/>
                  <a:gd name="T6" fmla="*/ 32682 w 879"/>
                  <a:gd name="T7" fmla="*/ 18767 h 886"/>
                  <a:gd name="T8" fmla="*/ 34855 w 879"/>
                  <a:gd name="T9" fmla="*/ 23930 h 886"/>
                  <a:gd name="T10" fmla="*/ 39588 w 879"/>
                  <a:gd name="T11" fmla="*/ 27072 h 886"/>
                  <a:gd name="T12" fmla="*/ 43577 w 879"/>
                  <a:gd name="T13" fmla="*/ 33848 h 886"/>
                  <a:gd name="T14" fmla="*/ 48989 w 879"/>
                  <a:gd name="T15" fmla="*/ 38927 h 886"/>
                  <a:gd name="T16" fmla="*/ 57001 w 879"/>
                  <a:gd name="T17" fmla="*/ 39466 h 886"/>
                  <a:gd name="T18" fmla="*/ 56353 w 879"/>
                  <a:gd name="T19" fmla="*/ 42963 h 886"/>
                  <a:gd name="T20" fmla="*/ 65096 w 879"/>
                  <a:gd name="T21" fmla="*/ 46508 h 886"/>
                  <a:gd name="T22" fmla="*/ 70477 w 879"/>
                  <a:gd name="T23" fmla="*/ 49462 h 886"/>
                  <a:gd name="T24" fmla="*/ 73795 w 879"/>
                  <a:gd name="T25" fmla="*/ 53184 h 886"/>
                  <a:gd name="T26" fmla="*/ 71542 w 879"/>
                  <a:gd name="T27" fmla="*/ 54920 h 886"/>
                  <a:gd name="T28" fmla="*/ 67262 w 879"/>
                  <a:gd name="T29" fmla="*/ 51701 h 886"/>
                  <a:gd name="T30" fmla="*/ 63486 w 879"/>
                  <a:gd name="T31" fmla="*/ 50849 h 886"/>
                  <a:gd name="T32" fmla="*/ 61993 w 879"/>
                  <a:gd name="T33" fmla="*/ 55076 h 886"/>
                  <a:gd name="T34" fmla="*/ 63486 w 879"/>
                  <a:gd name="T35" fmla="*/ 57856 h 886"/>
                  <a:gd name="T36" fmla="*/ 65893 w 879"/>
                  <a:gd name="T37" fmla="*/ 61545 h 886"/>
                  <a:gd name="T38" fmla="*/ 62513 w 879"/>
                  <a:gd name="T39" fmla="*/ 64643 h 886"/>
                  <a:gd name="T40" fmla="*/ 60733 w 879"/>
                  <a:gd name="T41" fmla="*/ 69441 h 886"/>
                  <a:gd name="T42" fmla="*/ 57547 w 879"/>
                  <a:gd name="T43" fmla="*/ 71841 h 886"/>
                  <a:gd name="T44" fmla="*/ 58227 w 879"/>
                  <a:gd name="T45" fmla="*/ 67666 h 886"/>
                  <a:gd name="T46" fmla="*/ 60053 w 879"/>
                  <a:gd name="T47" fmla="*/ 64906 h 886"/>
                  <a:gd name="T48" fmla="*/ 57285 w 879"/>
                  <a:gd name="T49" fmla="*/ 58515 h 886"/>
                  <a:gd name="T50" fmla="*/ 54122 w 879"/>
                  <a:gd name="T51" fmla="*/ 55316 h 886"/>
                  <a:gd name="T52" fmla="*/ 50992 w 879"/>
                  <a:gd name="T53" fmla="*/ 51701 h 886"/>
                  <a:gd name="T54" fmla="*/ 46998 w 879"/>
                  <a:gd name="T55" fmla="*/ 50950 h 886"/>
                  <a:gd name="T56" fmla="*/ 45976 w 879"/>
                  <a:gd name="T57" fmla="*/ 49309 h 886"/>
                  <a:gd name="T58" fmla="*/ 44143 w 879"/>
                  <a:gd name="T59" fmla="*/ 49352 h 886"/>
                  <a:gd name="T60" fmla="*/ 42261 w 879"/>
                  <a:gd name="T61" fmla="*/ 46056 h 886"/>
                  <a:gd name="T62" fmla="*/ 39026 w 879"/>
                  <a:gd name="T63" fmla="*/ 46508 h 886"/>
                  <a:gd name="T64" fmla="*/ 34964 w 879"/>
                  <a:gd name="T65" fmla="*/ 43486 h 886"/>
                  <a:gd name="T66" fmla="*/ 30624 w 879"/>
                  <a:gd name="T67" fmla="*/ 40105 h 886"/>
                  <a:gd name="T68" fmla="*/ 26708 w 879"/>
                  <a:gd name="T69" fmla="*/ 37950 h 886"/>
                  <a:gd name="T70" fmla="*/ 25272 w 879"/>
                  <a:gd name="T71" fmla="*/ 34737 h 886"/>
                  <a:gd name="T72" fmla="*/ 22837 w 879"/>
                  <a:gd name="T73" fmla="*/ 31189 h 886"/>
                  <a:gd name="T74" fmla="*/ 20599 w 879"/>
                  <a:gd name="T75" fmla="*/ 25003 h 886"/>
                  <a:gd name="T76" fmla="*/ 14448 w 879"/>
                  <a:gd name="T77" fmla="*/ 22085 h 886"/>
                  <a:gd name="T78" fmla="*/ 10048 w 879"/>
                  <a:gd name="T79" fmla="*/ 23152 h 886"/>
                  <a:gd name="T80" fmla="*/ 6204 w 879"/>
                  <a:gd name="T81" fmla="*/ 25990 h 886"/>
                  <a:gd name="T82" fmla="*/ 5907 w 879"/>
                  <a:gd name="T83" fmla="*/ 24021 h 886"/>
                  <a:gd name="T84" fmla="*/ 1146 w 879"/>
                  <a:gd name="T85" fmla="*/ 21294 h 886"/>
                  <a:gd name="T86" fmla="*/ 1994 w 879"/>
                  <a:gd name="T87" fmla="*/ 17572 h 886"/>
                  <a:gd name="T88" fmla="*/ 658 w 879"/>
                  <a:gd name="T89" fmla="*/ 15183 h 886"/>
                  <a:gd name="T90" fmla="*/ 3163 w 879"/>
                  <a:gd name="T91" fmla="*/ 13349 h 886"/>
                  <a:gd name="T92" fmla="*/ 1512 w 879"/>
                  <a:gd name="T93" fmla="*/ 9603 h 886"/>
                  <a:gd name="T94" fmla="*/ 6034 w 879"/>
                  <a:gd name="T95" fmla="*/ 8762 h 886"/>
                  <a:gd name="T96" fmla="*/ 8729 w 879"/>
                  <a:gd name="T97" fmla="*/ 6420 h 886"/>
                  <a:gd name="T98" fmla="*/ 11981 w 879"/>
                  <a:gd name="T99" fmla="*/ 7861 h 886"/>
                  <a:gd name="T100" fmla="*/ 14274 w 879"/>
                  <a:gd name="T101" fmla="*/ 10117 h 886"/>
                  <a:gd name="T102" fmla="*/ 16442 w 879"/>
                  <a:gd name="T103" fmla="*/ 5056 h 886"/>
                  <a:gd name="T104" fmla="*/ 20599 w 879"/>
                  <a:gd name="T105" fmla="*/ 6852 h 886"/>
                  <a:gd name="T106" fmla="*/ 21170 w 879"/>
                  <a:gd name="T107" fmla="*/ 4450 h 886"/>
                  <a:gd name="T108" fmla="*/ 22358 w 879"/>
                  <a:gd name="T109" fmla="*/ 2131 h 886"/>
                  <a:gd name="T110" fmla="*/ 26425 w 879"/>
                  <a:gd name="T111" fmla="*/ 934 h 886"/>
                  <a:gd name="T112" fmla="*/ 31518 w 879"/>
                  <a:gd name="T113" fmla="*/ 1348 h 886"/>
                  <a:gd name="T114" fmla="*/ 36559 w 879"/>
                  <a:gd name="T115" fmla="*/ 3702 h 886"/>
                  <a:gd name="T116" fmla="*/ 39403 w 879"/>
                  <a:gd name="T117" fmla="*/ 7861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9" name="Freeform 1799"/>
              <p:cNvSpPr>
                <a:spLocks/>
              </p:cNvSpPr>
              <p:nvPr/>
            </p:nvSpPr>
            <p:spPr bwMode="gray">
              <a:xfrm>
                <a:off x="2560956" y="6360604"/>
                <a:ext cx="874788" cy="414860"/>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0" name="Freeform 1800"/>
              <p:cNvSpPr>
                <a:spLocks/>
              </p:cNvSpPr>
              <p:nvPr/>
            </p:nvSpPr>
            <p:spPr bwMode="gray">
              <a:xfrm>
                <a:off x="5751899" y="5068880"/>
                <a:ext cx="489520" cy="504434"/>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1" name="Freeform 1801"/>
              <p:cNvSpPr>
                <a:spLocks/>
              </p:cNvSpPr>
              <p:nvPr/>
            </p:nvSpPr>
            <p:spPr bwMode="gray">
              <a:xfrm>
                <a:off x="5230650" y="5054738"/>
                <a:ext cx="589237" cy="504431"/>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2" name="Freeform 1802"/>
              <p:cNvSpPr>
                <a:spLocks/>
              </p:cNvSpPr>
              <p:nvPr/>
            </p:nvSpPr>
            <p:spPr bwMode="gray">
              <a:xfrm>
                <a:off x="5461813" y="5224454"/>
                <a:ext cx="407933" cy="353573"/>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3" name="Freeform 1803"/>
              <p:cNvSpPr>
                <a:spLocks/>
              </p:cNvSpPr>
              <p:nvPr/>
            </p:nvSpPr>
            <p:spPr bwMode="gray">
              <a:xfrm>
                <a:off x="6010255" y="5540312"/>
                <a:ext cx="267424" cy="226287"/>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4" name="Freeform 1804"/>
              <p:cNvSpPr>
                <a:spLocks/>
              </p:cNvSpPr>
              <p:nvPr/>
            </p:nvSpPr>
            <p:spPr bwMode="gray">
              <a:xfrm>
                <a:off x="5869746" y="5549741"/>
                <a:ext cx="226629" cy="391290"/>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5" name="Freeform 1805"/>
              <p:cNvSpPr>
                <a:spLocks/>
              </p:cNvSpPr>
              <p:nvPr/>
            </p:nvSpPr>
            <p:spPr bwMode="gray">
              <a:xfrm>
                <a:off x="6631221" y="5469599"/>
                <a:ext cx="308216" cy="306429"/>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6" name="Freeform 1806"/>
              <p:cNvSpPr>
                <a:spLocks/>
              </p:cNvSpPr>
              <p:nvPr/>
            </p:nvSpPr>
            <p:spPr bwMode="gray">
              <a:xfrm>
                <a:off x="6817056" y="5672313"/>
                <a:ext cx="40795"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7" name="Freeform 1807"/>
              <p:cNvSpPr>
                <a:spLocks/>
              </p:cNvSpPr>
              <p:nvPr/>
            </p:nvSpPr>
            <p:spPr bwMode="gray">
              <a:xfrm>
                <a:off x="5217054" y="5007595"/>
                <a:ext cx="303682" cy="212143"/>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8" name="Freeform 1808"/>
              <p:cNvSpPr>
                <a:spLocks/>
              </p:cNvSpPr>
              <p:nvPr/>
            </p:nvSpPr>
            <p:spPr bwMode="gray">
              <a:xfrm>
                <a:off x="5475410" y="4729449"/>
                <a:ext cx="634562" cy="414860"/>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9" name="Freeform 1809"/>
              <p:cNvSpPr>
                <a:spLocks/>
              </p:cNvSpPr>
              <p:nvPr/>
            </p:nvSpPr>
            <p:spPr bwMode="gray">
              <a:xfrm>
                <a:off x="4473709" y="4913309"/>
                <a:ext cx="448725" cy="268715"/>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0" name="Freeform 1810"/>
              <p:cNvSpPr>
                <a:spLocks/>
              </p:cNvSpPr>
              <p:nvPr/>
            </p:nvSpPr>
            <p:spPr bwMode="gray">
              <a:xfrm>
                <a:off x="6789861" y="5658171"/>
                <a:ext cx="27196"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1" name="Freeform 1811"/>
              <p:cNvSpPr>
                <a:spLocks/>
              </p:cNvSpPr>
              <p:nvPr/>
            </p:nvSpPr>
            <p:spPr bwMode="gray">
              <a:xfrm>
                <a:off x="3830081" y="4441877"/>
                <a:ext cx="36261"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2" name="Freeform 1812"/>
              <p:cNvSpPr>
                <a:spLocks/>
              </p:cNvSpPr>
              <p:nvPr/>
            </p:nvSpPr>
            <p:spPr bwMode="gray">
              <a:xfrm>
                <a:off x="4596087" y="5450741"/>
                <a:ext cx="22664"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3" name="Freeform 1813"/>
              <p:cNvSpPr>
                <a:spLocks/>
              </p:cNvSpPr>
              <p:nvPr/>
            </p:nvSpPr>
            <p:spPr bwMode="gray">
              <a:xfrm>
                <a:off x="5393823" y="6516178"/>
                <a:ext cx="36261"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4" name="Freeform 1814"/>
              <p:cNvSpPr>
                <a:spLocks/>
              </p:cNvSpPr>
              <p:nvPr/>
            </p:nvSpPr>
            <p:spPr bwMode="gray">
              <a:xfrm>
                <a:off x="5937734" y="5441313"/>
                <a:ext cx="199434" cy="193286"/>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5" name="Freeform 1815"/>
              <p:cNvSpPr>
                <a:spLocks/>
              </p:cNvSpPr>
              <p:nvPr/>
            </p:nvSpPr>
            <p:spPr bwMode="gray">
              <a:xfrm>
                <a:off x="5770029" y="5436597"/>
                <a:ext cx="199434" cy="221575"/>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6" name="Freeform 1816"/>
              <p:cNvSpPr>
                <a:spLocks/>
              </p:cNvSpPr>
              <p:nvPr/>
            </p:nvSpPr>
            <p:spPr bwMode="gray">
              <a:xfrm>
                <a:off x="4827251" y="4979309"/>
                <a:ext cx="22662"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nvGrpSpPr>
              <p:cNvPr id="6" name="Group 1817"/>
              <p:cNvGrpSpPr>
                <a:grpSpLocks/>
              </p:cNvGrpSpPr>
              <p:nvPr/>
            </p:nvGrpSpPr>
            <p:grpSpPr bwMode="gray">
              <a:xfrm>
                <a:off x="6013998" y="5549070"/>
                <a:ext cx="1012054" cy="951758"/>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grpSp>
            <p:nvGrpSpPr>
              <p:cNvPr id="8" name="Group 1840"/>
              <p:cNvGrpSpPr>
                <a:grpSpLocks/>
              </p:cNvGrpSpPr>
              <p:nvPr/>
            </p:nvGrpSpPr>
            <p:grpSpPr bwMode="gray">
              <a:xfrm>
                <a:off x="4716436" y="3572134"/>
                <a:ext cx="471846" cy="468281"/>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sp>
            <p:nvSpPr>
              <p:cNvPr id="79" name="Freeform 1848"/>
              <p:cNvSpPr>
                <a:spLocks/>
              </p:cNvSpPr>
              <p:nvPr/>
            </p:nvSpPr>
            <p:spPr bwMode="gray">
              <a:xfrm>
                <a:off x="6835186" y="1429424"/>
                <a:ext cx="104251" cy="108431"/>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0" name="Freeform 1849"/>
              <p:cNvSpPr>
                <a:spLocks/>
              </p:cNvSpPr>
              <p:nvPr/>
            </p:nvSpPr>
            <p:spPr bwMode="gray">
              <a:xfrm>
                <a:off x="3689570" y="2829579"/>
                <a:ext cx="67990"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1" name="Freeform 1850"/>
              <p:cNvSpPr>
                <a:spLocks/>
              </p:cNvSpPr>
              <p:nvPr/>
            </p:nvSpPr>
            <p:spPr bwMode="gray">
              <a:xfrm>
                <a:off x="4029515" y="3103010"/>
                <a:ext cx="77053" cy="122572"/>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2" name="Freeform 1851"/>
              <p:cNvSpPr>
                <a:spLocks/>
              </p:cNvSpPr>
              <p:nvPr/>
            </p:nvSpPr>
            <p:spPr bwMode="gray">
              <a:xfrm>
                <a:off x="3866342" y="3301011"/>
                <a:ext cx="58922"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3" name="Freeform 1852"/>
              <p:cNvSpPr>
                <a:spLocks/>
              </p:cNvSpPr>
              <p:nvPr/>
            </p:nvSpPr>
            <p:spPr bwMode="gray">
              <a:xfrm>
                <a:off x="3562657" y="3343439"/>
                <a:ext cx="90652" cy="89574"/>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4" name="Freeform 1853"/>
              <p:cNvSpPr>
                <a:spLocks/>
              </p:cNvSpPr>
              <p:nvPr/>
            </p:nvSpPr>
            <p:spPr bwMode="gray">
              <a:xfrm>
                <a:off x="3576256" y="3451869"/>
                <a:ext cx="54391"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5" name="Freeform 1854"/>
              <p:cNvSpPr>
                <a:spLocks/>
              </p:cNvSpPr>
              <p:nvPr/>
            </p:nvSpPr>
            <p:spPr bwMode="gray">
              <a:xfrm>
                <a:off x="3512800" y="3475440"/>
                <a:ext cx="18130" cy="33002"/>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6" name="Freeform 1855"/>
              <p:cNvSpPr>
                <a:spLocks/>
              </p:cNvSpPr>
              <p:nvPr/>
            </p:nvSpPr>
            <p:spPr bwMode="gray">
              <a:xfrm>
                <a:off x="3526396" y="3433012"/>
                <a:ext cx="27196" cy="37715"/>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7" name="Freeform 1856"/>
              <p:cNvSpPr>
                <a:spLocks/>
              </p:cNvSpPr>
              <p:nvPr/>
            </p:nvSpPr>
            <p:spPr bwMode="gray">
              <a:xfrm>
                <a:off x="3544526" y="3659300"/>
                <a:ext cx="77055"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8" name="Freeform 1857"/>
              <p:cNvSpPr>
                <a:spLocks/>
              </p:cNvSpPr>
              <p:nvPr/>
            </p:nvSpPr>
            <p:spPr bwMode="gray">
              <a:xfrm>
                <a:off x="3626113" y="3730013"/>
                <a:ext cx="18130" cy="37715"/>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9" name="Freeform 1858"/>
              <p:cNvSpPr>
                <a:spLocks/>
              </p:cNvSpPr>
              <p:nvPr/>
            </p:nvSpPr>
            <p:spPr bwMode="gray">
              <a:xfrm>
                <a:off x="3630647" y="3913873"/>
                <a:ext cx="40792"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0" name="Freeform 1859"/>
              <p:cNvSpPr>
                <a:spLocks/>
              </p:cNvSpPr>
              <p:nvPr/>
            </p:nvSpPr>
            <p:spPr bwMode="gray">
              <a:xfrm>
                <a:off x="5362096" y="1806570"/>
                <a:ext cx="31727"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1" name="Freeform 1860"/>
              <p:cNvSpPr>
                <a:spLocks/>
              </p:cNvSpPr>
              <p:nvPr/>
            </p:nvSpPr>
            <p:spPr bwMode="gray">
              <a:xfrm>
                <a:off x="4519034" y="3268009"/>
                <a:ext cx="31727"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2" name="Freeform 1861"/>
              <p:cNvSpPr>
                <a:spLocks/>
              </p:cNvSpPr>
              <p:nvPr/>
            </p:nvSpPr>
            <p:spPr bwMode="gray">
              <a:xfrm>
                <a:off x="5556999" y="3173723"/>
                <a:ext cx="58925" cy="37715"/>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3" name="Freeform 1862"/>
              <p:cNvSpPr>
                <a:spLocks/>
              </p:cNvSpPr>
              <p:nvPr/>
            </p:nvSpPr>
            <p:spPr bwMode="gray">
              <a:xfrm>
                <a:off x="3961530" y="5573320"/>
                <a:ext cx="22664"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cxnSp>
            <p:nvCxnSpPr>
              <p:cNvPr id="34963" name="Gerade Verbindung 610"/>
              <p:cNvCxnSpPr>
                <a:cxnSpLocks noChangeShapeType="1"/>
              </p:cNvCxnSpPr>
              <p:nvPr/>
            </p:nvCxnSpPr>
            <p:spPr bwMode="black">
              <a:xfrm rot="5400000">
                <a:off x="3987745" y="5546615"/>
                <a:ext cx="22804" cy="35981"/>
              </a:xfrm>
              <a:prstGeom prst="line">
                <a:avLst/>
              </a:prstGeom>
              <a:noFill/>
              <a:ln w="6350">
                <a:solidFill>
                  <a:schemeClr val="tx1"/>
                </a:solidFill>
                <a:round/>
                <a:headEnd/>
                <a:tailEnd/>
              </a:ln>
            </p:spPr>
          </p:cxnSp>
          <p:cxnSp>
            <p:nvCxnSpPr>
              <p:cNvPr id="34964" name="Gerade Verbindung 618"/>
              <p:cNvCxnSpPr>
                <a:cxnSpLocks noChangeShapeType="1"/>
              </p:cNvCxnSpPr>
              <p:nvPr/>
            </p:nvCxnSpPr>
            <p:spPr bwMode="black">
              <a:xfrm rot="5400000">
                <a:off x="4364729" y="5452940"/>
                <a:ext cx="22804" cy="37617"/>
              </a:xfrm>
              <a:prstGeom prst="line">
                <a:avLst/>
              </a:prstGeom>
              <a:noFill/>
              <a:ln w="6350">
                <a:solidFill>
                  <a:schemeClr val="tx1"/>
                </a:solidFill>
                <a:round/>
                <a:headEnd/>
                <a:tailEnd/>
              </a:ln>
            </p:spPr>
          </p:cxnSp>
        </p:grpSp>
        <p:sp>
          <p:nvSpPr>
            <p:cNvPr id="154" name="Flowchart: Connector 153"/>
            <p:cNvSpPr/>
            <p:nvPr/>
          </p:nvSpPr>
          <p:spPr bwMode="auto">
            <a:xfrm>
              <a:off x="5868144" y="2610000"/>
              <a:ext cx="53975" cy="53975"/>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fontAlgn="base" hangingPunct="0">
                <a:spcBef>
                  <a:spcPct val="0"/>
                </a:spcBef>
                <a:spcAft>
                  <a:spcPct val="0"/>
                </a:spcAft>
                <a:tabLst>
                  <a:tab pos="1257300" algn="l"/>
                </a:tabLst>
                <a:defRPr/>
              </a:pPr>
              <a:endParaRPr lang="de-DE" dirty="0" err="1">
                <a:solidFill>
                  <a:srgbClr val="D9AA00"/>
                </a:solidFill>
                <a:cs typeface="Arial" charset="0"/>
              </a:endParaRPr>
            </a:p>
          </p:txBody>
        </p:sp>
        <p:sp>
          <p:nvSpPr>
            <p:cNvPr id="153" name="Line Callout 2 (Accent Bar) 152"/>
            <p:cNvSpPr/>
            <p:nvPr/>
          </p:nvSpPr>
          <p:spPr bwMode="auto">
            <a:xfrm>
              <a:off x="7043738" y="1693863"/>
              <a:ext cx="1560512" cy="295275"/>
            </a:xfrm>
            <a:prstGeom prst="accentCallout2">
              <a:avLst>
                <a:gd name="adj1" fmla="val 50795"/>
                <a:gd name="adj2" fmla="val 672"/>
                <a:gd name="adj3" fmla="val 49774"/>
                <a:gd name="adj4" fmla="val -10448"/>
                <a:gd name="adj5" fmla="val 314665"/>
                <a:gd name="adj6" fmla="val -72731"/>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fontAlgn="base" hangingPunct="0">
                <a:spcBef>
                  <a:spcPct val="0"/>
                </a:spcBef>
                <a:spcAft>
                  <a:spcPct val="0"/>
                </a:spcAft>
                <a:tabLst>
                  <a:tab pos="1257300" algn="l"/>
                </a:tabLst>
                <a:defRPr/>
              </a:pPr>
              <a:r>
                <a:rPr lang="de-DE" sz="1050" b="1" dirty="0" smtClean="0">
                  <a:solidFill>
                    <a:srgbClr val="000000"/>
                  </a:solidFill>
                  <a:cs typeface="Arial" charset="0"/>
                </a:rPr>
                <a:t>Paris, Lyon and Bordeaux, </a:t>
              </a:r>
              <a:r>
                <a:rPr lang="de-DE" sz="1050" b="1" dirty="0">
                  <a:solidFill>
                    <a:srgbClr val="000000"/>
                  </a:solidFill>
                  <a:cs typeface="Arial" charset="0"/>
                </a:rPr>
                <a:t>France</a:t>
              </a:r>
            </a:p>
          </p:txBody>
        </p:sp>
        <p:sp>
          <p:nvSpPr>
            <p:cNvPr id="161" name="Flowchart: Connector 160"/>
            <p:cNvSpPr/>
            <p:nvPr/>
          </p:nvSpPr>
          <p:spPr bwMode="auto">
            <a:xfrm>
              <a:off x="5922000" y="2772000"/>
              <a:ext cx="53975" cy="53975"/>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fontAlgn="base" hangingPunct="0">
                <a:spcBef>
                  <a:spcPct val="0"/>
                </a:spcBef>
                <a:spcAft>
                  <a:spcPct val="0"/>
                </a:spcAft>
                <a:tabLst>
                  <a:tab pos="1257300" algn="l"/>
                </a:tabLst>
                <a:defRPr/>
              </a:pPr>
              <a:endParaRPr lang="de-DE" dirty="0" err="1">
                <a:solidFill>
                  <a:srgbClr val="D9AA00"/>
                </a:solidFill>
                <a:cs typeface="Arial" charset="0"/>
              </a:endParaRPr>
            </a:p>
          </p:txBody>
        </p:sp>
        <p:sp>
          <p:nvSpPr>
            <p:cNvPr id="163" name="Flowchart: Connector 162"/>
            <p:cNvSpPr/>
            <p:nvPr/>
          </p:nvSpPr>
          <p:spPr bwMode="auto">
            <a:xfrm>
              <a:off x="5742000" y="2790000"/>
              <a:ext cx="53975" cy="53975"/>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fontAlgn="base" hangingPunct="0">
                <a:spcBef>
                  <a:spcPct val="0"/>
                </a:spcBef>
                <a:spcAft>
                  <a:spcPct val="0"/>
                </a:spcAft>
                <a:tabLst>
                  <a:tab pos="1257300" algn="l"/>
                </a:tabLst>
                <a:defRPr/>
              </a:pPr>
              <a:endParaRPr lang="de-DE" dirty="0" err="1">
                <a:solidFill>
                  <a:srgbClr val="D9AA00"/>
                </a:solidFill>
                <a:cs typeface="Arial" charset="0"/>
              </a:endParaRPr>
            </a:p>
          </p:txBody>
        </p:sp>
        <p:cxnSp>
          <p:nvCxnSpPr>
            <p:cNvPr id="166" name="Straight Connector 165"/>
            <p:cNvCxnSpPr>
              <a:stCxn id="161" idx="7"/>
            </p:cNvCxnSpPr>
            <p:nvPr/>
          </p:nvCxnSpPr>
          <p:spPr>
            <a:xfrm flipV="1">
              <a:off x="5968071" y="1844824"/>
              <a:ext cx="908185" cy="9350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63" idx="7"/>
            </p:cNvCxnSpPr>
            <p:nvPr/>
          </p:nvCxnSpPr>
          <p:spPr>
            <a:xfrm flipV="1">
              <a:off x="5788071" y="1844824"/>
              <a:ext cx="1088185" cy="95308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1" name="Group 183"/>
          <p:cNvGrpSpPr/>
          <p:nvPr/>
        </p:nvGrpSpPr>
        <p:grpSpPr>
          <a:xfrm>
            <a:off x="275270" y="4089449"/>
            <a:ext cx="4080706" cy="2094850"/>
            <a:chOff x="275270" y="4220824"/>
            <a:chExt cx="4080706" cy="2094850"/>
          </a:xfrm>
        </p:grpSpPr>
        <p:cxnSp>
          <p:nvCxnSpPr>
            <p:cNvPr id="197" name="Straight Arrow Connector 196"/>
            <p:cNvCxnSpPr/>
            <p:nvPr/>
          </p:nvCxnSpPr>
          <p:spPr>
            <a:xfrm>
              <a:off x="1187624" y="4560500"/>
              <a:ext cx="0" cy="540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904625" y="5135000"/>
              <a:ext cx="762006" cy="38405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61693" y="5877272"/>
              <a:ext cx="864096" cy="438402"/>
            </a:xfrm>
            <a:prstGeom prst="rect">
              <a:avLst/>
            </a:prstGeom>
            <a:noFill/>
            <a:ln w="19050">
              <a:noFill/>
              <a:miter lim="800000"/>
              <a:headEnd/>
              <a:tailEnd/>
            </a:ln>
          </p:spPr>
        </p:pic>
        <p:cxnSp>
          <p:nvCxnSpPr>
            <p:cNvPr id="196" name="Straight Arrow Connector 195"/>
            <p:cNvCxnSpPr/>
            <p:nvPr/>
          </p:nvCxnSpPr>
          <p:spPr>
            <a:xfrm>
              <a:off x="1331640" y="4588693"/>
              <a:ext cx="0" cy="540000"/>
            </a:xfrm>
            <a:prstGeom prst="straightConnector1">
              <a:avLst/>
            </a:prstGeom>
            <a:ln>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98" name="TextBox 197"/>
            <p:cNvSpPr txBox="1"/>
            <p:nvPr/>
          </p:nvSpPr>
          <p:spPr>
            <a:xfrm>
              <a:off x="275270" y="4548625"/>
              <a:ext cx="936104" cy="553998"/>
            </a:xfrm>
            <a:prstGeom prst="rect">
              <a:avLst/>
            </a:prstGeom>
            <a:noFill/>
          </p:spPr>
          <p:txBody>
            <a:bodyPr wrap="square" rtlCol="0">
              <a:spAutoFit/>
            </a:bodyPr>
            <a:lstStyle/>
            <a:p>
              <a:pPr algn="r"/>
              <a:r>
                <a:rPr lang="de-DE" sz="1000" dirty="0" smtClean="0"/>
                <a:t>Obligation to expand core infrastructure</a:t>
              </a:r>
              <a:endParaRPr lang="en-US" sz="1000" dirty="0"/>
            </a:p>
          </p:txBody>
        </p:sp>
        <p:sp>
          <p:nvSpPr>
            <p:cNvPr id="199" name="TextBox 198"/>
            <p:cNvSpPr txBox="1"/>
            <p:nvPr/>
          </p:nvSpPr>
          <p:spPr>
            <a:xfrm>
              <a:off x="1298289" y="4626356"/>
              <a:ext cx="720080" cy="400110"/>
            </a:xfrm>
            <a:prstGeom prst="rect">
              <a:avLst/>
            </a:prstGeom>
            <a:noFill/>
          </p:spPr>
          <p:txBody>
            <a:bodyPr wrap="square" rtlCol="0">
              <a:spAutoFit/>
            </a:bodyPr>
            <a:lstStyle/>
            <a:p>
              <a:r>
                <a:rPr lang="de-DE" sz="1000" dirty="0" smtClean="0"/>
                <a:t>Bond </a:t>
              </a:r>
              <a:r>
                <a:rPr lang="de-DE" sz="1000" dirty="0" err="1" smtClean="0"/>
                <a:t>purchase</a:t>
              </a:r>
              <a:r>
                <a:rPr lang="de-DE" sz="1000" dirty="0" smtClean="0"/>
                <a:t> </a:t>
              </a:r>
            </a:p>
          </p:txBody>
        </p:sp>
        <p:cxnSp>
          <p:nvCxnSpPr>
            <p:cNvPr id="207" name="Straight Arrow Connector 206"/>
            <p:cNvCxnSpPr>
              <a:stCxn id="7" idx="2"/>
              <a:endCxn id="1027" idx="0"/>
            </p:cNvCxnSpPr>
            <p:nvPr/>
          </p:nvCxnSpPr>
          <p:spPr>
            <a:xfrm>
              <a:off x="1285628" y="5519051"/>
              <a:ext cx="8113" cy="358221"/>
            </a:xfrm>
            <a:prstGeom prst="straightConnector1">
              <a:avLst/>
            </a:prstGeom>
            <a:ln>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9" name="TextBox 208"/>
            <p:cNvSpPr txBox="1"/>
            <p:nvPr/>
          </p:nvSpPr>
          <p:spPr>
            <a:xfrm>
              <a:off x="1259632" y="5591500"/>
              <a:ext cx="576064" cy="246221"/>
            </a:xfrm>
            <a:prstGeom prst="rect">
              <a:avLst/>
            </a:prstGeom>
            <a:noFill/>
          </p:spPr>
          <p:txBody>
            <a:bodyPr wrap="square" rtlCol="0">
              <a:spAutoFit/>
            </a:bodyPr>
            <a:lstStyle/>
            <a:p>
              <a:r>
                <a:rPr lang="de-DE" sz="1000" dirty="0" smtClean="0"/>
                <a:t>100%</a:t>
              </a:r>
              <a:endParaRPr lang="en-US" sz="1000" dirty="0"/>
            </a:p>
          </p:txBody>
        </p:sp>
        <p:pic>
          <p:nvPicPr>
            <p:cNvPr id="1028" name="Picture 4"/>
            <p:cNvPicPr>
              <a:picLocks noChangeAspect="1" noChangeArrowheads="1"/>
            </p:cNvPicPr>
            <p:nvPr/>
          </p:nvPicPr>
          <p:blipFill>
            <a:blip r:embed="rId5" cstate="print"/>
            <a:srcRect/>
            <a:stretch>
              <a:fillRect/>
            </a:stretch>
          </p:blipFill>
          <p:spPr bwMode="auto">
            <a:xfrm>
              <a:off x="2267744" y="4941168"/>
              <a:ext cx="2019300" cy="304800"/>
            </a:xfrm>
            <a:prstGeom prst="rect">
              <a:avLst/>
            </a:prstGeom>
            <a:noFill/>
            <a:ln w="9525">
              <a:noFill/>
              <a:miter lim="800000"/>
              <a:headEnd/>
              <a:tailEnd/>
            </a:ln>
          </p:spPr>
        </p:pic>
        <p:cxnSp>
          <p:nvCxnSpPr>
            <p:cNvPr id="215" name="Shape 214"/>
            <p:cNvCxnSpPr>
              <a:endCxn id="1027" idx="3"/>
            </p:cNvCxnSpPr>
            <p:nvPr/>
          </p:nvCxnSpPr>
          <p:spPr>
            <a:xfrm rot="10800000" flipV="1">
              <a:off x="1725789" y="5245967"/>
              <a:ext cx="2126132" cy="850505"/>
            </a:xfrm>
            <a:prstGeom prst="bentConnector3">
              <a:avLst>
                <a:gd name="adj1" fmla="val 848"/>
              </a:avLst>
            </a:prstGeom>
            <a:ln>
              <a:solidFill>
                <a:schemeClr val="accent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17" name="TextBox 216"/>
            <p:cNvSpPr txBox="1"/>
            <p:nvPr/>
          </p:nvSpPr>
          <p:spPr>
            <a:xfrm>
              <a:off x="1835696" y="5541740"/>
              <a:ext cx="2016224" cy="553998"/>
            </a:xfrm>
            <a:prstGeom prst="rect">
              <a:avLst/>
            </a:prstGeom>
            <a:noFill/>
          </p:spPr>
          <p:txBody>
            <a:bodyPr wrap="square" rtlCol="0">
              <a:spAutoFit/>
            </a:bodyPr>
            <a:lstStyle/>
            <a:p>
              <a:pPr algn="r"/>
              <a:r>
                <a:rPr lang="de-DE" sz="1000" dirty="0" smtClean="0"/>
                <a:t>12 year concession for the Paris/ Île-de-France region; Lyon and Bordeaux to come</a:t>
              </a:r>
              <a:endParaRPr lang="en-US" sz="1000" dirty="0"/>
            </a:p>
          </p:txBody>
        </p:sp>
        <p:sp>
          <p:nvSpPr>
            <p:cNvPr id="218" name="TextBox 217"/>
            <p:cNvSpPr txBox="1"/>
            <p:nvPr/>
          </p:nvSpPr>
          <p:spPr>
            <a:xfrm>
              <a:off x="2820058" y="4221080"/>
              <a:ext cx="936104" cy="277009"/>
            </a:xfrm>
            <a:prstGeom prst="rect">
              <a:avLst/>
            </a:prstGeom>
            <a:noFill/>
          </p:spPr>
          <p:txBody>
            <a:bodyPr wrap="square" rtlCol="0">
              <a:spAutoFit/>
            </a:bodyPr>
            <a:lstStyle/>
            <a:p>
              <a:pPr algn="ctr">
                <a:tabLst>
                  <a:tab pos="715963" algn="l"/>
                  <a:tab pos="1344613" algn="l"/>
                </a:tabLst>
              </a:pPr>
              <a:r>
                <a:rPr lang="de-DE" sz="1200" b="1" dirty="0" smtClean="0"/>
                <a:t>Bordeaux</a:t>
              </a:r>
              <a:endParaRPr lang="en-US" sz="1200" b="1" dirty="0" smtClean="0"/>
            </a:p>
          </p:txBody>
        </p:sp>
        <p:pic>
          <p:nvPicPr>
            <p:cNvPr id="162" name="Picture 26"/>
            <p:cNvPicPr>
              <a:picLocks noChangeAspect="1" noChangeArrowheads="1"/>
            </p:cNvPicPr>
            <p:nvPr/>
          </p:nvPicPr>
          <p:blipFill>
            <a:blip r:embed="rId6" cstate="print"/>
            <a:srcRect/>
            <a:stretch>
              <a:fillRect/>
            </a:stretch>
          </p:blipFill>
          <p:spPr bwMode="auto">
            <a:xfrm>
              <a:off x="1073968" y="4220824"/>
              <a:ext cx="493713" cy="314325"/>
            </a:xfrm>
            <a:prstGeom prst="rect">
              <a:avLst/>
            </a:prstGeom>
            <a:noFill/>
            <a:ln w="9525">
              <a:noFill/>
              <a:miter lim="800000"/>
              <a:headEnd/>
              <a:tailEnd/>
            </a:ln>
          </p:spPr>
        </p:pic>
        <p:cxnSp>
          <p:nvCxnSpPr>
            <p:cNvPr id="173" name="Straight Arrow Connector 172"/>
            <p:cNvCxnSpPr>
              <a:endCxn id="1028" idx="0"/>
            </p:cNvCxnSpPr>
            <p:nvPr/>
          </p:nvCxnSpPr>
          <p:spPr>
            <a:xfrm>
              <a:off x="3275856" y="4509112"/>
              <a:ext cx="1538" cy="432056"/>
            </a:xfrm>
            <a:prstGeom prst="straightConnector1">
              <a:avLst/>
            </a:prstGeom>
            <a:ln>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75" name="TextBox 174"/>
            <p:cNvSpPr txBox="1"/>
            <p:nvPr/>
          </p:nvSpPr>
          <p:spPr>
            <a:xfrm>
              <a:off x="2195736" y="4221088"/>
              <a:ext cx="792088" cy="276999"/>
            </a:xfrm>
            <a:prstGeom prst="rect">
              <a:avLst/>
            </a:prstGeom>
            <a:noFill/>
          </p:spPr>
          <p:txBody>
            <a:bodyPr wrap="square" rtlCol="0">
              <a:spAutoFit/>
            </a:bodyPr>
            <a:lstStyle/>
            <a:p>
              <a:pPr algn="ctr"/>
              <a:r>
                <a:rPr lang="de-DE" sz="1200" b="1" dirty="0" smtClean="0"/>
                <a:t>Paris</a:t>
              </a:r>
              <a:endParaRPr lang="en-US" sz="1200" b="1" dirty="0"/>
            </a:p>
          </p:txBody>
        </p:sp>
        <p:cxnSp>
          <p:nvCxnSpPr>
            <p:cNvPr id="179" name="Elbow Connector 178"/>
            <p:cNvCxnSpPr>
              <a:stCxn id="175" idx="2"/>
              <a:endCxn id="1028" idx="0"/>
            </p:cNvCxnSpPr>
            <p:nvPr/>
          </p:nvCxnSpPr>
          <p:spPr>
            <a:xfrm rot="16200000" flipH="1">
              <a:off x="2713047" y="4376820"/>
              <a:ext cx="443081" cy="685614"/>
            </a:xfrm>
            <a:prstGeom prst="bentConnector3">
              <a:avLst>
                <a:gd name="adj1" fmla="val 50000"/>
              </a:avLst>
            </a:prstGeom>
            <a:ln>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1" name="Elbow Connector 180"/>
            <p:cNvCxnSpPr>
              <a:endCxn id="1028" idx="0"/>
            </p:cNvCxnSpPr>
            <p:nvPr/>
          </p:nvCxnSpPr>
          <p:spPr>
            <a:xfrm rot="5400000">
              <a:off x="3397123" y="4378358"/>
              <a:ext cx="443081" cy="682538"/>
            </a:xfrm>
            <a:prstGeom prst="bentConnector3">
              <a:avLst>
                <a:gd name="adj1" fmla="val 50000"/>
              </a:avLst>
            </a:prstGeom>
            <a:ln>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3" name="TextBox 182"/>
            <p:cNvSpPr txBox="1"/>
            <p:nvPr/>
          </p:nvSpPr>
          <p:spPr>
            <a:xfrm>
              <a:off x="3563888" y="4221088"/>
              <a:ext cx="792088" cy="276999"/>
            </a:xfrm>
            <a:prstGeom prst="rect">
              <a:avLst/>
            </a:prstGeom>
            <a:noFill/>
          </p:spPr>
          <p:txBody>
            <a:bodyPr wrap="square" rtlCol="0">
              <a:spAutoFit/>
            </a:bodyPr>
            <a:lstStyle/>
            <a:p>
              <a:pPr algn="ctr"/>
              <a:r>
                <a:rPr lang="de-DE" sz="1200" b="1" dirty="0" smtClean="0"/>
                <a:t>Lyon</a:t>
              </a:r>
              <a:endParaRPr lang="en-US" sz="1200" b="1" dirty="0" smtClean="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DB_02496_.jpg"/>
          <p:cNvPicPr>
            <a:picLocks noChangeAspect="1"/>
          </p:cNvPicPr>
          <p:nvPr/>
        </p:nvPicPr>
        <p:blipFill>
          <a:blip r:embed="rId2" cstate="print"/>
          <a:srcRect/>
          <a:stretch>
            <a:fillRect/>
          </a:stretch>
        </p:blipFill>
        <p:spPr bwMode="auto">
          <a:xfrm>
            <a:off x="468313" y="1125538"/>
            <a:ext cx="8164512" cy="4881562"/>
          </a:xfrm>
          <a:prstGeom prst="rect">
            <a:avLst/>
          </a:prstGeom>
          <a:noFill/>
          <a:ln w="9525">
            <a:noFill/>
            <a:miter lim="800000"/>
            <a:headEnd/>
            <a:tailEnd/>
          </a:ln>
        </p:spPr>
      </p:pic>
      <p:sp>
        <p:nvSpPr>
          <p:cNvPr id="6" name="Title 5"/>
          <p:cNvSpPr>
            <a:spLocks noGrp="1"/>
          </p:cNvSpPr>
          <p:nvPr>
            <p:ph type="title"/>
          </p:nvPr>
        </p:nvSpPr>
        <p:spPr>
          <a:xfrm>
            <a:off x="457200" y="543719"/>
            <a:ext cx="8229600" cy="581025"/>
          </a:xfrm>
        </p:spPr>
        <p:txBody>
          <a:bodyPr/>
          <a:lstStyle/>
          <a:p>
            <a:r>
              <a:rPr lang="de-DE" sz="2200" dirty="0" err="1" smtClean="0">
                <a:solidFill>
                  <a:schemeClr val="tx1"/>
                </a:solidFill>
              </a:rPr>
              <a:t>Contacts</a:t>
            </a:r>
            <a:endParaRPr lang="en-US" sz="2200" dirty="0">
              <a:solidFill>
                <a:schemeClr val="tx1"/>
              </a:solidFill>
            </a:endParaRPr>
          </a:p>
        </p:txBody>
      </p:sp>
      <p:sp>
        <p:nvSpPr>
          <p:cNvPr id="36868" name="Slide Number Placeholder 5"/>
          <p:cNvSpPr>
            <a:spLocks noGrp="1"/>
          </p:cNvSpPr>
          <p:nvPr>
            <p:ph type="sldNum" sz="quarter" idx="12"/>
          </p:nvPr>
        </p:nvSpPr>
        <p:spPr/>
        <p:txBody>
          <a:bodyPr/>
          <a:lstStyle/>
          <a:p>
            <a:pPr>
              <a:defRPr/>
            </a:pPr>
            <a:fld id="{080BF9C6-D848-4681-B9E7-E3664500D7B9}" type="slidenum">
              <a:rPr lang="en-US" smtClean="0"/>
              <a:pPr>
                <a:defRPr/>
              </a:pPr>
              <a:t>19</a:t>
            </a:fld>
            <a:endParaRPr lang="en-US" smtClean="0"/>
          </a:p>
        </p:txBody>
      </p:sp>
      <p:sp>
        <p:nvSpPr>
          <p:cNvPr id="7" name="Content Placeholder 4"/>
          <p:cNvSpPr txBox="1">
            <a:spLocks/>
          </p:cNvSpPr>
          <p:nvPr/>
        </p:nvSpPr>
        <p:spPr bwMode="auto">
          <a:xfrm>
            <a:off x="863600" y="2112962"/>
            <a:ext cx="3140075" cy="3260254"/>
          </a:xfrm>
          <a:prstGeom prst="rect">
            <a:avLst/>
          </a:prstGeom>
          <a:solidFill>
            <a:schemeClr val="bg1">
              <a:alpha val="85881"/>
            </a:schemeClr>
          </a:solidFill>
          <a:ln w="9525">
            <a:solidFill>
              <a:srgbClr val="76B828"/>
            </a:solidFill>
            <a:miter lim="800000"/>
            <a:headEnd/>
            <a:tailEnd/>
          </a:ln>
        </p:spPr>
        <p:txBody>
          <a:bodyPr lIns="97848" tIns="0" rIns="0" bIns="0" anchor="ctr"/>
          <a:lstStyle/>
          <a:p>
            <a:pPr eaLnBrk="0" hangingPunct="0"/>
            <a:endParaRPr lang="en-US" sz="1000" dirty="0"/>
          </a:p>
          <a:p>
            <a:pPr eaLnBrk="0" hangingPunct="0"/>
            <a:r>
              <a:rPr lang="en-US" sz="1000" b="1" dirty="0"/>
              <a:t>European Energy Efficiency Fund (eeef)</a:t>
            </a:r>
          </a:p>
          <a:p>
            <a:pPr eaLnBrk="0" hangingPunct="0"/>
            <a:r>
              <a:rPr lang="en-US" sz="1000" b="1" dirty="0"/>
              <a:t/>
            </a:r>
            <a:br>
              <a:rPr lang="en-US" sz="1000" b="1" dirty="0"/>
            </a:br>
            <a:r>
              <a:rPr lang="en-US" sz="1000" b="1" dirty="0" err="1">
                <a:solidFill>
                  <a:schemeClr val="accent2"/>
                </a:solidFill>
              </a:rPr>
              <a:t>Lada</a:t>
            </a:r>
            <a:r>
              <a:rPr lang="en-US" sz="1000" b="1" dirty="0">
                <a:solidFill>
                  <a:schemeClr val="accent2"/>
                </a:solidFill>
              </a:rPr>
              <a:t> </a:t>
            </a:r>
            <a:r>
              <a:rPr lang="en-US" sz="1000" b="1" dirty="0" err="1">
                <a:solidFill>
                  <a:schemeClr val="accent2"/>
                </a:solidFill>
              </a:rPr>
              <a:t>Strelnikova</a:t>
            </a:r>
            <a:endParaRPr lang="en-US" sz="1000" b="1" dirty="0">
              <a:solidFill>
                <a:schemeClr val="accent2"/>
              </a:solidFill>
            </a:endParaRPr>
          </a:p>
          <a:p>
            <a:pPr eaLnBrk="0" hangingPunct="0"/>
            <a:r>
              <a:rPr lang="en-US" sz="1000" dirty="0"/>
              <a:t>+49(69)910-46444 </a:t>
            </a:r>
          </a:p>
          <a:p>
            <a:pPr eaLnBrk="0" hangingPunct="0"/>
            <a:r>
              <a:rPr lang="en-US" sz="1000" dirty="0"/>
              <a:t>lada.strelnikova@db.com </a:t>
            </a:r>
          </a:p>
          <a:p>
            <a:pPr eaLnBrk="0" hangingPunct="0"/>
            <a:endParaRPr lang="en-US" sz="1000" dirty="0"/>
          </a:p>
          <a:p>
            <a:pPr eaLnBrk="0" hangingPunct="0"/>
            <a:r>
              <a:rPr lang="en-US" sz="1000" b="1" dirty="0">
                <a:solidFill>
                  <a:schemeClr val="accent2"/>
                </a:solidFill>
              </a:rPr>
              <a:t>Zarpana </a:t>
            </a:r>
            <a:r>
              <a:rPr lang="en-US" sz="1000" b="1" dirty="0" smtClean="0">
                <a:solidFill>
                  <a:schemeClr val="accent2"/>
                </a:solidFill>
              </a:rPr>
              <a:t>Signor</a:t>
            </a:r>
            <a:endParaRPr lang="en-US" sz="1000" b="1" dirty="0">
              <a:solidFill>
                <a:schemeClr val="accent2"/>
              </a:solidFill>
            </a:endParaRPr>
          </a:p>
          <a:p>
            <a:pPr eaLnBrk="0" hangingPunct="0"/>
            <a:r>
              <a:rPr lang="en-US" sz="1000" dirty="0"/>
              <a:t>+49(69)910-49858 </a:t>
            </a:r>
          </a:p>
          <a:p>
            <a:pPr eaLnBrk="0" hangingPunct="0"/>
            <a:r>
              <a:rPr lang="en-US" sz="1000" dirty="0" smtClean="0"/>
              <a:t>zarpana.signor@db.com </a:t>
            </a:r>
            <a:endParaRPr lang="en-US" sz="1000" dirty="0"/>
          </a:p>
          <a:p>
            <a:pPr eaLnBrk="0" hangingPunct="0"/>
            <a:endParaRPr lang="en-US" sz="1000" dirty="0">
              <a:solidFill>
                <a:schemeClr val="tx2"/>
              </a:solidFill>
            </a:endParaRPr>
          </a:p>
          <a:p>
            <a:pPr eaLnBrk="0" hangingPunct="0"/>
            <a:r>
              <a:rPr lang="en-US" sz="1000" b="1" dirty="0">
                <a:solidFill>
                  <a:schemeClr val="accent2"/>
                </a:solidFill>
              </a:rPr>
              <a:t>Matthias Benz</a:t>
            </a:r>
          </a:p>
          <a:p>
            <a:pPr eaLnBrk="0" hangingPunct="0"/>
            <a:r>
              <a:rPr lang="en-US" sz="1000" dirty="0"/>
              <a:t>+49(69)910-46449</a:t>
            </a:r>
          </a:p>
          <a:p>
            <a:pPr eaLnBrk="0" hangingPunct="0"/>
            <a:r>
              <a:rPr lang="en-US" sz="1000" dirty="0" smtClean="0"/>
              <a:t>matthias.benz@db.com</a:t>
            </a:r>
          </a:p>
          <a:p>
            <a:pPr eaLnBrk="0" hangingPunct="0"/>
            <a:endParaRPr lang="en-US" sz="1000" dirty="0"/>
          </a:p>
          <a:p>
            <a:pPr eaLnBrk="0" hangingPunct="0"/>
            <a:r>
              <a:rPr lang="en-US" sz="1000" b="1" dirty="0" smtClean="0">
                <a:solidFill>
                  <a:schemeClr val="accent2"/>
                </a:solidFill>
              </a:rPr>
              <a:t>Pablo </a:t>
            </a:r>
            <a:r>
              <a:rPr lang="en-US" sz="1000" b="1" dirty="0" err="1" smtClean="0">
                <a:solidFill>
                  <a:schemeClr val="accent2"/>
                </a:solidFill>
              </a:rPr>
              <a:t>Cavia</a:t>
            </a:r>
            <a:endParaRPr lang="en-US" sz="1000" b="1" dirty="0" smtClean="0">
              <a:solidFill>
                <a:schemeClr val="accent2"/>
              </a:solidFill>
            </a:endParaRPr>
          </a:p>
          <a:p>
            <a:pPr eaLnBrk="0" hangingPunct="0"/>
            <a:r>
              <a:rPr lang="en-US" sz="1000" dirty="0" smtClean="0"/>
              <a:t> +44(20) 754-15328 69</a:t>
            </a:r>
          </a:p>
          <a:p>
            <a:pPr eaLnBrk="0" hangingPunct="0"/>
            <a:r>
              <a:rPr lang="en-US" sz="1000" dirty="0" smtClean="0"/>
              <a:t>pablo.cavia@db.com</a:t>
            </a:r>
            <a:endParaRPr lang="en-US" sz="1000" dirty="0"/>
          </a:p>
          <a:p>
            <a:pPr eaLnBrk="0" hangingPunct="0"/>
            <a:endParaRPr lang="en-US" sz="1000" b="1" dirty="0" smtClean="0">
              <a:solidFill>
                <a:schemeClr val="accent2"/>
              </a:solidFill>
            </a:endParaRPr>
          </a:p>
          <a:p>
            <a:pPr eaLnBrk="0" hangingPunct="0"/>
            <a:endParaRPr lang="en-US" sz="1000" b="1" dirty="0" smtClean="0">
              <a:solidFill>
                <a:schemeClr val="accent2"/>
              </a:solidFill>
            </a:endParaRPr>
          </a:p>
          <a:p>
            <a:pPr eaLnBrk="0" hangingPunct="0"/>
            <a:r>
              <a:rPr lang="en-US" sz="1000" b="1" dirty="0" smtClean="0">
                <a:solidFill>
                  <a:schemeClr val="accent2"/>
                </a:solidFill>
              </a:rPr>
              <a:t>www.eeef.eu</a:t>
            </a:r>
            <a:endParaRPr lang="en-US" sz="1000" b="1" dirty="0">
              <a:solidFill>
                <a:schemeClr val="accent2"/>
              </a:solidFill>
            </a:endParaRPr>
          </a:p>
          <a:p>
            <a:pPr eaLnBrk="0" hangingPunct="0"/>
            <a:endParaRPr lang="en-US" sz="1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88950" y="455613"/>
            <a:ext cx="6746875" cy="684212"/>
          </a:xfrm>
        </p:spPr>
        <p:txBody>
          <a:bodyPr/>
          <a:lstStyle/>
          <a:p>
            <a:pPr>
              <a:defRPr/>
            </a:pPr>
            <a:r>
              <a:rPr dirty="0" err="1"/>
              <a:t>eeef</a:t>
            </a:r>
            <a:r>
              <a:rPr dirty="0"/>
              <a:t> at a </a:t>
            </a:r>
            <a:r>
              <a:rPr dirty="0" smtClean="0"/>
              <a:t>glance</a:t>
            </a:r>
            <a:endParaRPr lang="de-DE" dirty="0">
              <a:solidFill>
                <a:srgbClr val="FF0000"/>
              </a:solidFill>
            </a:endParaRPr>
          </a:p>
        </p:txBody>
      </p:sp>
      <p:sp>
        <p:nvSpPr>
          <p:cNvPr id="17411" name="Slide Number Placeholder 5"/>
          <p:cNvSpPr>
            <a:spLocks noGrp="1"/>
          </p:cNvSpPr>
          <p:nvPr>
            <p:ph type="sldNum" sz="quarter" idx="18"/>
          </p:nvPr>
        </p:nvSpPr>
        <p:spPr/>
        <p:txBody>
          <a:bodyPr/>
          <a:lstStyle/>
          <a:p>
            <a:pPr>
              <a:defRPr/>
            </a:pPr>
            <a:fld id="{68CF3FB8-D51A-4662-94F0-2833BB0F8F29}" type="slidenum">
              <a:rPr lang="en-US" smtClean="0"/>
              <a:pPr>
                <a:defRPr/>
              </a:pPr>
              <a:t>2</a:t>
            </a:fld>
            <a:endParaRPr lang="en-US" smtClean="0"/>
          </a:p>
        </p:txBody>
      </p:sp>
      <p:sp>
        <p:nvSpPr>
          <p:cNvPr id="17412" name="Rectangle 7"/>
          <p:cNvSpPr>
            <a:spLocks noChangeArrowheads="1"/>
          </p:cNvSpPr>
          <p:nvPr/>
        </p:nvSpPr>
        <p:spPr bwMode="auto">
          <a:xfrm>
            <a:off x="441450" y="3803956"/>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a:solidFill>
                  <a:srgbClr val="FFFFFF"/>
                </a:solidFill>
              </a:rPr>
              <a:t>eeef’s capital</a:t>
            </a:r>
          </a:p>
        </p:txBody>
      </p:sp>
      <p:sp>
        <p:nvSpPr>
          <p:cNvPr id="17413" name="Rectangle 8"/>
          <p:cNvSpPr>
            <a:spLocks noChangeArrowheads="1"/>
          </p:cNvSpPr>
          <p:nvPr/>
        </p:nvSpPr>
        <p:spPr bwMode="auto">
          <a:xfrm>
            <a:off x="441450" y="2536358"/>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a:solidFill>
                  <a:srgbClr val="FFFFFF"/>
                </a:solidFill>
              </a:rPr>
              <a:t>Beneficiaries</a:t>
            </a:r>
          </a:p>
        </p:txBody>
      </p:sp>
      <p:sp>
        <p:nvSpPr>
          <p:cNvPr id="17414" name="Rectangle 10"/>
          <p:cNvSpPr>
            <a:spLocks noChangeArrowheads="1"/>
          </p:cNvSpPr>
          <p:nvPr/>
        </p:nvSpPr>
        <p:spPr bwMode="auto">
          <a:xfrm>
            <a:off x="441450" y="1268760"/>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a:solidFill>
                  <a:srgbClr val="FFFFFF"/>
                </a:solidFill>
              </a:rPr>
              <a:t>Objective</a:t>
            </a:r>
          </a:p>
        </p:txBody>
      </p:sp>
      <p:sp>
        <p:nvSpPr>
          <p:cNvPr id="10" name="Rectangle 9"/>
          <p:cNvSpPr/>
          <p:nvPr/>
        </p:nvSpPr>
        <p:spPr bwMode="auto">
          <a:xfrm>
            <a:off x="3094038" y="1268760"/>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eaLnBrk="0" hangingPunct="0">
              <a:lnSpc>
                <a:spcPct val="95000"/>
              </a:lnSpc>
              <a:spcBef>
                <a:spcPts val="1000"/>
              </a:spcBef>
              <a:buClr>
                <a:srgbClr val="76B828"/>
              </a:buClr>
              <a:buFont typeface="Wingdings" pitchFamily="2" charset="2"/>
              <a:buChar char="§"/>
              <a:defRPr/>
            </a:pPr>
            <a:r>
              <a:rPr lang="en-US" sz="1400" dirty="0" err="1">
                <a:ea typeface="ＭＳ Ｐゴシック" pitchFamily="34" charset="-128"/>
              </a:rPr>
              <a:t>eeef</a:t>
            </a:r>
            <a:r>
              <a:rPr lang="en-US" sz="1400" dirty="0">
                <a:ea typeface="ＭＳ Ｐゴシック" pitchFamily="34" charset="-128"/>
              </a:rPr>
              <a:t> is an innovative public-private partnership dedicated to mitigating climate change through market based financing in the member states of the European </a:t>
            </a:r>
            <a:r>
              <a:rPr lang="en-US" sz="1400" dirty="0" smtClean="0">
                <a:ea typeface="ＭＳ Ｐゴシック" pitchFamily="34" charset="-128"/>
              </a:rPr>
              <a:t>Union</a:t>
            </a:r>
            <a:endParaRPr lang="de-DE" sz="1400" dirty="0">
              <a:cs typeface="+mn-cs"/>
            </a:endParaRPr>
          </a:p>
        </p:txBody>
      </p:sp>
      <p:sp>
        <p:nvSpPr>
          <p:cNvPr id="11" name="Rectangle 10"/>
          <p:cNvSpPr/>
          <p:nvPr/>
        </p:nvSpPr>
        <p:spPr bwMode="auto">
          <a:xfrm>
            <a:off x="3094038" y="3803956"/>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Initial capitalization of the fund amounting to €265m provided by the European Commission, the European Investment Bank, </a:t>
            </a:r>
            <a:r>
              <a:rPr lang="de-DE" sz="1400" dirty="0">
                <a:ea typeface="ＭＳ Ｐゴシック" pitchFamily="34" charset="-128"/>
              </a:rPr>
              <a:t>Cassa </a:t>
            </a:r>
            <a:r>
              <a:rPr lang="de-DE" sz="1400" dirty="0" err="1">
                <a:ea typeface="ＭＳ Ｐゴシック" pitchFamily="34" charset="-128"/>
              </a:rPr>
              <a:t>Depositi</a:t>
            </a:r>
            <a:r>
              <a:rPr lang="de-DE" sz="1400" dirty="0">
                <a:ea typeface="ＭＳ Ｐゴシック" pitchFamily="34" charset="-128"/>
              </a:rPr>
              <a:t> e </a:t>
            </a:r>
            <a:r>
              <a:rPr lang="de-DE" sz="1400" dirty="0" err="1">
                <a:ea typeface="ＭＳ Ｐゴシック" pitchFamily="34" charset="-128"/>
              </a:rPr>
              <a:t>Prestiti</a:t>
            </a:r>
            <a:r>
              <a:rPr lang="de-DE" sz="1400" dirty="0">
                <a:ea typeface="ＭＳ Ｐゴシック" pitchFamily="34" charset="-128"/>
              </a:rPr>
              <a:t> </a:t>
            </a:r>
            <a:r>
              <a:rPr lang="de-DE" sz="1400" dirty="0" err="1">
                <a:ea typeface="ＭＳ Ｐゴシック" pitchFamily="34" charset="-128"/>
              </a:rPr>
              <a:t>and</a:t>
            </a:r>
            <a:r>
              <a:rPr lang="de-DE" sz="1400" dirty="0">
                <a:ea typeface="ＭＳ Ｐゴシック" pitchFamily="34" charset="-128"/>
              </a:rPr>
              <a:t> </a:t>
            </a:r>
            <a:r>
              <a:rPr lang="en-US" sz="1400" dirty="0">
                <a:ea typeface="ＭＳ Ｐゴシック" pitchFamily="34" charset="-128"/>
              </a:rPr>
              <a:t>Deutsche </a:t>
            </a:r>
            <a:r>
              <a:rPr lang="en-US" sz="1400" dirty="0" smtClean="0">
                <a:ea typeface="ＭＳ Ｐゴシック" pitchFamily="34" charset="-128"/>
              </a:rPr>
              <a:t>Bank</a:t>
            </a:r>
            <a:endParaRPr lang="en-US" sz="1400" dirty="0">
              <a:ea typeface="ＭＳ Ｐゴシック" pitchFamily="34" charset="-128"/>
            </a:endParaRPr>
          </a:p>
        </p:txBody>
      </p:sp>
      <p:sp>
        <p:nvSpPr>
          <p:cNvPr id="12" name="Rectangle 11"/>
          <p:cNvSpPr/>
          <p:nvPr/>
        </p:nvSpPr>
        <p:spPr bwMode="auto">
          <a:xfrm>
            <a:off x="3094038" y="2536358"/>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Municipal, local and regional authorities or public and private entities acting on behalf of those authorities such as utilities, public transportation providers, social housing associations, ESCOs etc</a:t>
            </a:r>
            <a:r>
              <a:rPr lang="en-US" sz="1400" dirty="0" smtClean="0">
                <a:ea typeface="ＭＳ Ｐゴシック" pitchFamily="34" charset="-128"/>
              </a:rPr>
              <a:t>.</a:t>
            </a:r>
            <a:endParaRPr lang="de-DE" sz="1300" dirty="0">
              <a:ea typeface="ＭＳ Ｐゴシック" pitchFamily="34" charset="-128"/>
              <a:cs typeface="+mn-cs"/>
            </a:endParaRPr>
          </a:p>
        </p:txBody>
      </p:sp>
      <p:sp>
        <p:nvSpPr>
          <p:cNvPr id="17418" name="Rectangle 8"/>
          <p:cNvSpPr>
            <a:spLocks noChangeArrowheads="1"/>
          </p:cNvSpPr>
          <p:nvPr/>
        </p:nvSpPr>
        <p:spPr bwMode="auto">
          <a:xfrm>
            <a:off x="441450" y="5071554"/>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a:solidFill>
                  <a:srgbClr val="FFFFFF"/>
                </a:solidFill>
              </a:rPr>
              <a:t>Investments</a:t>
            </a:r>
          </a:p>
        </p:txBody>
      </p:sp>
      <p:sp>
        <p:nvSpPr>
          <p:cNvPr id="14" name="Rectangle 13"/>
          <p:cNvSpPr/>
          <p:nvPr/>
        </p:nvSpPr>
        <p:spPr bwMode="auto">
          <a:xfrm>
            <a:off x="3094038" y="5071554"/>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Fund’s investments are split into three project categories:</a:t>
            </a:r>
          </a:p>
          <a:p>
            <a:pPr marL="274638" lvl="2" indent="-271463" defTabSz="827088">
              <a:lnSpc>
                <a:spcPct val="95000"/>
              </a:lnSpc>
              <a:spcBef>
                <a:spcPts val="1000"/>
              </a:spcBef>
              <a:buClr>
                <a:srgbClr val="76B828"/>
              </a:buClr>
              <a:buFont typeface="Symbol" pitchFamily="18" charset="2"/>
              <a:buNone/>
              <a:defRPr/>
            </a:pPr>
            <a:endParaRPr lang="en-US" sz="100" dirty="0">
              <a:ea typeface="ＭＳ Ｐゴシック" pitchFamily="34" charset="-128"/>
            </a:endParaRP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Energy Efficiency (EE)</a:t>
            </a: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Renewable Energy (RE)</a:t>
            </a: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Clean Urban </a:t>
            </a:r>
            <a:r>
              <a:rPr lang="en-US" sz="1200" dirty="0" smtClean="0">
                <a:ea typeface="ＭＳ Ｐゴシック" pitchFamily="34" charset="-128"/>
              </a:rPr>
              <a:t>Transport</a:t>
            </a:r>
            <a:endParaRPr lang="de-DE" sz="1300" dirty="0">
              <a:ea typeface="ＭＳ Ｐゴシック" pitchFamily="34" charset="-128"/>
              <a:cs typeface="+mn-cs"/>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3850" y="1340768"/>
            <a:ext cx="8215313" cy="2428875"/>
          </a:xfrm>
          <a:prstGeom prst="rect">
            <a:avLst/>
          </a:prstGeom>
        </p:spPr>
        <p:txBody>
          <a:bodyPr/>
          <a:lstStyle/>
          <a:p>
            <a:pPr eaLnBrk="0" hangingPunct="0">
              <a:defRPr/>
            </a:pPr>
            <a:r>
              <a:rPr lang="en-US" sz="1000" kern="0" dirty="0">
                <a:latin typeface="+mn-lt"/>
                <a:ea typeface="ＭＳ Ｐゴシック" pitchFamily="34" charset="-128"/>
                <a:cs typeface="+mn-cs"/>
              </a:rPr>
              <a:t>© Copyright </a:t>
            </a:r>
            <a:r>
              <a:rPr lang="en-US" sz="1000" kern="0" dirty="0" smtClean="0">
                <a:latin typeface="+mn-lt"/>
                <a:ea typeface="ＭＳ Ｐゴシック" pitchFamily="34" charset="-128"/>
                <a:cs typeface="+mn-cs"/>
              </a:rPr>
              <a:t>2015. </a:t>
            </a:r>
            <a:r>
              <a:rPr lang="en-US" sz="1000" kern="0" dirty="0">
                <a:latin typeface="+mn-lt"/>
                <a:ea typeface="ＭＳ Ｐゴシック" pitchFamily="34" charset="-128"/>
                <a:cs typeface="+mn-cs"/>
              </a:rPr>
              <a:t>European Energy Efficiency Fund, SICAV-SIF, </a:t>
            </a:r>
            <a:r>
              <a:rPr lang="de-DE" sz="1000" kern="0" dirty="0">
                <a:latin typeface="+mn-lt"/>
                <a:ea typeface="ＭＳ Ｐゴシック" pitchFamily="34" charset="-128"/>
                <a:cs typeface="+mn-cs"/>
              </a:rPr>
              <a:t>31 Z.A. </a:t>
            </a:r>
            <a:r>
              <a:rPr lang="de-DE" sz="1000" kern="0" dirty="0" err="1">
                <a:latin typeface="+mn-lt"/>
                <a:ea typeface="ＭＳ Ｐゴシック" pitchFamily="34" charset="-128"/>
                <a:cs typeface="+mn-cs"/>
              </a:rPr>
              <a:t>Bourmicht</a:t>
            </a:r>
            <a:r>
              <a:rPr lang="de-DE" sz="1000" kern="0" dirty="0">
                <a:latin typeface="+mn-lt"/>
                <a:ea typeface="ＭＳ Ｐゴシック" pitchFamily="34" charset="-128"/>
                <a:cs typeface="+mn-cs"/>
              </a:rPr>
              <a:t>, L-8070 Bertrange, Luxembourg</a:t>
            </a:r>
            <a:r>
              <a:rPr lang="en-US" sz="1000" kern="0" dirty="0">
                <a:latin typeface="+mn-lt"/>
                <a:ea typeface="ＭＳ Ｐゴシック" pitchFamily="34" charset="-128"/>
                <a:cs typeface="+mn-cs"/>
              </a:rPr>
              <a:t>. All rights reserved. </a:t>
            </a:r>
          </a:p>
          <a:p>
            <a:pPr eaLnBrk="0" hangingPunct="0">
              <a:defRPr/>
            </a:pPr>
            <a:endParaRPr lang="en-US" sz="1000" kern="0" dirty="0">
              <a:latin typeface="+mn-lt"/>
              <a:ea typeface="ＭＳ Ｐゴシック" pitchFamily="34" charset="-128"/>
              <a:cs typeface="+mn-cs"/>
            </a:endParaRPr>
          </a:p>
          <a:p>
            <a:pPr algn="just" eaLnBrk="0" hangingPunct="0">
              <a:defRPr/>
            </a:pPr>
            <a:r>
              <a:rPr lang="en-US" sz="1000" kern="0" dirty="0">
                <a:latin typeface="+mn-lt"/>
                <a:ea typeface="ＭＳ Ｐゴシック" pitchFamily="34" charset="-128"/>
                <a:cs typeface="+mn-cs"/>
              </a:rPr>
              <a:t>This presentation (the ‘Document’) has been prepared by </a:t>
            </a:r>
            <a:r>
              <a:rPr lang="en-US" sz="1000" kern="0" dirty="0">
                <a:ea typeface="ＭＳ Ｐゴシック" pitchFamily="34" charset="-128"/>
                <a:cs typeface="+mn-cs"/>
              </a:rPr>
              <a:t>European Energy Efficiency Fund, SICAV-SIF (‘European Energy Efficiency Fund‘) </a:t>
            </a:r>
            <a:r>
              <a:rPr lang="en-US" sz="1000" kern="0" dirty="0">
                <a:latin typeface="+mn-lt"/>
                <a:ea typeface="ＭＳ Ｐゴシック" pitchFamily="34" charset="-128"/>
                <a:cs typeface="+mn-cs"/>
              </a:rPr>
              <a:t>exclusively for the benefit and internal use of the potential client (‘Client’) in order to indicate, on a preliminary basis, the feasibility of a possible transaction or transactions. The Document may only be used for these purposes. The Client is not permitted to duplicate the information provided in this Document and to communicate the received information of this Document to any third party without the prior written consent of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a:t>
            </a:r>
          </a:p>
          <a:p>
            <a:pPr algn="just" eaLnBrk="0" hangingPunct="0">
              <a:defRPr/>
            </a:pPr>
            <a:endParaRPr lang="en-US" sz="1000" kern="0" dirty="0">
              <a:latin typeface="+mn-lt"/>
              <a:ea typeface="ＭＳ Ｐゴシック" pitchFamily="34" charset="-128"/>
              <a:cs typeface="+mn-cs"/>
            </a:endParaRPr>
          </a:p>
          <a:p>
            <a:pPr algn="just" eaLnBrk="0" hangingPunct="0">
              <a:defRPr/>
            </a:pPr>
            <a:r>
              <a:rPr lang="en-US" sz="1000" kern="0" dirty="0">
                <a:latin typeface="+mn-lt"/>
                <a:ea typeface="ＭＳ Ｐゴシック" pitchFamily="34" charset="-128"/>
                <a:cs typeface="+mn-cs"/>
              </a:rPr>
              <a:t>The Document is incomplete without reference to, and should be viewed solely in conjunction with, the oral briefing provided by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 The Document is neither intended to serve as legal or tax advice nor should it replace it.</a:t>
            </a:r>
          </a:p>
          <a:p>
            <a:pPr algn="just" eaLnBrk="0" hangingPunct="0">
              <a:defRPr/>
            </a:pPr>
            <a:r>
              <a:rPr lang="en-US" sz="1000" kern="0" dirty="0">
                <a:latin typeface="+mn-lt"/>
                <a:ea typeface="ＭＳ Ｐゴシック" pitchFamily="34" charset="-128"/>
                <a:cs typeface="+mn-cs"/>
              </a:rPr>
              <a:t>The information in the Document reflects prevailing conditions and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's views as of this date, all of which are subject to change. </a:t>
            </a:r>
          </a:p>
          <a:p>
            <a:pPr algn="just" eaLnBrk="0" hangingPunct="0">
              <a:defRPr/>
            </a:pPr>
            <a:r>
              <a:rPr lang="en-US" sz="1000" kern="0" dirty="0">
                <a:latin typeface="+mn-lt"/>
                <a:ea typeface="ＭＳ Ｐゴシック" pitchFamily="34" charset="-128"/>
                <a:cs typeface="+mn-cs"/>
              </a:rPr>
              <a:t>Neither the </a:t>
            </a:r>
            <a:r>
              <a:rPr lang="en-US" sz="1000" kern="0" dirty="0">
                <a:ea typeface="ＭＳ Ｐゴシック" pitchFamily="34" charset="-128"/>
                <a:cs typeface="+mn-cs"/>
              </a:rPr>
              <a:t>European Energy Efficiency Fund  </a:t>
            </a:r>
            <a:r>
              <a:rPr lang="en-US" sz="1000" kern="0" dirty="0">
                <a:latin typeface="+mn-lt"/>
                <a:ea typeface="ＭＳ Ｐゴシック" pitchFamily="34" charset="-128"/>
                <a:cs typeface="+mn-cs"/>
              </a:rPr>
              <a:t>nor their directors, officers, agents or employees, customers or professional advisers make any representation, warranty or undertaking, express or implied, as to the accuracy, reliability, completeness or reasonableness of the Document. The aforementioned persons will be under no duty to provide access to any additional information or to update or correct (if required) any Information. Accordingly, neither the European Energy Efficiency Fund nor the aforementioned persons will be liable for the accuracy, reliability, completeness or reasonableness of the Document.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5"/>
          <p:cNvSpPr>
            <a:spLocks noChangeShapeType="1"/>
          </p:cNvSpPr>
          <p:nvPr/>
        </p:nvSpPr>
        <p:spPr bwMode="auto">
          <a:xfrm>
            <a:off x="911225" y="3375025"/>
            <a:ext cx="2755900" cy="0"/>
          </a:xfrm>
          <a:prstGeom prst="line">
            <a:avLst/>
          </a:prstGeom>
          <a:noFill/>
          <a:ln w="9525">
            <a:solidFill>
              <a:schemeClr val="tx1"/>
            </a:solidFill>
            <a:round/>
            <a:headEnd type="triangle" w="med" len="med"/>
            <a:tailEnd/>
          </a:ln>
        </p:spPr>
        <p:txBody>
          <a:bodyPr lIns="82845" tIns="41422" rIns="82845" bIns="41422"/>
          <a:lstStyle/>
          <a:p>
            <a:endParaRPr lang="en-US"/>
          </a:p>
        </p:txBody>
      </p:sp>
      <p:sp>
        <p:nvSpPr>
          <p:cNvPr id="41990" name="Title 2"/>
          <p:cNvSpPr>
            <a:spLocks noGrp="1"/>
          </p:cNvSpPr>
          <p:nvPr>
            <p:ph type="title"/>
          </p:nvPr>
        </p:nvSpPr>
        <p:spPr>
          <a:xfrm>
            <a:off x="488950" y="455613"/>
            <a:ext cx="7677150" cy="684212"/>
          </a:xfrm>
        </p:spPr>
        <p:txBody>
          <a:bodyPr/>
          <a:lstStyle/>
          <a:p>
            <a:pPr>
              <a:defRPr/>
            </a:pPr>
            <a:r>
              <a:rPr dirty="0" err="1"/>
              <a:t>eeef</a:t>
            </a:r>
            <a:r>
              <a:rPr dirty="0"/>
              <a:t> </a:t>
            </a:r>
            <a:r>
              <a:rPr dirty="0" smtClean="0"/>
              <a:t>fund structure</a:t>
            </a:r>
            <a:r>
              <a:rPr dirty="0"/>
              <a:t/>
            </a:r>
            <a:br>
              <a:rPr dirty="0"/>
            </a:br>
            <a:endParaRPr sz="2200" dirty="0"/>
          </a:p>
        </p:txBody>
      </p:sp>
      <p:sp>
        <p:nvSpPr>
          <p:cNvPr id="19460" name="Slide Number Placeholder 5"/>
          <p:cNvSpPr>
            <a:spLocks noGrp="1"/>
          </p:cNvSpPr>
          <p:nvPr>
            <p:ph type="sldNum" sz="quarter" idx="18"/>
          </p:nvPr>
        </p:nvSpPr>
        <p:spPr/>
        <p:txBody>
          <a:bodyPr/>
          <a:lstStyle/>
          <a:p>
            <a:pPr>
              <a:defRPr/>
            </a:pPr>
            <a:fld id="{71A9105D-5E86-4FDB-A120-B1C409015409}" type="slidenum">
              <a:rPr lang="en-US" smtClean="0"/>
              <a:pPr>
                <a:defRPr/>
              </a:pPr>
              <a:t>3</a:t>
            </a:fld>
            <a:endParaRPr lang="en-US" smtClean="0"/>
          </a:p>
        </p:txBody>
      </p:sp>
      <p:sp>
        <p:nvSpPr>
          <p:cNvPr id="19461" name="Text Box 75"/>
          <p:cNvSpPr txBox="1">
            <a:spLocks noChangeArrowheads="1"/>
          </p:cNvSpPr>
          <p:nvPr/>
        </p:nvSpPr>
        <p:spPr bwMode="auto">
          <a:xfrm>
            <a:off x="6438900" y="1708150"/>
            <a:ext cx="2289175" cy="609600"/>
          </a:xfrm>
          <a:prstGeom prst="rect">
            <a:avLst/>
          </a:prstGeom>
          <a:solidFill>
            <a:schemeClr val="accent1"/>
          </a:solidFill>
          <a:ln w="12700" algn="ctr">
            <a:solidFill>
              <a:srgbClr val="FFFFFF"/>
            </a:solidFill>
            <a:miter lim="800000"/>
            <a:headEnd/>
            <a:tailEnd/>
          </a:ln>
        </p:spPr>
        <p:txBody>
          <a:bodyPr lIns="91427" tIns="45714" rIns="91427" bIns="45714" anchor="ctr" anchorCtr="1"/>
          <a:lstStyle/>
          <a:p>
            <a:pPr algn="ctr" eaLnBrk="0" hangingPunct="0"/>
            <a:r>
              <a:rPr lang="en-US" sz="1100" b="1">
                <a:solidFill>
                  <a:schemeClr val="bg1"/>
                </a:solidFill>
              </a:rPr>
              <a:t>Investors</a:t>
            </a:r>
          </a:p>
        </p:txBody>
      </p:sp>
      <p:sp>
        <p:nvSpPr>
          <p:cNvPr id="19462" name="Rectangle 50"/>
          <p:cNvSpPr>
            <a:spLocks noChangeArrowheads="1"/>
          </p:cNvSpPr>
          <p:nvPr/>
        </p:nvSpPr>
        <p:spPr bwMode="auto">
          <a:xfrm>
            <a:off x="4313238" y="2570163"/>
            <a:ext cx="1535112" cy="1222375"/>
          </a:xfrm>
          <a:prstGeom prst="rect">
            <a:avLst/>
          </a:prstGeom>
          <a:noFill/>
          <a:ln w="19050">
            <a:solidFill>
              <a:schemeClr val="bg2"/>
            </a:solidFill>
            <a:miter lim="800000"/>
            <a:headEnd/>
            <a:tailEnd/>
          </a:ln>
        </p:spPr>
        <p:txBody>
          <a:bodyPr lIns="17998" tIns="10799" rIns="17998" bIns="10799" anchor="ctr" anchorCtr="1"/>
          <a:lstStyle/>
          <a:p>
            <a:pPr algn="ctr" eaLnBrk="0" hangingPunct="0"/>
            <a:r>
              <a:rPr lang="en-US" sz="1200"/>
              <a:t>Super-Senior Tranche</a:t>
            </a:r>
          </a:p>
          <a:p>
            <a:pPr algn="ctr" eaLnBrk="0" hangingPunct="0"/>
            <a:r>
              <a:rPr lang="en-US" sz="1200"/>
              <a:t>(Notes)</a:t>
            </a:r>
          </a:p>
        </p:txBody>
      </p:sp>
      <p:sp>
        <p:nvSpPr>
          <p:cNvPr id="19463" name="Rectangle 52"/>
          <p:cNvSpPr>
            <a:spLocks noChangeArrowheads="1"/>
          </p:cNvSpPr>
          <p:nvPr/>
        </p:nvSpPr>
        <p:spPr bwMode="auto">
          <a:xfrm>
            <a:off x="4332288" y="4745038"/>
            <a:ext cx="1535112" cy="661987"/>
          </a:xfrm>
          <a:prstGeom prst="rect">
            <a:avLst/>
          </a:prstGeom>
          <a:noFill/>
          <a:ln w="19050">
            <a:solidFill>
              <a:schemeClr val="bg2"/>
            </a:solidFill>
            <a:miter lim="800000"/>
            <a:headEnd/>
            <a:tailEnd/>
          </a:ln>
        </p:spPr>
        <p:txBody>
          <a:bodyPr lIns="17998" tIns="10799" rIns="17998" bIns="10799" anchor="ctr" anchorCtr="1"/>
          <a:lstStyle/>
          <a:p>
            <a:pPr algn="ctr"/>
            <a:r>
              <a:rPr lang="en-US" sz="1200"/>
              <a:t>Mezzanine Tranche</a:t>
            </a:r>
          </a:p>
          <a:p>
            <a:pPr algn="ctr"/>
            <a:r>
              <a:rPr lang="en-US" sz="1200"/>
              <a:t>(B Shares)</a:t>
            </a:r>
          </a:p>
        </p:txBody>
      </p:sp>
      <p:sp>
        <p:nvSpPr>
          <p:cNvPr id="19464" name="Text Box 54"/>
          <p:cNvSpPr txBox="1">
            <a:spLocks noChangeArrowheads="1"/>
          </p:cNvSpPr>
          <p:nvPr/>
        </p:nvSpPr>
        <p:spPr bwMode="auto">
          <a:xfrm>
            <a:off x="4330700" y="1708150"/>
            <a:ext cx="1535113" cy="609600"/>
          </a:xfrm>
          <a:prstGeom prst="rect">
            <a:avLst/>
          </a:prstGeom>
          <a:solidFill>
            <a:schemeClr val="accent1"/>
          </a:solidFill>
          <a:ln w="12700" algn="ctr">
            <a:solidFill>
              <a:srgbClr val="FFFFFF"/>
            </a:solidFill>
            <a:miter lim="800000"/>
            <a:headEnd/>
            <a:tailEnd/>
          </a:ln>
        </p:spPr>
        <p:txBody>
          <a:bodyPr lIns="91427" tIns="45714" rIns="91427" bIns="45714" anchor="ctr" anchorCtr="1"/>
          <a:lstStyle/>
          <a:p>
            <a:pPr algn="ctr" eaLnBrk="0" hangingPunct="0"/>
            <a:r>
              <a:rPr lang="en-US" sz="1100" b="1">
                <a:solidFill>
                  <a:schemeClr val="bg1"/>
                </a:solidFill>
              </a:rPr>
              <a:t>Issuer </a:t>
            </a:r>
            <a:br>
              <a:rPr lang="en-US" sz="1100" b="1">
                <a:solidFill>
                  <a:schemeClr val="bg1"/>
                </a:solidFill>
              </a:rPr>
            </a:br>
            <a:r>
              <a:rPr lang="en-US" sz="1100" b="1">
                <a:solidFill>
                  <a:schemeClr val="bg1"/>
                </a:solidFill>
              </a:rPr>
              <a:t>Vehicle</a:t>
            </a:r>
          </a:p>
          <a:p>
            <a:pPr algn="ctr" eaLnBrk="0" hangingPunct="0"/>
            <a:r>
              <a:rPr lang="en-US" sz="1100" b="1">
                <a:solidFill>
                  <a:schemeClr val="bg1"/>
                </a:solidFill>
              </a:rPr>
              <a:t>Luxembourg</a:t>
            </a:r>
          </a:p>
        </p:txBody>
      </p:sp>
      <p:sp>
        <p:nvSpPr>
          <p:cNvPr id="19465" name="Rectangle 57"/>
          <p:cNvSpPr>
            <a:spLocks noChangeArrowheads="1"/>
          </p:cNvSpPr>
          <p:nvPr/>
        </p:nvSpPr>
        <p:spPr bwMode="auto">
          <a:xfrm>
            <a:off x="4332288" y="5472113"/>
            <a:ext cx="1535112" cy="650875"/>
          </a:xfrm>
          <a:prstGeom prst="rect">
            <a:avLst/>
          </a:prstGeom>
          <a:noFill/>
          <a:ln w="19050">
            <a:solidFill>
              <a:schemeClr val="bg2"/>
            </a:solidFill>
            <a:miter lim="800000"/>
            <a:headEnd/>
            <a:tailEnd/>
          </a:ln>
        </p:spPr>
        <p:txBody>
          <a:bodyPr wrap="none" lIns="91427" tIns="45714" rIns="91427" bIns="45714" anchor="ctr"/>
          <a:lstStyle/>
          <a:p>
            <a:pPr algn="ctr"/>
            <a:r>
              <a:rPr lang="en-US" sz="1200"/>
              <a:t>Junior Tranche</a:t>
            </a:r>
          </a:p>
          <a:p>
            <a:pPr algn="ctr"/>
            <a:r>
              <a:rPr lang="en-US" sz="1200"/>
              <a:t>(C Shares)</a:t>
            </a:r>
          </a:p>
        </p:txBody>
      </p:sp>
      <p:sp>
        <p:nvSpPr>
          <p:cNvPr id="19466" name="Text Box 58"/>
          <p:cNvSpPr txBox="1">
            <a:spLocks noChangeArrowheads="1"/>
          </p:cNvSpPr>
          <p:nvPr/>
        </p:nvSpPr>
        <p:spPr bwMode="auto">
          <a:xfrm>
            <a:off x="6438900" y="5472113"/>
            <a:ext cx="2298700" cy="631825"/>
          </a:xfrm>
          <a:prstGeom prst="rect">
            <a:avLst/>
          </a:prstGeom>
          <a:noFill/>
          <a:ln w="19050">
            <a:solidFill>
              <a:schemeClr val="bg2"/>
            </a:solidFill>
            <a:miter lim="800000"/>
            <a:headEnd/>
            <a:tailEnd/>
          </a:ln>
        </p:spPr>
        <p:txBody>
          <a:bodyPr lIns="17998" tIns="10799" rIns="17998" bIns="10799" anchor="ctr" anchorCtr="1"/>
          <a:lstStyle/>
          <a:p>
            <a:pPr algn="ctr">
              <a:spcBef>
                <a:spcPct val="50000"/>
              </a:spcBef>
            </a:pPr>
            <a:endParaRPr lang="en-US" sz="1100">
              <a:solidFill>
                <a:srgbClr val="000000"/>
              </a:solidFill>
            </a:endParaRPr>
          </a:p>
        </p:txBody>
      </p:sp>
      <p:sp>
        <p:nvSpPr>
          <p:cNvPr id="19467" name="Rectangle 60"/>
          <p:cNvSpPr>
            <a:spLocks noChangeArrowheads="1"/>
          </p:cNvSpPr>
          <p:nvPr/>
        </p:nvSpPr>
        <p:spPr bwMode="auto">
          <a:xfrm>
            <a:off x="6437313" y="4745038"/>
            <a:ext cx="2290762" cy="642937"/>
          </a:xfrm>
          <a:prstGeom prst="rect">
            <a:avLst/>
          </a:prstGeom>
          <a:noFill/>
          <a:ln w="19050" algn="ctr">
            <a:solidFill>
              <a:schemeClr val="bg2"/>
            </a:solidFill>
            <a:miter lim="800000"/>
            <a:headEnd/>
            <a:tailEnd/>
          </a:ln>
        </p:spPr>
        <p:txBody>
          <a:bodyPr lIns="6523" tIns="32616" rIns="6523" bIns="10799" anchorCtr="1"/>
          <a:lstStyle/>
          <a:p>
            <a:pPr algn="ctr" defTabSz="912813" eaLnBrk="0" hangingPunct="0"/>
            <a:endParaRPr lang="en-US" sz="800" dirty="0">
              <a:solidFill>
                <a:srgbClr val="000000"/>
              </a:solidFill>
            </a:endParaRPr>
          </a:p>
        </p:txBody>
      </p:sp>
      <p:sp>
        <p:nvSpPr>
          <p:cNvPr id="19468" name="AutoShape 61"/>
          <p:cNvSpPr>
            <a:spLocks noChangeArrowheads="1"/>
          </p:cNvSpPr>
          <p:nvPr/>
        </p:nvSpPr>
        <p:spPr bwMode="auto">
          <a:xfrm rot="10800000">
            <a:off x="5945188" y="3857625"/>
            <a:ext cx="365125" cy="803275"/>
          </a:xfrm>
          <a:prstGeom prst="homePlate">
            <a:avLst>
              <a:gd name="adj" fmla="val 25000"/>
            </a:avLst>
          </a:prstGeom>
          <a:solidFill>
            <a:srgbClr val="B4DBFF"/>
          </a:solidFill>
          <a:ln w="12700" algn="ctr">
            <a:solidFill>
              <a:srgbClr val="FFFFFF"/>
            </a:solidFill>
            <a:miter lim="800000"/>
            <a:headEnd/>
            <a:tailEnd/>
          </a:ln>
        </p:spPr>
        <p:txBody>
          <a:bodyPr lIns="91427" tIns="45714" rIns="91427" bIns="45714" anchor="ctr" anchorCtr="1"/>
          <a:lstStyle/>
          <a:p>
            <a:pPr algn="ctr" eaLnBrk="0" hangingPunct="0"/>
            <a:endParaRPr lang="en-US" sz="1100" b="1"/>
          </a:p>
        </p:txBody>
      </p:sp>
      <p:sp>
        <p:nvSpPr>
          <p:cNvPr id="19469" name="AutoShape 63"/>
          <p:cNvSpPr>
            <a:spLocks noChangeArrowheads="1"/>
          </p:cNvSpPr>
          <p:nvPr/>
        </p:nvSpPr>
        <p:spPr bwMode="auto">
          <a:xfrm rot="10800000">
            <a:off x="5946775" y="4745038"/>
            <a:ext cx="374650" cy="642937"/>
          </a:xfrm>
          <a:prstGeom prst="homePlate">
            <a:avLst>
              <a:gd name="adj" fmla="val 25000"/>
            </a:avLst>
          </a:prstGeom>
          <a:solidFill>
            <a:srgbClr val="B4DBFF"/>
          </a:solidFill>
          <a:ln w="12700" algn="ctr">
            <a:solidFill>
              <a:srgbClr val="FFFFFF"/>
            </a:solidFill>
            <a:miter lim="800000"/>
            <a:headEnd/>
            <a:tailEnd/>
          </a:ln>
        </p:spPr>
        <p:txBody>
          <a:bodyPr lIns="91427" tIns="45714" rIns="91427" bIns="45714" anchor="ctr" anchorCtr="1"/>
          <a:lstStyle/>
          <a:p>
            <a:pPr algn="ctr" eaLnBrk="0" hangingPunct="0"/>
            <a:r>
              <a:rPr lang="en-US" sz="1100" b="1"/>
              <a:t> </a:t>
            </a:r>
          </a:p>
        </p:txBody>
      </p:sp>
      <p:sp>
        <p:nvSpPr>
          <p:cNvPr id="19470" name="Rectangle 65"/>
          <p:cNvSpPr>
            <a:spLocks noChangeArrowheads="1"/>
          </p:cNvSpPr>
          <p:nvPr/>
        </p:nvSpPr>
        <p:spPr bwMode="auto">
          <a:xfrm>
            <a:off x="6437313" y="2578100"/>
            <a:ext cx="2290762" cy="1209675"/>
          </a:xfrm>
          <a:prstGeom prst="rect">
            <a:avLst/>
          </a:prstGeom>
          <a:noFill/>
          <a:ln w="19050" algn="ctr">
            <a:solidFill>
              <a:schemeClr val="bg2"/>
            </a:solidFill>
            <a:miter lim="800000"/>
            <a:headEnd/>
            <a:tailEnd/>
          </a:ln>
        </p:spPr>
        <p:txBody>
          <a:bodyPr lIns="97848" tIns="65232" rIns="17998" bIns="10799" anchor="ctr"/>
          <a:lstStyle/>
          <a:p>
            <a:pPr algn="ctr" eaLnBrk="0" hangingPunct="0"/>
            <a:r>
              <a:rPr lang="en-US" sz="1100"/>
              <a:t>Institutional Investors</a:t>
            </a:r>
          </a:p>
        </p:txBody>
      </p:sp>
      <p:sp>
        <p:nvSpPr>
          <p:cNvPr id="19471" name="AutoShape 67"/>
          <p:cNvSpPr>
            <a:spLocks noChangeArrowheads="1"/>
          </p:cNvSpPr>
          <p:nvPr/>
        </p:nvSpPr>
        <p:spPr bwMode="auto">
          <a:xfrm rot="10800000">
            <a:off x="5946775" y="5472113"/>
            <a:ext cx="374650" cy="625475"/>
          </a:xfrm>
          <a:prstGeom prst="homePlate">
            <a:avLst>
              <a:gd name="adj" fmla="val 25000"/>
            </a:avLst>
          </a:prstGeom>
          <a:solidFill>
            <a:srgbClr val="B4DBFF"/>
          </a:solidFill>
          <a:ln w="12700" algn="ctr">
            <a:solidFill>
              <a:srgbClr val="FFFFFF"/>
            </a:solidFill>
            <a:miter lim="800000"/>
            <a:headEnd/>
            <a:tailEnd/>
          </a:ln>
        </p:spPr>
        <p:txBody>
          <a:bodyPr lIns="91427" tIns="45714" rIns="91427" bIns="45714" anchor="ctr" anchorCtr="1"/>
          <a:lstStyle/>
          <a:p>
            <a:pPr algn="ctr" eaLnBrk="0" hangingPunct="0"/>
            <a:r>
              <a:rPr lang="en-US" sz="1100" b="1"/>
              <a:t> </a:t>
            </a:r>
          </a:p>
        </p:txBody>
      </p:sp>
      <p:sp>
        <p:nvSpPr>
          <p:cNvPr id="19472" name="Rectangle 171"/>
          <p:cNvSpPr>
            <a:spLocks noChangeArrowheads="1"/>
          </p:cNvSpPr>
          <p:nvPr/>
        </p:nvSpPr>
        <p:spPr bwMode="auto">
          <a:xfrm>
            <a:off x="4332288" y="1279525"/>
            <a:ext cx="4395787" cy="360363"/>
          </a:xfrm>
          <a:prstGeom prst="rect">
            <a:avLst/>
          </a:prstGeom>
          <a:solidFill>
            <a:srgbClr val="FFFFFF"/>
          </a:solidFill>
          <a:ln w="12700">
            <a:solidFill>
              <a:srgbClr val="0A419B"/>
            </a:solidFill>
            <a:miter lim="800000"/>
            <a:headEnd/>
            <a:tailEnd/>
          </a:ln>
        </p:spPr>
        <p:txBody>
          <a:bodyPr wrap="none" lIns="91427" tIns="45714" rIns="91427" bIns="45714" anchor="ctr"/>
          <a:lstStyle/>
          <a:p>
            <a:pPr algn="ctr" eaLnBrk="0" hangingPunct="0"/>
            <a:r>
              <a:rPr lang="en-US" sz="1600">
                <a:solidFill>
                  <a:srgbClr val="000000"/>
                </a:solidFill>
              </a:rPr>
              <a:t>EUR funding</a:t>
            </a:r>
          </a:p>
        </p:txBody>
      </p:sp>
      <p:sp>
        <p:nvSpPr>
          <p:cNvPr id="19473" name="Rectangle 170"/>
          <p:cNvSpPr>
            <a:spLocks noChangeArrowheads="1"/>
          </p:cNvSpPr>
          <p:nvPr/>
        </p:nvSpPr>
        <p:spPr bwMode="auto">
          <a:xfrm>
            <a:off x="439738" y="1279525"/>
            <a:ext cx="3763962" cy="360363"/>
          </a:xfrm>
          <a:prstGeom prst="rect">
            <a:avLst/>
          </a:prstGeom>
          <a:solidFill>
            <a:srgbClr val="FFFFFF"/>
          </a:solidFill>
          <a:ln w="12700">
            <a:solidFill>
              <a:srgbClr val="0A419B"/>
            </a:solidFill>
            <a:miter lim="800000"/>
            <a:headEnd/>
            <a:tailEnd/>
          </a:ln>
        </p:spPr>
        <p:txBody>
          <a:bodyPr wrap="none" lIns="91427" tIns="45714" rIns="91427" bIns="45714" anchor="ctr"/>
          <a:lstStyle/>
          <a:p>
            <a:pPr algn="ctr" eaLnBrk="0" hangingPunct="0"/>
            <a:r>
              <a:rPr lang="en-US" sz="1600">
                <a:solidFill>
                  <a:srgbClr val="000000"/>
                </a:solidFill>
              </a:rPr>
              <a:t>EUR, Local FX investments</a:t>
            </a:r>
          </a:p>
        </p:txBody>
      </p:sp>
      <p:sp>
        <p:nvSpPr>
          <p:cNvPr id="19474" name="Text Box 54"/>
          <p:cNvSpPr txBox="1">
            <a:spLocks noChangeArrowheads="1"/>
          </p:cNvSpPr>
          <p:nvPr/>
        </p:nvSpPr>
        <p:spPr bwMode="auto">
          <a:xfrm>
            <a:off x="2243138" y="1689100"/>
            <a:ext cx="1968500" cy="300038"/>
          </a:xfrm>
          <a:prstGeom prst="rect">
            <a:avLst/>
          </a:prstGeom>
          <a:solidFill>
            <a:schemeClr val="accent1"/>
          </a:solidFill>
          <a:ln w="12700" algn="ctr">
            <a:solidFill>
              <a:srgbClr val="FFFFFF"/>
            </a:solidFill>
            <a:miter lim="800000"/>
            <a:headEnd/>
            <a:tailEnd/>
          </a:ln>
        </p:spPr>
        <p:txBody>
          <a:bodyPr lIns="91427" tIns="45714" rIns="91427" bIns="45714" anchor="ctr" anchorCtr="1"/>
          <a:lstStyle/>
          <a:p>
            <a:pPr algn="ctr" eaLnBrk="0" hangingPunct="0"/>
            <a:r>
              <a:rPr lang="en-US" sz="1100" b="1">
                <a:solidFill>
                  <a:schemeClr val="bg1"/>
                </a:solidFill>
              </a:rPr>
              <a:t>Investment Committee</a:t>
            </a:r>
          </a:p>
        </p:txBody>
      </p:sp>
      <p:sp>
        <p:nvSpPr>
          <p:cNvPr id="19475" name="Text Box 54"/>
          <p:cNvSpPr txBox="1">
            <a:spLocks noChangeArrowheads="1"/>
          </p:cNvSpPr>
          <p:nvPr/>
        </p:nvSpPr>
        <p:spPr bwMode="auto">
          <a:xfrm>
            <a:off x="439738" y="1690688"/>
            <a:ext cx="1744662" cy="617537"/>
          </a:xfrm>
          <a:prstGeom prst="rect">
            <a:avLst/>
          </a:prstGeom>
          <a:solidFill>
            <a:schemeClr val="accent1"/>
          </a:solidFill>
          <a:ln w="12700" algn="ctr">
            <a:solidFill>
              <a:srgbClr val="FFFFFF"/>
            </a:solidFill>
            <a:miter lim="800000"/>
            <a:headEnd/>
            <a:tailEnd/>
          </a:ln>
        </p:spPr>
        <p:txBody>
          <a:bodyPr lIns="91427" tIns="45714" rIns="91427" bIns="45714" anchor="ctr" anchorCtr="1"/>
          <a:lstStyle/>
          <a:p>
            <a:pPr algn="ctr" eaLnBrk="0" hangingPunct="0"/>
            <a:r>
              <a:rPr lang="en-US" sz="1100" b="1">
                <a:solidFill>
                  <a:schemeClr val="bg1"/>
                </a:solidFill>
              </a:rPr>
              <a:t>Technical Assistance Facility</a:t>
            </a:r>
          </a:p>
        </p:txBody>
      </p:sp>
      <p:cxnSp>
        <p:nvCxnSpPr>
          <p:cNvPr id="19476" name="Straight Arrow Connector 465"/>
          <p:cNvCxnSpPr>
            <a:cxnSpLocks noChangeShapeType="1"/>
          </p:cNvCxnSpPr>
          <p:nvPr/>
        </p:nvCxnSpPr>
        <p:spPr bwMode="auto">
          <a:xfrm rot="5400000">
            <a:off x="3794125" y="2427288"/>
            <a:ext cx="223837" cy="1588"/>
          </a:xfrm>
          <a:prstGeom prst="straightConnector1">
            <a:avLst/>
          </a:prstGeom>
          <a:noFill/>
          <a:ln w="12700">
            <a:solidFill>
              <a:schemeClr val="accent1"/>
            </a:solidFill>
            <a:round/>
            <a:headEnd type="triangle" w="med" len="med"/>
            <a:tailEnd type="triangle" w="med" len="med"/>
          </a:ln>
        </p:spPr>
      </p:cxnSp>
      <p:sp>
        <p:nvSpPr>
          <p:cNvPr id="71" name="Rectangle 70"/>
          <p:cNvSpPr/>
          <p:nvPr/>
        </p:nvSpPr>
        <p:spPr bwMode="auto">
          <a:xfrm>
            <a:off x="3695801" y="2549326"/>
            <a:ext cx="423581" cy="3543970"/>
          </a:xfrm>
          <a:prstGeom prst="rect">
            <a:avLst/>
          </a:prstGeom>
          <a:solidFill>
            <a:srgbClr val="E6EAEE"/>
          </a:solidFill>
          <a:ln w="6350">
            <a:noFill/>
            <a:miter lim="800000"/>
            <a:headEnd/>
            <a:tailEnd/>
          </a:ln>
        </p:spPr>
        <p:txBody>
          <a:bodyPr vert="vert270" lIns="91427" tIns="45714" rIns="91427" bIns="45714" anchor="ctr"/>
          <a:lstStyle/>
          <a:p>
            <a:pPr algn="ctr" defTabSz="873033" eaLnBrk="0" hangingPunct="0">
              <a:tabLst>
                <a:tab pos="1139114" algn="l"/>
              </a:tabLst>
              <a:defRPr/>
            </a:pPr>
            <a:r>
              <a:rPr lang="en-US" sz="1100" b="1" dirty="0">
                <a:latin typeface="+mn-lt"/>
                <a:cs typeface="+mn-cs"/>
              </a:rPr>
              <a:t>Investment Advisor</a:t>
            </a:r>
          </a:p>
        </p:txBody>
      </p:sp>
      <p:grpSp>
        <p:nvGrpSpPr>
          <p:cNvPr id="2" name="Group 142"/>
          <p:cNvGrpSpPr>
            <a:grpSpLocks/>
          </p:cNvGrpSpPr>
          <p:nvPr/>
        </p:nvGrpSpPr>
        <p:grpSpPr bwMode="auto">
          <a:xfrm>
            <a:off x="3723890" y="5661248"/>
            <a:ext cx="363297" cy="380049"/>
            <a:chOff x="2121834" y="2342868"/>
            <a:chExt cx="200025" cy="200024"/>
          </a:xfrm>
          <a:solidFill>
            <a:srgbClr val="0018A8"/>
          </a:solidFill>
        </p:grpSpPr>
        <p:sp>
          <p:nvSpPr>
            <p:cNvPr id="73" name="Freeform 16"/>
            <p:cNvSpPr>
              <a:spLocks/>
            </p:cNvSpPr>
            <p:nvPr/>
          </p:nvSpPr>
          <p:spPr bwMode="auto">
            <a:xfrm>
              <a:off x="2164697" y="2390492"/>
              <a:ext cx="114300" cy="104775"/>
            </a:xfrm>
            <a:custGeom>
              <a:avLst/>
              <a:gdLst>
                <a:gd name="T0" fmla="*/ 2147483647 w 1644"/>
                <a:gd name="T1" fmla="*/ 0 h 1514"/>
                <a:gd name="T2" fmla="*/ 0 w 1644"/>
                <a:gd name="T3" fmla="*/ 2147483647 h 1514"/>
                <a:gd name="T4" fmla="*/ 2147483647 w 1644"/>
                <a:gd name="T5" fmla="*/ 2147483647 h 1514"/>
                <a:gd name="T6" fmla="*/ 2147483647 w 1644"/>
                <a:gd name="T7" fmla="*/ 0 h 1514"/>
                <a:gd name="T8" fmla="*/ 2147483647 w 1644"/>
                <a:gd name="T9" fmla="*/ 0 h 1514"/>
                <a:gd name="T10" fmla="*/ 0 60000 65536"/>
                <a:gd name="T11" fmla="*/ 0 60000 65536"/>
                <a:gd name="T12" fmla="*/ 0 60000 65536"/>
                <a:gd name="T13" fmla="*/ 0 60000 65536"/>
                <a:gd name="T14" fmla="*/ 0 60000 65536"/>
                <a:gd name="T15" fmla="*/ 0 w 1644"/>
                <a:gd name="T16" fmla="*/ 0 h 1514"/>
                <a:gd name="T17" fmla="*/ 1644 w 1644"/>
                <a:gd name="T18" fmla="*/ 1514 h 1514"/>
              </a:gdLst>
              <a:ahLst/>
              <a:cxnLst>
                <a:cxn ang="T10">
                  <a:pos x="T0" y="T1"/>
                </a:cxn>
                <a:cxn ang="T11">
                  <a:pos x="T2" y="T3"/>
                </a:cxn>
                <a:cxn ang="T12">
                  <a:pos x="T4" y="T5"/>
                </a:cxn>
                <a:cxn ang="T13">
                  <a:pos x="T6" y="T7"/>
                </a:cxn>
                <a:cxn ang="T14">
                  <a:pos x="T8" y="T9"/>
                </a:cxn>
              </a:cxnLst>
              <a:rect l="T15" t="T16" r="T17" b="T18"/>
              <a:pathLst>
                <a:path w="1644" h="1514">
                  <a:moveTo>
                    <a:pt x="1130" y="0"/>
                  </a:moveTo>
                  <a:lnTo>
                    <a:pt x="0" y="1514"/>
                  </a:lnTo>
                  <a:lnTo>
                    <a:pt x="511" y="1514"/>
                  </a:lnTo>
                  <a:lnTo>
                    <a:pt x="1644" y="0"/>
                  </a:lnTo>
                  <a:lnTo>
                    <a:pt x="1130" y="0"/>
                  </a:lnTo>
                  <a:close/>
                </a:path>
              </a:pathLst>
            </a:custGeom>
            <a:grpFill/>
            <a:ln w="9525">
              <a:noFill/>
              <a:round/>
              <a:headEnd/>
              <a:tailEnd/>
            </a:ln>
          </p:spPr>
          <p:txBody>
            <a:bodyPr/>
            <a:lstStyle/>
            <a:p>
              <a:pPr>
                <a:defRPr/>
              </a:pPr>
              <a:endParaRPr lang="en-US">
                <a:cs typeface="+mn-cs"/>
              </a:endParaRPr>
            </a:p>
          </p:txBody>
        </p:sp>
        <p:sp>
          <p:nvSpPr>
            <p:cNvPr id="74" name="Freeform 17"/>
            <p:cNvSpPr>
              <a:spLocks noEditPoints="1"/>
            </p:cNvSpPr>
            <p:nvPr/>
          </p:nvSpPr>
          <p:spPr bwMode="auto">
            <a:xfrm>
              <a:off x="2121834" y="2342868"/>
              <a:ext cx="200025" cy="200024"/>
            </a:xfrm>
            <a:custGeom>
              <a:avLst/>
              <a:gdLst>
                <a:gd name="T0" fmla="*/ 2147483647 w 2898"/>
                <a:gd name="T1" fmla="*/ 2147483647 h 2894"/>
                <a:gd name="T2" fmla="*/ 2147483647 w 2898"/>
                <a:gd name="T3" fmla="*/ 0 h 2894"/>
                <a:gd name="T4" fmla="*/ 0 w 2898"/>
                <a:gd name="T5" fmla="*/ 0 h 2894"/>
                <a:gd name="T6" fmla="*/ 0 w 2898"/>
                <a:gd name="T7" fmla="*/ 2147483647 h 2894"/>
                <a:gd name="T8" fmla="*/ 2147483647 w 2898"/>
                <a:gd name="T9" fmla="*/ 2147483647 h 2894"/>
                <a:gd name="T10" fmla="*/ 2147483647 w 2898"/>
                <a:gd name="T11" fmla="*/ 2147483647 h 2894"/>
                <a:gd name="T12" fmla="*/ 2147483647 w 2898"/>
                <a:gd name="T13" fmla="*/ 2147483647 h 2894"/>
                <a:gd name="T14" fmla="*/ 2147483647 w 2898"/>
                <a:gd name="T15" fmla="*/ 2147483647 h 2894"/>
                <a:gd name="T16" fmla="*/ 2147483647 w 2898"/>
                <a:gd name="T17" fmla="*/ 2147483647 h 2894"/>
                <a:gd name="T18" fmla="*/ 2147483647 w 2898"/>
                <a:gd name="T19" fmla="*/ 2147483647 h 28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8"/>
                <a:gd name="T31" fmla="*/ 0 h 2894"/>
                <a:gd name="T32" fmla="*/ 2898 w 2898"/>
                <a:gd name="T33" fmla="*/ 2894 h 28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8" h="2894">
                  <a:moveTo>
                    <a:pt x="2898" y="2894"/>
                  </a:moveTo>
                  <a:lnTo>
                    <a:pt x="2898" y="0"/>
                  </a:lnTo>
                  <a:lnTo>
                    <a:pt x="0" y="0"/>
                  </a:lnTo>
                  <a:lnTo>
                    <a:pt x="0" y="2894"/>
                  </a:lnTo>
                  <a:lnTo>
                    <a:pt x="2898" y="2894"/>
                  </a:lnTo>
                  <a:close/>
                  <a:moveTo>
                    <a:pt x="2495" y="2492"/>
                  </a:moveTo>
                  <a:lnTo>
                    <a:pt x="2495" y="402"/>
                  </a:lnTo>
                  <a:lnTo>
                    <a:pt x="402" y="402"/>
                  </a:lnTo>
                  <a:lnTo>
                    <a:pt x="402" y="2492"/>
                  </a:lnTo>
                  <a:lnTo>
                    <a:pt x="2495" y="2492"/>
                  </a:lnTo>
                  <a:close/>
                </a:path>
              </a:pathLst>
            </a:custGeom>
            <a:grpFill/>
            <a:ln w="9525">
              <a:noFill/>
              <a:round/>
              <a:headEnd/>
              <a:tailEnd/>
            </a:ln>
          </p:spPr>
          <p:txBody>
            <a:bodyPr/>
            <a:lstStyle/>
            <a:p>
              <a:pPr>
                <a:defRPr/>
              </a:pPr>
              <a:endParaRPr lang="en-US">
                <a:cs typeface="+mn-cs"/>
              </a:endParaRPr>
            </a:p>
          </p:txBody>
        </p:sp>
      </p:grpSp>
      <p:sp>
        <p:nvSpPr>
          <p:cNvPr id="19479" name="Rectangle 50"/>
          <p:cNvSpPr>
            <a:spLocks noChangeArrowheads="1"/>
          </p:cNvSpPr>
          <p:nvPr/>
        </p:nvSpPr>
        <p:spPr bwMode="auto">
          <a:xfrm>
            <a:off x="4313238" y="3857625"/>
            <a:ext cx="1535112" cy="823913"/>
          </a:xfrm>
          <a:prstGeom prst="rect">
            <a:avLst/>
          </a:prstGeom>
          <a:noFill/>
          <a:ln w="19050">
            <a:solidFill>
              <a:schemeClr val="bg2"/>
            </a:solidFill>
            <a:miter lim="800000"/>
            <a:headEnd/>
            <a:tailEnd/>
          </a:ln>
        </p:spPr>
        <p:txBody>
          <a:bodyPr lIns="17998" tIns="10799" rIns="17998" bIns="10799" anchor="ctr" anchorCtr="1"/>
          <a:lstStyle/>
          <a:p>
            <a:pPr algn="ctr" eaLnBrk="0" hangingPunct="0"/>
            <a:r>
              <a:rPr lang="en-US" sz="1200"/>
              <a:t>Senior Tranche</a:t>
            </a:r>
          </a:p>
          <a:p>
            <a:pPr algn="ctr" eaLnBrk="0" hangingPunct="0"/>
            <a:r>
              <a:rPr lang="en-US" sz="1200"/>
              <a:t>(A Shares)</a:t>
            </a:r>
          </a:p>
        </p:txBody>
      </p:sp>
      <p:sp>
        <p:nvSpPr>
          <p:cNvPr id="19480" name="Rectangle 65"/>
          <p:cNvSpPr>
            <a:spLocks noChangeArrowheads="1"/>
          </p:cNvSpPr>
          <p:nvPr/>
        </p:nvSpPr>
        <p:spPr bwMode="auto">
          <a:xfrm>
            <a:off x="6437313" y="3857625"/>
            <a:ext cx="2290762" cy="812800"/>
          </a:xfrm>
          <a:prstGeom prst="rect">
            <a:avLst/>
          </a:prstGeom>
          <a:noFill/>
          <a:ln w="19050" algn="ctr">
            <a:solidFill>
              <a:schemeClr val="bg2"/>
            </a:solidFill>
            <a:miter lim="800000"/>
            <a:headEnd/>
            <a:tailEnd/>
          </a:ln>
        </p:spPr>
        <p:txBody>
          <a:bodyPr lIns="6523" tIns="32616" rIns="6523" bIns="10799"/>
          <a:lstStyle/>
          <a:p>
            <a:pPr algn="ctr" eaLnBrk="0" hangingPunct="0"/>
            <a:r>
              <a:rPr lang="en-US" sz="800" dirty="0"/>
              <a:t>Private Investors, International Financial Institutions  or Development Finance Institutions</a:t>
            </a:r>
          </a:p>
          <a:p>
            <a:pPr algn="ctr" eaLnBrk="0" hangingPunct="0"/>
            <a:endParaRPr lang="en-US" sz="800" dirty="0"/>
          </a:p>
          <a:p>
            <a:pPr algn="ctr" eaLnBrk="0" hangingPunct="0"/>
            <a:endParaRPr lang="en-US" sz="1100" dirty="0"/>
          </a:p>
        </p:txBody>
      </p:sp>
      <p:sp>
        <p:nvSpPr>
          <p:cNvPr id="19481" name="AutoShape 61"/>
          <p:cNvSpPr>
            <a:spLocks noChangeArrowheads="1"/>
          </p:cNvSpPr>
          <p:nvPr/>
        </p:nvSpPr>
        <p:spPr bwMode="auto">
          <a:xfrm rot="10800000">
            <a:off x="5946775" y="2570163"/>
            <a:ext cx="365125" cy="1219200"/>
          </a:xfrm>
          <a:prstGeom prst="homePlate">
            <a:avLst>
              <a:gd name="adj" fmla="val 25000"/>
            </a:avLst>
          </a:prstGeom>
          <a:solidFill>
            <a:srgbClr val="B4DBFF"/>
          </a:solidFill>
          <a:ln w="12700" algn="ctr">
            <a:solidFill>
              <a:srgbClr val="FFFFFF"/>
            </a:solidFill>
            <a:miter lim="800000"/>
            <a:headEnd/>
            <a:tailEnd/>
          </a:ln>
        </p:spPr>
        <p:txBody>
          <a:bodyPr lIns="91427" tIns="45714" rIns="91427" bIns="45714" anchor="ctr" anchorCtr="1"/>
          <a:lstStyle/>
          <a:p>
            <a:pPr algn="ctr" eaLnBrk="0" hangingPunct="0"/>
            <a:endParaRPr lang="en-US" sz="1100" b="1"/>
          </a:p>
        </p:txBody>
      </p:sp>
      <p:sp>
        <p:nvSpPr>
          <p:cNvPr id="397" name="Rectangle 396"/>
          <p:cNvSpPr/>
          <p:nvPr/>
        </p:nvSpPr>
        <p:spPr bwMode="auto">
          <a:xfrm>
            <a:off x="488314" y="2541843"/>
            <a:ext cx="423581" cy="3479445"/>
          </a:xfrm>
          <a:prstGeom prst="rect">
            <a:avLst/>
          </a:prstGeom>
          <a:solidFill>
            <a:srgbClr val="E6EAEE"/>
          </a:solidFill>
          <a:ln w="6350">
            <a:noFill/>
            <a:miter lim="800000"/>
            <a:headEnd/>
            <a:tailEnd/>
          </a:ln>
        </p:spPr>
        <p:txBody>
          <a:bodyPr vert="vert270" lIns="91427" tIns="45714" rIns="91427" bIns="45714" anchor="ctr"/>
          <a:lstStyle/>
          <a:p>
            <a:pPr algn="ctr" defTabSz="873033" eaLnBrk="0" hangingPunct="0">
              <a:tabLst>
                <a:tab pos="1139114" algn="l"/>
              </a:tabLst>
              <a:defRPr/>
            </a:pPr>
            <a:r>
              <a:rPr lang="en-US" sz="900" b="1" dirty="0">
                <a:latin typeface="+mn-lt"/>
                <a:cs typeface="+mn-cs"/>
              </a:rPr>
              <a:t>Municipal, local, regional and national authorities and public or private entities acting on behalf of those public authorities </a:t>
            </a:r>
          </a:p>
        </p:txBody>
      </p:sp>
      <p:sp>
        <p:nvSpPr>
          <p:cNvPr id="65" name="Rectangle 64"/>
          <p:cNvSpPr/>
          <p:nvPr/>
        </p:nvSpPr>
        <p:spPr bwMode="auto">
          <a:xfrm>
            <a:off x="1528763" y="3279775"/>
            <a:ext cx="1617662" cy="320675"/>
          </a:xfrm>
          <a:prstGeom prst="rect">
            <a:avLst/>
          </a:prstGeom>
          <a:solidFill>
            <a:srgbClr val="B4DBFF"/>
          </a:solidFill>
          <a:ln w="6350">
            <a:noFill/>
            <a:miter lim="800000"/>
            <a:headEnd/>
            <a:tailEnd/>
          </a:ln>
        </p:spPr>
        <p:txBody>
          <a:bodyPr lIns="91427" tIns="45714" rIns="91427" bIns="45714" anchor="ctr"/>
          <a:lstStyle/>
          <a:p>
            <a:pPr algn="ctr" defTabSz="873033" eaLnBrk="0" hangingPunct="0">
              <a:tabLst>
                <a:tab pos="1139114" algn="l"/>
              </a:tabLst>
              <a:defRPr/>
            </a:pPr>
            <a:r>
              <a:rPr lang="en-US" sz="900" b="1" dirty="0">
                <a:latin typeface="+mn-lt"/>
                <a:cs typeface="+mn-cs"/>
              </a:rPr>
              <a:t>Direct Debt &amp; Equity</a:t>
            </a:r>
          </a:p>
        </p:txBody>
      </p:sp>
      <p:pic>
        <p:nvPicPr>
          <p:cNvPr id="19484" name="Picture 2" descr="Vollbild anzeigen">
            <a:hlinkClick r:id="rId2"/>
          </p:cNvPr>
          <p:cNvPicPr>
            <a:picLocks noChangeAspect="1" noChangeArrowheads="1"/>
          </p:cNvPicPr>
          <p:nvPr/>
        </p:nvPicPr>
        <p:blipFill>
          <a:blip r:embed="rId3" cstate="print"/>
          <a:srcRect/>
          <a:stretch>
            <a:fillRect/>
          </a:stretch>
        </p:blipFill>
        <p:spPr bwMode="auto">
          <a:xfrm>
            <a:off x="7345363" y="5661025"/>
            <a:ext cx="423862" cy="279400"/>
          </a:xfrm>
          <a:prstGeom prst="rect">
            <a:avLst/>
          </a:prstGeom>
          <a:noFill/>
          <a:ln w="9525">
            <a:noFill/>
            <a:miter lim="800000"/>
            <a:headEnd/>
            <a:tailEnd/>
          </a:ln>
        </p:spPr>
      </p:pic>
      <p:grpSp>
        <p:nvGrpSpPr>
          <p:cNvPr id="3" name="Group 142"/>
          <p:cNvGrpSpPr>
            <a:grpSpLocks/>
          </p:cNvGrpSpPr>
          <p:nvPr/>
        </p:nvGrpSpPr>
        <p:grpSpPr bwMode="auto">
          <a:xfrm>
            <a:off x="8199480" y="5129000"/>
            <a:ext cx="225014" cy="228308"/>
            <a:chOff x="2121834" y="2342868"/>
            <a:chExt cx="200025" cy="200024"/>
          </a:xfrm>
          <a:solidFill>
            <a:srgbClr val="0018A8"/>
          </a:solidFill>
        </p:grpSpPr>
        <p:sp>
          <p:nvSpPr>
            <p:cNvPr id="213" name="Freeform 16"/>
            <p:cNvSpPr>
              <a:spLocks/>
            </p:cNvSpPr>
            <p:nvPr/>
          </p:nvSpPr>
          <p:spPr bwMode="auto">
            <a:xfrm>
              <a:off x="2164697" y="2390492"/>
              <a:ext cx="114300" cy="104775"/>
            </a:xfrm>
            <a:custGeom>
              <a:avLst/>
              <a:gdLst>
                <a:gd name="T0" fmla="*/ 2147483647 w 1644"/>
                <a:gd name="T1" fmla="*/ 0 h 1514"/>
                <a:gd name="T2" fmla="*/ 0 w 1644"/>
                <a:gd name="T3" fmla="*/ 2147483647 h 1514"/>
                <a:gd name="T4" fmla="*/ 2147483647 w 1644"/>
                <a:gd name="T5" fmla="*/ 2147483647 h 1514"/>
                <a:gd name="T6" fmla="*/ 2147483647 w 1644"/>
                <a:gd name="T7" fmla="*/ 0 h 1514"/>
                <a:gd name="T8" fmla="*/ 2147483647 w 1644"/>
                <a:gd name="T9" fmla="*/ 0 h 1514"/>
                <a:gd name="T10" fmla="*/ 0 60000 65536"/>
                <a:gd name="T11" fmla="*/ 0 60000 65536"/>
                <a:gd name="T12" fmla="*/ 0 60000 65536"/>
                <a:gd name="T13" fmla="*/ 0 60000 65536"/>
                <a:gd name="T14" fmla="*/ 0 60000 65536"/>
                <a:gd name="T15" fmla="*/ 0 w 1644"/>
                <a:gd name="T16" fmla="*/ 0 h 1514"/>
                <a:gd name="T17" fmla="*/ 1644 w 1644"/>
                <a:gd name="T18" fmla="*/ 1514 h 1514"/>
              </a:gdLst>
              <a:ahLst/>
              <a:cxnLst>
                <a:cxn ang="T10">
                  <a:pos x="T0" y="T1"/>
                </a:cxn>
                <a:cxn ang="T11">
                  <a:pos x="T2" y="T3"/>
                </a:cxn>
                <a:cxn ang="T12">
                  <a:pos x="T4" y="T5"/>
                </a:cxn>
                <a:cxn ang="T13">
                  <a:pos x="T6" y="T7"/>
                </a:cxn>
                <a:cxn ang="T14">
                  <a:pos x="T8" y="T9"/>
                </a:cxn>
              </a:cxnLst>
              <a:rect l="T15" t="T16" r="T17" b="T18"/>
              <a:pathLst>
                <a:path w="1644" h="1514">
                  <a:moveTo>
                    <a:pt x="1130" y="0"/>
                  </a:moveTo>
                  <a:lnTo>
                    <a:pt x="0" y="1514"/>
                  </a:lnTo>
                  <a:lnTo>
                    <a:pt x="511" y="1514"/>
                  </a:lnTo>
                  <a:lnTo>
                    <a:pt x="1644" y="0"/>
                  </a:lnTo>
                  <a:lnTo>
                    <a:pt x="1130" y="0"/>
                  </a:lnTo>
                  <a:close/>
                </a:path>
              </a:pathLst>
            </a:custGeom>
            <a:grpFill/>
            <a:ln w="9525">
              <a:noFill/>
              <a:round/>
              <a:headEnd/>
              <a:tailEnd/>
            </a:ln>
          </p:spPr>
          <p:txBody>
            <a:bodyPr/>
            <a:lstStyle/>
            <a:p>
              <a:pPr>
                <a:defRPr/>
              </a:pPr>
              <a:endParaRPr lang="en-US">
                <a:cs typeface="+mn-cs"/>
              </a:endParaRPr>
            </a:p>
          </p:txBody>
        </p:sp>
        <p:sp>
          <p:nvSpPr>
            <p:cNvPr id="214" name="Freeform 17"/>
            <p:cNvSpPr>
              <a:spLocks noEditPoints="1"/>
            </p:cNvSpPr>
            <p:nvPr/>
          </p:nvSpPr>
          <p:spPr bwMode="auto">
            <a:xfrm>
              <a:off x="2121834" y="2342868"/>
              <a:ext cx="200025" cy="200024"/>
            </a:xfrm>
            <a:custGeom>
              <a:avLst/>
              <a:gdLst>
                <a:gd name="T0" fmla="*/ 2147483647 w 2898"/>
                <a:gd name="T1" fmla="*/ 2147483647 h 2894"/>
                <a:gd name="T2" fmla="*/ 2147483647 w 2898"/>
                <a:gd name="T3" fmla="*/ 0 h 2894"/>
                <a:gd name="T4" fmla="*/ 0 w 2898"/>
                <a:gd name="T5" fmla="*/ 0 h 2894"/>
                <a:gd name="T6" fmla="*/ 0 w 2898"/>
                <a:gd name="T7" fmla="*/ 2147483647 h 2894"/>
                <a:gd name="T8" fmla="*/ 2147483647 w 2898"/>
                <a:gd name="T9" fmla="*/ 2147483647 h 2894"/>
                <a:gd name="T10" fmla="*/ 2147483647 w 2898"/>
                <a:gd name="T11" fmla="*/ 2147483647 h 2894"/>
                <a:gd name="T12" fmla="*/ 2147483647 w 2898"/>
                <a:gd name="T13" fmla="*/ 2147483647 h 2894"/>
                <a:gd name="T14" fmla="*/ 2147483647 w 2898"/>
                <a:gd name="T15" fmla="*/ 2147483647 h 2894"/>
                <a:gd name="T16" fmla="*/ 2147483647 w 2898"/>
                <a:gd name="T17" fmla="*/ 2147483647 h 2894"/>
                <a:gd name="T18" fmla="*/ 2147483647 w 2898"/>
                <a:gd name="T19" fmla="*/ 2147483647 h 28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8"/>
                <a:gd name="T31" fmla="*/ 0 h 2894"/>
                <a:gd name="T32" fmla="*/ 2898 w 2898"/>
                <a:gd name="T33" fmla="*/ 2894 h 28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8" h="2894">
                  <a:moveTo>
                    <a:pt x="2898" y="2894"/>
                  </a:moveTo>
                  <a:lnTo>
                    <a:pt x="2898" y="0"/>
                  </a:lnTo>
                  <a:lnTo>
                    <a:pt x="0" y="0"/>
                  </a:lnTo>
                  <a:lnTo>
                    <a:pt x="0" y="2894"/>
                  </a:lnTo>
                  <a:lnTo>
                    <a:pt x="2898" y="2894"/>
                  </a:lnTo>
                  <a:close/>
                  <a:moveTo>
                    <a:pt x="2495" y="2492"/>
                  </a:moveTo>
                  <a:lnTo>
                    <a:pt x="2495" y="402"/>
                  </a:lnTo>
                  <a:lnTo>
                    <a:pt x="402" y="402"/>
                  </a:lnTo>
                  <a:lnTo>
                    <a:pt x="402" y="2492"/>
                  </a:lnTo>
                  <a:lnTo>
                    <a:pt x="2495" y="2492"/>
                  </a:lnTo>
                  <a:close/>
                </a:path>
              </a:pathLst>
            </a:custGeom>
            <a:grpFill/>
            <a:ln w="9525">
              <a:noFill/>
              <a:round/>
              <a:headEnd/>
              <a:tailEnd/>
            </a:ln>
          </p:spPr>
          <p:txBody>
            <a:bodyPr/>
            <a:lstStyle/>
            <a:p>
              <a:pPr>
                <a:defRPr/>
              </a:pPr>
              <a:endParaRPr lang="en-US">
                <a:cs typeface="+mn-cs"/>
              </a:endParaRPr>
            </a:p>
          </p:txBody>
        </p:sp>
      </p:grpSp>
      <p:pic>
        <p:nvPicPr>
          <p:cNvPr id="19486" name="Picture 4" descr="http://www.clearsupport.eu/Logo/logo_eib_e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0" y="4221163"/>
            <a:ext cx="779463" cy="419100"/>
          </a:xfrm>
          <a:prstGeom prst="rect">
            <a:avLst/>
          </a:prstGeom>
          <a:noFill/>
          <a:ln w="9525">
            <a:noFill/>
            <a:miter lim="800000"/>
            <a:headEnd/>
            <a:tailEnd/>
          </a:ln>
        </p:spPr>
      </p:pic>
      <p:pic>
        <p:nvPicPr>
          <p:cNvPr id="19487" name="Picture 4" descr="http://www.clearsupport.eu/Logo/logo_eib_e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38913" y="5013176"/>
            <a:ext cx="777875" cy="419100"/>
          </a:xfrm>
          <a:prstGeom prst="rect">
            <a:avLst/>
          </a:prstGeom>
          <a:noFill/>
          <a:ln w="9525">
            <a:noFill/>
            <a:miter lim="800000"/>
            <a:headEnd/>
            <a:tailEnd/>
          </a:ln>
        </p:spPr>
      </p:pic>
      <p:cxnSp>
        <p:nvCxnSpPr>
          <p:cNvPr id="19488" name="Straight Arrow Connector 465"/>
          <p:cNvCxnSpPr>
            <a:cxnSpLocks noChangeShapeType="1"/>
          </p:cNvCxnSpPr>
          <p:nvPr/>
        </p:nvCxnSpPr>
        <p:spPr bwMode="auto">
          <a:xfrm rot="5400000">
            <a:off x="603250" y="2427288"/>
            <a:ext cx="223837" cy="1588"/>
          </a:xfrm>
          <a:prstGeom prst="straightConnector1">
            <a:avLst/>
          </a:prstGeom>
          <a:noFill/>
          <a:ln w="12700">
            <a:solidFill>
              <a:schemeClr val="accent1"/>
            </a:solidFill>
            <a:round/>
            <a:headEnd type="triangle" w="med" len="med"/>
            <a:tailEnd type="triangle" w="med" len="med"/>
          </a:ln>
        </p:spPr>
      </p:cxnSp>
      <p:sp>
        <p:nvSpPr>
          <p:cNvPr id="19489" name="Line 31"/>
          <p:cNvSpPr>
            <a:spLocks noChangeShapeType="1"/>
          </p:cNvSpPr>
          <p:nvPr/>
        </p:nvSpPr>
        <p:spPr bwMode="auto">
          <a:xfrm>
            <a:off x="911225" y="5245100"/>
            <a:ext cx="771525" cy="0"/>
          </a:xfrm>
          <a:prstGeom prst="line">
            <a:avLst/>
          </a:prstGeom>
          <a:noFill/>
          <a:ln w="9525">
            <a:solidFill>
              <a:schemeClr val="tx1"/>
            </a:solidFill>
            <a:round/>
            <a:headEnd type="triangle" w="med" len="med"/>
            <a:tailEnd/>
          </a:ln>
        </p:spPr>
        <p:txBody>
          <a:bodyPr/>
          <a:lstStyle/>
          <a:p>
            <a:endParaRPr lang="en-US"/>
          </a:p>
        </p:txBody>
      </p:sp>
      <p:sp>
        <p:nvSpPr>
          <p:cNvPr id="19490" name="Line 31"/>
          <p:cNvSpPr>
            <a:spLocks noChangeShapeType="1"/>
          </p:cNvSpPr>
          <p:nvPr/>
        </p:nvSpPr>
        <p:spPr bwMode="auto">
          <a:xfrm>
            <a:off x="2243138" y="5245100"/>
            <a:ext cx="1430337" cy="0"/>
          </a:xfrm>
          <a:prstGeom prst="line">
            <a:avLst/>
          </a:prstGeom>
          <a:noFill/>
          <a:ln w="9525">
            <a:solidFill>
              <a:schemeClr val="tx1"/>
            </a:solidFill>
            <a:round/>
            <a:headEnd type="triangle" w="med" len="med"/>
            <a:tailEnd/>
          </a:ln>
        </p:spPr>
        <p:txBody>
          <a:bodyPr/>
          <a:lstStyle/>
          <a:p>
            <a:endParaRPr lang="en-US"/>
          </a:p>
        </p:txBody>
      </p:sp>
      <p:sp>
        <p:nvSpPr>
          <p:cNvPr id="126" name="Rectangle 125"/>
          <p:cNvSpPr/>
          <p:nvPr/>
        </p:nvSpPr>
        <p:spPr bwMode="auto">
          <a:xfrm>
            <a:off x="1771697" y="4916488"/>
            <a:ext cx="423720" cy="615950"/>
          </a:xfrm>
          <a:prstGeom prst="rect">
            <a:avLst/>
          </a:prstGeom>
          <a:solidFill>
            <a:srgbClr val="BFBFBF"/>
          </a:solidFill>
          <a:ln w="6350">
            <a:noFill/>
            <a:miter lim="800000"/>
            <a:headEnd/>
            <a:tailEnd/>
          </a:ln>
        </p:spPr>
        <p:txBody>
          <a:bodyPr vert="vert270" lIns="100913" tIns="50457" rIns="100913" bIns="50457" anchor="ctr"/>
          <a:lstStyle/>
          <a:p>
            <a:pPr algn="ctr" defTabSz="873033" eaLnBrk="0" hangingPunct="0">
              <a:tabLst>
                <a:tab pos="1139114" algn="l"/>
              </a:tabLst>
              <a:defRPr/>
            </a:pPr>
            <a:r>
              <a:rPr lang="en-US" sz="1100" b="1" dirty="0">
                <a:latin typeface="+mn-lt"/>
                <a:cs typeface="+mn-cs"/>
              </a:rPr>
              <a:t>FIs</a:t>
            </a:r>
          </a:p>
        </p:txBody>
      </p:sp>
      <p:sp>
        <p:nvSpPr>
          <p:cNvPr id="59" name="Rectangle 58"/>
          <p:cNvSpPr/>
          <p:nvPr/>
        </p:nvSpPr>
        <p:spPr bwMode="auto">
          <a:xfrm>
            <a:off x="2571750" y="5105400"/>
            <a:ext cx="833438" cy="322263"/>
          </a:xfrm>
          <a:prstGeom prst="rect">
            <a:avLst/>
          </a:prstGeom>
          <a:solidFill>
            <a:srgbClr val="B4DBFF"/>
          </a:solidFill>
          <a:ln w="6350">
            <a:noFill/>
            <a:miter lim="800000"/>
            <a:headEnd/>
            <a:tailEnd/>
          </a:ln>
        </p:spPr>
        <p:txBody>
          <a:bodyPr lIns="32616" tIns="45714" rIns="32616" bIns="45714" anchor="ctr"/>
          <a:lstStyle/>
          <a:p>
            <a:pPr algn="ctr" defTabSz="873033" eaLnBrk="0" hangingPunct="0">
              <a:tabLst>
                <a:tab pos="1139114" algn="l"/>
              </a:tabLst>
              <a:defRPr/>
            </a:pPr>
            <a:r>
              <a:rPr lang="en-US" sz="900" b="1" dirty="0">
                <a:latin typeface="+mn-lt"/>
                <a:cs typeface="+mn-cs"/>
              </a:rPr>
              <a:t>Senior &amp; Sub Debt Loans</a:t>
            </a:r>
          </a:p>
        </p:txBody>
      </p:sp>
      <p:sp>
        <p:nvSpPr>
          <p:cNvPr id="60" name="Rectangle 59"/>
          <p:cNvSpPr/>
          <p:nvPr/>
        </p:nvSpPr>
        <p:spPr bwMode="auto">
          <a:xfrm>
            <a:off x="1177925" y="5097463"/>
            <a:ext cx="446088" cy="320675"/>
          </a:xfrm>
          <a:prstGeom prst="rect">
            <a:avLst/>
          </a:prstGeom>
          <a:solidFill>
            <a:srgbClr val="B4DBFF"/>
          </a:solidFill>
          <a:ln w="6350">
            <a:noFill/>
            <a:miter lim="800000"/>
            <a:headEnd/>
            <a:tailEnd/>
          </a:ln>
        </p:spPr>
        <p:txBody>
          <a:bodyPr lIns="32616" tIns="45714" rIns="32616" bIns="45714" anchor="ctr"/>
          <a:lstStyle/>
          <a:p>
            <a:pPr algn="ctr" defTabSz="873033" eaLnBrk="0" hangingPunct="0">
              <a:tabLst>
                <a:tab pos="1139114" algn="l"/>
              </a:tabLst>
              <a:defRPr/>
            </a:pPr>
            <a:r>
              <a:rPr lang="en-US" sz="900" b="1" dirty="0">
                <a:latin typeface="+mn-lt"/>
                <a:cs typeface="+mn-cs"/>
              </a:rPr>
              <a:t>Loans</a:t>
            </a:r>
          </a:p>
        </p:txBody>
      </p:sp>
      <p:pic>
        <p:nvPicPr>
          <p:cNvPr id="19494" name="Immagine 2" descr="CDP_H%202"/>
          <p:cNvPicPr>
            <a:picLocks noChangeAspect="1" noChangeArrowheads="1"/>
          </p:cNvPicPr>
          <p:nvPr/>
        </p:nvPicPr>
        <p:blipFill>
          <a:blip r:embed="rId5" cstate="print"/>
          <a:srcRect/>
          <a:stretch>
            <a:fillRect/>
          </a:stretch>
        </p:blipFill>
        <p:spPr bwMode="auto">
          <a:xfrm>
            <a:off x="7712075" y="4265613"/>
            <a:ext cx="561975" cy="303212"/>
          </a:xfrm>
          <a:prstGeom prst="rect">
            <a:avLst/>
          </a:prstGeom>
          <a:noFill/>
          <a:ln w="9525">
            <a:noFill/>
            <a:miter lim="800000"/>
            <a:headEnd/>
            <a:tailEnd/>
          </a:ln>
        </p:spPr>
      </p:pic>
      <p:pic>
        <p:nvPicPr>
          <p:cNvPr id="19495" name="Immagine 2" descr="CDP_H%202"/>
          <p:cNvPicPr>
            <a:picLocks noChangeAspect="1" noChangeArrowheads="1"/>
          </p:cNvPicPr>
          <p:nvPr/>
        </p:nvPicPr>
        <p:blipFill>
          <a:blip r:embed="rId5" cstate="print"/>
          <a:srcRect/>
          <a:stretch>
            <a:fillRect/>
          </a:stretch>
        </p:blipFill>
        <p:spPr bwMode="auto">
          <a:xfrm>
            <a:off x="7405688" y="5063976"/>
            <a:ext cx="561975" cy="301625"/>
          </a:xfrm>
          <a:prstGeom prst="rect">
            <a:avLst/>
          </a:prstGeom>
          <a:noFill/>
          <a:ln w="9525">
            <a:noFill/>
            <a:miter lim="800000"/>
            <a:headEnd/>
            <a:tailEnd/>
          </a:ln>
        </p:spPr>
      </p:pic>
      <p:sp>
        <p:nvSpPr>
          <p:cNvPr id="19496" name="Text Box 54"/>
          <p:cNvSpPr txBox="1">
            <a:spLocks noChangeArrowheads="1"/>
          </p:cNvSpPr>
          <p:nvPr/>
        </p:nvSpPr>
        <p:spPr bwMode="auto">
          <a:xfrm>
            <a:off x="2243138" y="2030413"/>
            <a:ext cx="1968500" cy="280987"/>
          </a:xfrm>
          <a:prstGeom prst="rect">
            <a:avLst/>
          </a:prstGeom>
          <a:solidFill>
            <a:schemeClr val="accent1"/>
          </a:solidFill>
          <a:ln w="12700" algn="ctr">
            <a:solidFill>
              <a:srgbClr val="FFFFFF"/>
            </a:solidFill>
            <a:miter lim="800000"/>
            <a:headEnd/>
            <a:tailEnd/>
          </a:ln>
        </p:spPr>
        <p:txBody>
          <a:bodyPr lIns="91427" tIns="45714" rIns="91427" bIns="45714" anchor="ctr" anchorCtr="1"/>
          <a:lstStyle/>
          <a:p>
            <a:pPr algn="ctr" eaLnBrk="0" hangingPunct="0"/>
            <a:r>
              <a:rPr lang="en-US" sz="1100" b="1">
                <a:solidFill>
                  <a:schemeClr val="bg1"/>
                </a:solidFill>
              </a:rPr>
              <a:t>Management Board</a:t>
            </a:r>
          </a:p>
        </p:txBody>
      </p:sp>
      <p:sp>
        <p:nvSpPr>
          <p:cNvPr id="45" name="Rectangle 44"/>
          <p:cNvSpPr/>
          <p:nvPr/>
        </p:nvSpPr>
        <p:spPr>
          <a:xfrm>
            <a:off x="5292080" y="4725144"/>
            <a:ext cx="4572000" cy="338554"/>
          </a:xfrm>
          <a:prstGeom prst="rect">
            <a:avLst/>
          </a:prstGeom>
        </p:spPr>
        <p:txBody>
          <a:bodyPr>
            <a:spAutoFit/>
          </a:bodyPr>
          <a:lstStyle/>
          <a:p>
            <a:pPr algn="ctr" eaLnBrk="0" hangingPunct="0"/>
            <a:r>
              <a:rPr lang="en-US" sz="800" dirty="0" smtClean="0"/>
              <a:t>Private Investors, International Financial</a:t>
            </a:r>
          </a:p>
          <a:p>
            <a:pPr algn="ctr" eaLnBrk="0" hangingPunct="0"/>
            <a:r>
              <a:rPr lang="en-US" sz="800" dirty="0" smtClean="0"/>
              <a:t> Institutions  or Development Finance Institutions</a:t>
            </a:r>
            <a:endParaRPr lang="en-US" sz="8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8"/>
          </p:nvPr>
        </p:nvSpPr>
        <p:spPr/>
        <p:txBody>
          <a:bodyPr/>
          <a:lstStyle/>
          <a:p>
            <a:pPr>
              <a:defRPr/>
            </a:pPr>
            <a:fld id="{68CF3FB8-D51A-4662-94F0-2833BB0F8F29}" type="slidenum">
              <a:rPr lang="en-US" smtClean="0"/>
              <a:pPr>
                <a:defRPr/>
              </a:pPr>
              <a:t>4</a:t>
            </a:fld>
            <a:endParaRPr lang="en-US" smtClean="0"/>
          </a:p>
        </p:txBody>
      </p:sp>
      <p:sp>
        <p:nvSpPr>
          <p:cNvPr id="15" name="Rectangle 14"/>
          <p:cNvSpPr/>
          <p:nvPr/>
        </p:nvSpPr>
        <p:spPr>
          <a:xfrm>
            <a:off x="3923928" y="3566542"/>
            <a:ext cx="1440000" cy="72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Investment Committee</a:t>
            </a:r>
            <a:endParaRPr lang="en-US" sz="1600" dirty="0"/>
          </a:p>
        </p:txBody>
      </p:sp>
      <p:sp>
        <p:nvSpPr>
          <p:cNvPr id="16" name="Rectangle 15"/>
          <p:cNvSpPr/>
          <p:nvPr/>
        </p:nvSpPr>
        <p:spPr>
          <a:xfrm>
            <a:off x="1331640" y="2780928"/>
            <a:ext cx="1620000" cy="720000"/>
          </a:xfrm>
          <a:prstGeom prst="rect">
            <a:avLst/>
          </a:prstGeom>
          <a:solidFill>
            <a:srgbClr val="FFA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Management Board</a:t>
            </a:r>
            <a:endParaRPr lang="en-US" sz="1600" dirty="0"/>
          </a:p>
        </p:txBody>
      </p:sp>
      <p:sp>
        <p:nvSpPr>
          <p:cNvPr id="18" name="Rectangle 17"/>
          <p:cNvSpPr/>
          <p:nvPr/>
        </p:nvSpPr>
        <p:spPr>
          <a:xfrm>
            <a:off x="1331640" y="1412776"/>
            <a:ext cx="162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Supervisory Board</a:t>
            </a:r>
            <a:endParaRPr lang="en-US" sz="1600" dirty="0"/>
          </a:p>
        </p:txBody>
      </p:sp>
      <p:sp>
        <p:nvSpPr>
          <p:cNvPr id="35" name="TextBox 34"/>
          <p:cNvSpPr txBox="1"/>
          <p:nvPr/>
        </p:nvSpPr>
        <p:spPr>
          <a:xfrm>
            <a:off x="5796136" y="1556792"/>
            <a:ext cx="3240360" cy="4601260"/>
          </a:xfrm>
          <a:prstGeom prst="rect">
            <a:avLst/>
          </a:prstGeom>
          <a:noFill/>
        </p:spPr>
        <p:txBody>
          <a:bodyPr wrap="square" rtlCol="0">
            <a:spAutoFit/>
          </a:bodyPr>
          <a:lstStyle/>
          <a:p>
            <a:pPr marL="180975" indent="-180975">
              <a:buClr>
                <a:schemeClr val="accent2"/>
              </a:buClr>
              <a:buFont typeface="Wingdings" pitchFamily="2" charset="2"/>
              <a:buChar char="§"/>
            </a:pPr>
            <a:r>
              <a:rPr lang="en-GB" sz="1200" dirty="0" smtClean="0"/>
              <a:t>Management Board (MB):</a:t>
            </a:r>
          </a:p>
          <a:p>
            <a:pPr marL="266700" lvl="1" indent="-180975">
              <a:buClr>
                <a:schemeClr val="accent2"/>
              </a:buClr>
              <a:buFont typeface="Wingdings" pitchFamily="2" charset="2"/>
              <a:buChar char="§"/>
            </a:pPr>
            <a:r>
              <a:rPr lang="en-US" sz="1100" dirty="0" smtClean="0"/>
              <a:t>Responsible for the overall management of EEEF and make key oversight decisions</a:t>
            </a:r>
            <a:endParaRPr lang="en-GB" sz="1100" dirty="0" smtClean="0"/>
          </a:p>
          <a:p>
            <a:pPr marL="266700" lvl="1" indent="-180975">
              <a:buClr>
                <a:schemeClr val="accent2"/>
              </a:buClr>
              <a:buFont typeface="Wingdings" pitchFamily="2" charset="2"/>
              <a:buChar char="§"/>
            </a:pPr>
            <a:r>
              <a:rPr lang="en-GB" sz="1100" dirty="0" smtClean="0"/>
              <a:t>Nominated by the shareholders, approved by CSSF</a:t>
            </a:r>
          </a:p>
          <a:p>
            <a:pPr marL="266700" lvl="1" indent="-180975">
              <a:buClr>
                <a:schemeClr val="accent2"/>
              </a:buClr>
              <a:buFont typeface="Wingdings" pitchFamily="2" charset="2"/>
              <a:buChar char="§"/>
            </a:pPr>
            <a:r>
              <a:rPr lang="en-GB" sz="1100" dirty="0" smtClean="0"/>
              <a:t>Min 3 persons, max 5 persons (1 seat for EC, 1 seat for EIB, 1 seat for </a:t>
            </a:r>
            <a:r>
              <a:rPr lang="en-GB" sz="1100" dirty="0" err="1" smtClean="0"/>
              <a:t>CdP</a:t>
            </a:r>
            <a:r>
              <a:rPr lang="en-GB" sz="1100" dirty="0" smtClean="0"/>
              <a:t>)</a:t>
            </a:r>
          </a:p>
          <a:p>
            <a:pPr marL="180975" indent="-180975">
              <a:buClr>
                <a:schemeClr val="accent2"/>
              </a:buClr>
            </a:pPr>
            <a:endParaRPr lang="en-GB" sz="1200" dirty="0" smtClean="0"/>
          </a:p>
          <a:p>
            <a:pPr marL="180975" indent="-180975">
              <a:buClr>
                <a:schemeClr val="accent2"/>
              </a:buClr>
              <a:buFont typeface="Wingdings" pitchFamily="2" charset="2"/>
              <a:buChar char="§"/>
            </a:pPr>
            <a:r>
              <a:rPr lang="en-GB" sz="1200" dirty="0" smtClean="0"/>
              <a:t>Investment Committee (IC):</a:t>
            </a:r>
          </a:p>
          <a:p>
            <a:pPr marL="266700" lvl="1" indent="-180975">
              <a:buClr>
                <a:schemeClr val="accent2"/>
              </a:buClr>
              <a:buFont typeface="Wingdings" pitchFamily="2" charset="2"/>
              <a:buChar char="§"/>
            </a:pPr>
            <a:r>
              <a:rPr lang="en-US" sz="1100" dirty="0" smtClean="0"/>
              <a:t>Engaged in the oversight of fund management through its participation in the investment decision making process</a:t>
            </a:r>
          </a:p>
          <a:p>
            <a:pPr marL="266700" lvl="1" indent="-180975">
              <a:buClr>
                <a:schemeClr val="accent2"/>
              </a:buClr>
              <a:buFont typeface="Wingdings" pitchFamily="2" charset="2"/>
              <a:buChar char="§"/>
            </a:pPr>
            <a:r>
              <a:rPr lang="en-US" sz="1100" dirty="0" smtClean="0"/>
              <a:t>Nominated by the MB</a:t>
            </a:r>
          </a:p>
          <a:p>
            <a:pPr marL="266700" lvl="1" indent="-180975">
              <a:buClr>
                <a:schemeClr val="accent2"/>
              </a:buClr>
              <a:buFont typeface="Wingdings" pitchFamily="2" charset="2"/>
              <a:buChar char="§"/>
            </a:pPr>
            <a:r>
              <a:rPr lang="en-GB" sz="1100" dirty="0" smtClean="0"/>
              <a:t>Min 3 persons, max 5 persons</a:t>
            </a:r>
          </a:p>
          <a:p>
            <a:pPr marL="180975" indent="-180975">
              <a:buClr>
                <a:schemeClr val="accent2"/>
              </a:buClr>
            </a:pPr>
            <a:endParaRPr lang="en-GB" sz="1200" dirty="0" smtClean="0"/>
          </a:p>
          <a:p>
            <a:pPr marL="180975" indent="-180975">
              <a:buClr>
                <a:schemeClr val="accent2"/>
              </a:buClr>
              <a:buFont typeface="Wingdings" pitchFamily="2" charset="2"/>
              <a:buChar char="§"/>
            </a:pPr>
            <a:r>
              <a:rPr lang="en-GB" sz="1200" dirty="0" smtClean="0"/>
              <a:t>Supervisory Board:</a:t>
            </a:r>
          </a:p>
          <a:p>
            <a:pPr marL="266700" lvl="1" indent="-180975">
              <a:buClr>
                <a:schemeClr val="accent2"/>
              </a:buClr>
              <a:buFont typeface="Wingdings" pitchFamily="2" charset="2"/>
              <a:buChar char="§"/>
            </a:pPr>
            <a:r>
              <a:rPr lang="en-GB" sz="1100" dirty="0" smtClean="0"/>
              <a:t>Permanent supervision of the management of the Fund</a:t>
            </a:r>
          </a:p>
          <a:p>
            <a:pPr marL="266700" lvl="1" indent="-180975">
              <a:buClr>
                <a:schemeClr val="accent2"/>
              </a:buClr>
              <a:buFont typeface="Wingdings" pitchFamily="2" charset="2"/>
              <a:buChar char="§"/>
            </a:pPr>
            <a:r>
              <a:rPr lang="en-GB" sz="1100" dirty="0" smtClean="0"/>
              <a:t>Nominated by the shareholders</a:t>
            </a:r>
          </a:p>
          <a:p>
            <a:pPr marL="266700" lvl="1" indent="-180975">
              <a:buClr>
                <a:schemeClr val="accent2"/>
              </a:buClr>
              <a:buFont typeface="Wingdings" pitchFamily="2" charset="2"/>
              <a:buChar char="§"/>
            </a:pPr>
            <a:r>
              <a:rPr lang="en-GB" sz="1100" dirty="0" smtClean="0"/>
              <a:t>Min 3 persons, max 6 persons (2 seats for EC, 1 seat for EIB, 1 seat for </a:t>
            </a:r>
            <a:r>
              <a:rPr lang="en-GB" sz="1100" dirty="0" err="1" smtClean="0"/>
              <a:t>CdP</a:t>
            </a:r>
            <a:r>
              <a:rPr lang="en-GB" sz="1100" dirty="0" smtClean="0"/>
              <a:t>)</a:t>
            </a:r>
          </a:p>
          <a:p>
            <a:pPr>
              <a:buClr>
                <a:schemeClr val="accent2"/>
              </a:buClr>
              <a:buFont typeface="Wingdings" pitchFamily="2" charset="2"/>
              <a:buChar char="§"/>
            </a:pPr>
            <a:endParaRPr lang="en-GB" sz="1200" dirty="0" smtClean="0"/>
          </a:p>
          <a:p>
            <a:pPr>
              <a:buClr>
                <a:schemeClr val="accent2"/>
              </a:buClr>
              <a:buFont typeface="Wingdings" pitchFamily="2" charset="2"/>
              <a:buChar char="§"/>
            </a:pPr>
            <a:r>
              <a:rPr lang="en-GB" sz="1200" dirty="0" smtClean="0"/>
              <a:t>Investment Manager:</a:t>
            </a:r>
          </a:p>
          <a:p>
            <a:pPr marL="266700" lvl="1" indent="-180975">
              <a:buClr>
                <a:schemeClr val="accent2"/>
              </a:buClr>
              <a:buFont typeface="Wingdings" pitchFamily="2" charset="2"/>
              <a:buChar char="§"/>
            </a:pPr>
            <a:r>
              <a:rPr lang="en-GB" sz="1100" dirty="0" smtClean="0"/>
              <a:t>Responsible for the management of the Fund’s assets in accordance with the Investment Guidelines</a:t>
            </a:r>
            <a:endParaRPr lang="en-GB" sz="1100" dirty="0"/>
          </a:p>
        </p:txBody>
      </p:sp>
      <p:sp>
        <p:nvSpPr>
          <p:cNvPr id="28" name="Title 1"/>
          <p:cNvSpPr txBox="1">
            <a:spLocks/>
          </p:cNvSpPr>
          <p:nvPr/>
        </p:nvSpPr>
        <p:spPr bwMode="auto">
          <a:xfrm>
            <a:off x="446088" y="476250"/>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r>
              <a:rPr lang="en-US" sz="2400" b="1" dirty="0" smtClean="0">
                <a:latin typeface="+mn-lt"/>
                <a:ea typeface="ＭＳ Ｐゴシック" pitchFamily="34" charset="-128"/>
                <a:cs typeface="ＭＳ Ｐゴシック" pitchFamily="-109" charset="-128"/>
              </a:rPr>
              <a:t>Decision making process and </a:t>
            </a:r>
            <a:r>
              <a:rPr lang="en-US" sz="2400" b="1" dirty="0" err="1" smtClean="0">
                <a:latin typeface="+mn-lt"/>
                <a:ea typeface="ＭＳ Ｐゴシック" pitchFamily="34" charset="-128"/>
                <a:cs typeface="ＭＳ Ｐゴシック" pitchFamily="-109" charset="-128"/>
              </a:rPr>
              <a:t>organisational</a:t>
            </a:r>
            <a:r>
              <a:rPr lang="en-US" sz="2400" b="1" dirty="0" smtClean="0">
                <a:latin typeface="+mn-lt"/>
                <a:ea typeface="ＭＳ Ｐゴシック" pitchFamily="34" charset="-128"/>
                <a:cs typeface="ＭＳ Ｐゴシック" pitchFamily="-109" charset="-128"/>
              </a:rPr>
              <a:t> responsibilities</a:t>
            </a:r>
            <a:endParaRPr lang="en-US" sz="2400" b="1" dirty="0" smtClean="0">
              <a:solidFill>
                <a:srgbClr val="FF0000"/>
              </a:solidFill>
              <a:latin typeface="+mn-lt"/>
              <a:ea typeface="ＭＳ Ｐゴシック" pitchFamily="34" charset="-128"/>
              <a:cs typeface="ＭＳ Ｐゴシック" pitchFamily="-109" charset="-128"/>
            </a:endParaRPr>
          </a:p>
        </p:txBody>
      </p:sp>
      <p:cxnSp>
        <p:nvCxnSpPr>
          <p:cNvPr id="87" name="Elbow Connector 86"/>
          <p:cNvCxnSpPr>
            <a:stCxn id="107" idx="3"/>
            <a:endCxn id="15" idx="2"/>
          </p:cNvCxnSpPr>
          <p:nvPr/>
        </p:nvCxnSpPr>
        <p:spPr>
          <a:xfrm flipV="1">
            <a:off x="2951640" y="4286542"/>
            <a:ext cx="1692288" cy="43856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7" idx="0"/>
            <a:endCxn id="16" idx="2"/>
          </p:cNvCxnSpPr>
          <p:nvPr/>
        </p:nvCxnSpPr>
        <p:spPr>
          <a:xfrm flipV="1">
            <a:off x="2141640" y="3500928"/>
            <a:ext cx="0" cy="864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8" idx="2"/>
            <a:endCxn id="16" idx="0"/>
          </p:cNvCxnSpPr>
          <p:nvPr/>
        </p:nvCxnSpPr>
        <p:spPr>
          <a:xfrm>
            <a:off x="2141640" y="2132776"/>
            <a:ext cx="0" cy="6481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331640" y="4365104"/>
            <a:ext cx="1620000"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Investment Manager</a:t>
            </a:r>
            <a:endParaRPr lang="en-US" sz="1600" dirty="0"/>
          </a:p>
        </p:txBody>
      </p:sp>
      <p:cxnSp>
        <p:nvCxnSpPr>
          <p:cNvPr id="23" name="Elbow Connector 86"/>
          <p:cNvCxnSpPr>
            <a:stCxn id="15" idx="0"/>
            <a:endCxn id="16" idx="3"/>
          </p:cNvCxnSpPr>
          <p:nvPr/>
        </p:nvCxnSpPr>
        <p:spPr>
          <a:xfrm rot="16200000" flipV="1">
            <a:off x="3584977" y="2507591"/>
            <a:ext cx="425614" cy="169228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75856" y="4695527"/>
            <a:ext cx="1656184" cy="461665"/>
          </a:xfrm>
          <a:prstGeom prst="rect">
            <a:avLst/>
          </a:prstGeom>
          <a:noFill/>
        </p:spPr>
        <p:txBody>
          <a:bodyPr wrap="square" rtlCol="0">
            <a:spAutoFit/>
          </a:bodyPr>
          <a:lstStyle/>
          <a:p>
            <a:r>
              <a:rPr lang="en-US" sz="1200" dirty="0" smtClean="0"/>
              <a:t>Investment proposal and credit discussion</a:t>
            </a:r>
          </a:p>
        </p:txBody>
      </p:sp>
      <p:sp>
        <p:nvSpPr>
          <p:cNvPr id="32" name="TextBox 31"/>
          <p:cNvSpPr txBox="1"/>
          <p:nvPr/>
        </p:nvSpPr>
        <p:spPr>
          <a:xfrm>
            <a:off x="3347864" y="2703587"/>
            <a:ext cx="1656184" cy="461665"/>
          </a:xfrm>
          <a:prstGeom prst="rect">
            <a:avLst/>
          </a:prstGeom>
          <a:noFill/>
        </p:spPr>
        <p:txBody>
          <a:bodyPr wrap="square" rtlCol="0">
            <a:spAutoFit/>
          </a:bodyPr>
          <a:lstStyle/>
          <a:p>
            <a:r>
              <a:rPr lang="en-US" sz="1200" dirty="0" smtClean="0"/>
              <a:t>Investment recommendation</a:t>
            </a:r>
          </a:p>
        </p:txBody>
      </p:sp>
      <p:sp>
        <p:nvSpPr>
          <p:cNvPr id="33" name="TextBox 32"/>
          <p:cNvSpPr txBox="1"/>
          <p:nvPr/>
        </p:nvSpPr>
        <p:spPr>
          <a:xfrm>
            <a:off x="477069" y="3515057"/>
            <a:ext cx="1656184" cy="830997"/>
          </a:xfrm>
          <a:prstGeom prst="rect">
            <a:avLst/>
          </a:prstGeom>
          <a:noFill/>
        </p:spPr>
        <p:txBody>
          <a:bodyPr wrap="square" rtlCol="0">
            <a:spAutoFit/>
          </a:bodyPr>
          <a:lstStyle/>
          <a:p>
            <a:pPr algn="r"/>
            <a:r>
              <a:rPr lang="en-US" sz="1200" dirty="0" smtClean="0"/>
              <a:t>Investment proposal after discussion with IC and credit discussion with MB</a:t>
            </a:r>
          </a:p>
        </p:txBody>
      </p:sp>
      <p:sp>
        <p:nvSpPr>
          <p:cNvPr id="34" name="TextBox 33"/>
          <p:cNvSpPr txBox="1"/>
          <p:nvPr/>
        </p:nvSpPr>
        <p:spPr>
          <a:xfrm>
            <a:off x="477069" y="2132856"/>
            <a:ext cx="1656184" cy="646331"/>
          </a:xfrm>
          <a:prstGeom prst="rect">
            <a:avLst/>
          </a:prstGeom>
          <a:noFill/>
        </p:spPr>
        <p:txBody>
          <a:bodyPr wrap="square" rtlCol="0">
            <a:spAutoFit/>
          </a:bodyPr>
          <a:lstStyle/>
          <a:p>
            <a:pPr algn="r"/>
            <a:r>
              <a:rPr lang="en-US" sz="1200" dirty="0" smtClean="0"/>
              <a:t>Supervision of the Fund activities and strategic advice</a:t>
            </a:r>
          </a:p>
        </p:txBody>
      </p:sp>
      <p:sp>
        <p:nvSpPr>
          <p:cNvPr id="36" name="Oval 35"/>
          <p:cNvSpPr/>
          <p:nvPr/>
        </p:nvSpPr>
        <p:spPr>
          <a:xfrm>
            <a:off x="3059832" y="2805212"/>
            <a:ext cx="288032" cy="2880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7" name="Oval 36"/>
          <p:cNvSpPr/>
          <p:nvPr/>
        </p:nvSpPr>
        <p:spPr>
          <a:xfrm>
            <a:off x="2987824" y="4797152"/>
            <a:ext cx="288032" cy="2880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8" name="Oval 37"/>
          <p:cNvSpPr/>
          <p:nvPr/>
        </p:nvSpPr>
        <p:spPr>
          <a:xfrm>
            <a:off x="323528" y="3587874"/>
            <a:ext cx="288032" cy="2880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Rectangle 38"/>
          <p:cNvSpPr/>
          <p:nvPr/>
        </p:nvSpPr>
        <p:spPr>
          <a:xfrm>
            <a:off x="1331640" y="5661328"/>
            <a:ext cx="162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Project</a:t>
            </a:r>
            <a:endParaRPr lang="en-US" sz="1600" dirty="0"/>
          </a:p>
        </p:txBody>
      </p:sp>
      <p:sp>
        <p:nvSpPr>
          <p:cNvPr id="40" name="TextBox 39"/>
          <p:cNvSpPr txBox="1"/>
          <p:nvPr/>
        </p:nvSpPr>
        <p:spPr>
          <a:xfrm>
            <a:off x="971600" y="5127575"/>
            <a:ext cx="1152128" cy="461665"/>
          </a:xfrm>
          <a:prstGeom prst="rect">
            <a:avLst/>
          </a:prstGeom>
          <a:noFill/>
        </p:spPr>
        <p:txBody>
          <a:bodyPr wrap="square" rtlCol="0">
            <a:spAutoFit/>
          </a:bodyPr>
          <a:lstStyle/>
          <a:p>
            <a:pPr algn="r"/>
            <a:r>
              <a:rPr lang="en-US" sz="1200" dirty="0" smtClean="0"/>
              <a:t>Financing commitment</a:t>
            </a:r>
          </a:p>
        </p:txBody>
      </p:sp>
      <p:cxnSp>
        <p:nvCxnSpPr>
          <p:cNvPr id="42" name="Straight Arrow Connector 41"/>
          <p:cNvCxnSpPr>
            <a:stCxn id="39" idx="0"/>
            <a:endCxn id="107" idx="2"/>
          </p:cNvCxnSpPr>
          <p:nvPr/>
        </p:nvCxnSpPr>
        <p:spPr>
          <a:xfrm flipV="1">
            <a:off x="2141640" y="5085104"/>
            <a:ext cx="0" cy="57622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26618" y="5240233"/>
            <a:ext cx="1656184" cy="276999"/>
          </a:xfrm>
          <a:prstGeom prst="rect">
            <a:avLst/>
          </a:prstGeom>
          <a:noFill/>
        </p:spPr>
        <p:txBody>
          <a:bodyPr wrap="square" rtlCol="0">
            <a:spAutoFit/>
          </a:bodyPr>
          <a:lstStyle/>
          <a:p>
            <a:r>
              <a:rPr lang="en-US" sz="1200" dirty="0" smtClean="0"/>
              <a:t>Financing request</a:t>
            </a:r>
          </a:p>
        </p:txBody>
      </p:sp>
      <p:sp>
        <p:nvSpPr>
          <p:cNvPr id="44" name="Oval 43"/>
          <p:cNvSpPr/>
          <p:nvPr/>
        </p:nvSpPr>
        <p:spPr>
          <a:xfrm>
            <a:off x="2210594" y="5229200"/>
            <a:ext cx="288032" cy="2880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5" name="Oval 44"/>
          <p:cNvSpPr/>
          <p:nvPr/>
        </p:nvSpPr>
        <p:spPr>
          <a:xfrm>
            <a:off x="899592" y="5219675"/>
            <a:ext cx="288032" cy="2880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426946696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950" y="455613"/>
            <a:ext cx="7677150" cy="684212"/>
          </a:xfrm>
        </p:spPr>
        <p:txBody>
          <a:bodyPr/>
          <a:lstStyle/>
          <a:p>
            <a:pPr>
              <a:defRPr/>
            </a:pPr>
            <a:r>
              <a:rPr dirty="0" smtClean="0"/>
              <a:t>Advantages </a:t>
            </a:r>
            <a:r>
              <a:rPr dirty="0"/>
              <a:t>of the </a:t>
            </a:r>
            <a:r>
              <a:rPr dirty="0" err="1" smtClean="0"/>
              <a:t>eeef</a:t>
            </a:r>
            <a:r>
              <a:rPr dirty="0"/>
              <a:t> </a:t>
            </a:r>
            <a:r>
              <a:rPr dirty="0" smtClean="0"/>
              <a:t>from a </a:t>
            </a:r>
            <a:br>
              <a:rPr dirty="0" smtClean="0"/>
            </a:br>
            <a:r>
              <a:rPr dirty="0" smtClean="0"/>
              <a:t>borrower's perspective</a:t>
            </a:r>
            <a:endParaRPr lang="de-DE" dirty="0">
              <a:solidFill>
                <a:srgbClr val="FF0000"/>
              </a:solidFill>
            </a:endParaRPr>
          </a:p>
        </p:txBody>
      </p:sp>
      <p:sp>
        <p:nvSpPr>
          <p:cNvPr id="20483" name="Slide Number Placeholder 5"/>
          <p:cNvSpPr>
            <a:spLocks noGrp="1"/>
          </p:cNvSpPr>
          <p:nvPr>
            <p:ph type="sldNum" sz="quarter" idx="18"/>
          </p:nvPr>
        </p:nvSpPr>
        <p:spPr/>
        <p:txBody>
          <a:bodyPr/>
          <a:lstStyle/>
          <a:p>
            <a:pPr>
              <a:defRPr/>
            </a:pPr>
            <a:fld id="{C278BC4A-988F-476D-8B77-1BA5C553E212}" type="slidenum">
              <a:rPr lang="de-DE" smtClean="0"/>
              <a:pPr>
                <a:defRPr/>
              </a:pPr>
              <a:t>5</a:t>
            </a:fld>
            <a:endParaRPr lang="de-DE" smtClean="0"/>
          </a:p>
        </p:txBody>
      </p:sp>
      <p:sp>
        <p:nvSpPr>
          <p:cNvPr id="20484" name="Content Placeholder 11"/>
          <p:cNvSpPr>
            <a:spLocks noGrp="1"/>
          </p:cNvSpPr>
          <p:nvPr>
            <p:ph sz="quarter" idx="17"/>
          </p:nvPr>
        </p:nvSpPr>
        <p:spPr>
          <a:xfrm>
            <a:off x="488950" y="2546350"/>
            <a:ext cx="8164513" cy="4770438"/>
          </a:xfrm>
        </p:spPr>
        <p:txBody>
          <a:bodyPr/>
          <a:lstStyle/>
          <a:p>
            <a:pPr marL="274638" lvl="2" indent="-271463" defTabSz="827088">
              <a:lnSpc>
                <a:spcPct val="95000"/>
              </a:lnSpc>
              <a:spcBef>
                <a:spcPts val="1000"/>
              </a:spcBef>
              <a:buFont typeface="Symbol" pitchFamily="18" charset="2"/>
              <a:buNone/>
            </a:pPr>
            <a:endParaRPr lang="en-US" sz="1400" smtClean="0">
              <a:ea typeface="ＭＳ Ｐゴシック" pitchFamily="34" charset="-128"/>
              <a:cs typeface="Arial" charset="0"/>
            </a:endParaRPr>
          </a:p>
          <a:p>
            <a:pPr defTabSz="827088"/>
            <a:endParaRPr lang="en-US" sz="2400" smtClean="0">
              <a:ea typeface="ＭＳ Ｐゴシック" pitchFamily="34" charset="-128"/>
              <a:cs typeface="Arial" charset="0"/>
            </a:endParaRPr>
          </a:p>
          <a:p>
            <a:pPr marL="274638" lvl="2" indent="-271463" defTabSz="827088">
              <a:lnSpc>
                <a:spcPct val="95000"/>
              </a:lnSpc>
              <a:spcBef>
                <a:spcPts val="1000"/>
              </a:spcBef>
              <a:buFont typeface="Wingdings" pitchFamily="2" charset="2"/>
              <a:buChar char="§"/>
            </a:pPr>
            <a:endParaRPr lang="en-US" sz="1400" smtClean="0">
              <a:ea typeface="ＭＳ Ｐゴシック" pitchFamily="34" charset="-128"/>
              <a:cs typeface="Arial" charset="0"/>
            </a:endParaRPr>
          </a:p>
          <a:p>
            <a:pPr marL="844550" lvl="1" indent="-309563" defTabSz="827088">
              <a:lnSpc>
                <a:spcPct val="95000"/>
              </a:lnSpc>
              <a:spcBef>
                <a:spcPct val="0"/>
              </a:spcBef>
              <a:spcAft>
                <a:spcPts val="550"/>
              </a:spcAft>
              <a:buFont typeface="Symbol" pitchFamily="18" charset="2"/>
              <a:buChar char="-"/>
            </a:pPr>
            <a:endParaRPr lang="en-US" sz="1200" smtClean="0">
              <a:ea typeface="ＭＳ Ｐゴシック" pitchFamily="34" charset="-128"/>
              <a:cs typeface="Arial" charset="0"/>
            </a:endParaRPr>
          </a:p>
          <a:p>
            <a:pPr marL="274638" lvl="2" indent="-271463" defTabSz="827088">
              <a:lnSpc>
                <a:spcPct val="95000"/>
              </a:lnSpc>
              <a:spcBef>
                <a:spcPts val="1000"/>
              </a:spcBef>
              <a:buFont typeface="Wingdings" pitchFamily="2" charset="2"/>
              <a:buChar char="§"/>
            </a:pPr>
            <a:endParaRPr lang="en-US" sz="160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smtClean="0">
              <a:ea typeface="ＭＳ Ｐゴシック" pitchFamily="34" charset="-128"/>
            </a:endParaRPr>
          </a:p>
          <a:p>
            <a:pPr marL="274638" lvl="2" indent="-271463" defTabSz="827088">
              <a:lnSpc>
                <a:spcPct val="95000"/>
              </a:lnSpc>
              <a:buFont typeface="Wingdings" pitchFamily="2" charset="2"/>
              <a:buChar char="§"/>
            </a:pPr>
            <a:endParaRPr lang="en-US" sz="1300" smtClean="0">
              <a:ea typeface="ＭＳ Ｐゴシック" pitchFamily="34" charset="-128"/>
            </a:endParaRPr>
          </a:p>
          <a:p>
            <a:pPr defTabSz="827088">
              <a:buFont typeface="Wingdings" pitchFamily="2" charset="2"/>
              <a:buChar char="§"/>
            </a:pPr>
            <a:endParaRPr lang="de-DE" smtClean="0">
              <a:ea typeface="ＭＳ Ｐゴシック" pitchFamily="34" charset="-128"/>
            </a:endParaRPr>
          </a:p>
        </p:txBody>
      </p:sp>
      <p:sp>
        <p:nvSpPr>
          <p:cNvPr id="5" name="Pentagon 4"/>
          <p:cNvSpPr/>
          <p:nvPr/>
        </p:nvSpPr>
        <p:spPr>
          <a:xfrm>
            <a:off x="487560" y="1484784"/>
            <a:ext cx="2412000" cy="1440000"/>
          </a:xfrm>
          <a:prstGeom prst="homePlate">
            <a:avLst>
              <a:gd name="adj" fmla="val 273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Fast and flexible financing</a:t>
            </a:r>
          </a:p>
        </p:txBody>
      </p:sp>
      <p:sp>
        <p:nvSpPr>
          <p:cNvPr id="6" name="Rectangle 5"/>
          <p:cNvSpPr/>
          <p:nvPr/>
        </p:nvSpPr>
        <p:spPr bwMode="auto">
          <a:xfrm>
            <a:off x="3045023" y="1484784"/>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cs typeface="+mn-cs"/>
              </a:rPr>
              <a:t>Professional investment advisor, decision making process from initial screening  (assuming all information is provided) until financial close no longer than 6 months</a:t>
            </a:r>
          </a:p>
          <a:p>
            <a:pPr marL="355600" lvl="2" indent="-273050" defTabSz="827088">
              <a:lnSpc>
                <a:spcPct val="95000"/>
              </a:lnSpc>
              <a:spcBef>
                <a:spcPts val="1000"/>
              </a:spcBef>
              <a:buClr>
                <a:srgbClr val="76B828"/>
              </a:buClr>
              <a:buFont typeface="Wingdings" pitchFamily="2" charset="2"/>
              <a:buChar char="§"/>
              <a:defRPr/>
            </a:pPr>
            <a:r>
              <a:rPr lang="en-US" sz="1400" dirty="0">
                <a:cs typeface="+mn-cs"/>
              </a:rPr>
              <a:t>One-stop shop from project development support via grants from the TA facility to tailor-made financing of </a:t>
            </a:r>
            <a:r>
              <a:rPr lang="en-US" sz="1400" dirty="0" smtClean="0">
                <a:cs typeface="+mn-cs"/>
              </a:rPr>
              <a:t>projects</a:t>
            </a:r>
            <a:endParaRPr lang="de-DE" sz="1400" dirty="0">
              <a:cs typeface="+mn-cs"/>
            </a:endParaRPr>
          </a:p>
        </p:txBody>
      </p:sp>
      <p:sp>
        <p:nvSpPr>
          <p:cNvPr id="8" name="Pentagon 7"/>
          <p:cNvSpPr/>
          <p:nvPr/>
        </p:nvSpPr>
        <p:spPr>
          <a:xfrm>
            <a:off x="487560" y="3069040"/>
            <a:ext cx="2412000" cy="1440000"/>
          </a:xfrm>
          <a:prstGeom prst="homePlate">
            <a:avLst>
              <a:gd name="adj" fmla="val 28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Various financing instruments</a:t>
            </a:r>
          </a:p>
        </p:txBody>
      </p:sp>
      <p:sp>
        <p:nvSpPr>
          <p:cNvPr id="9" name="Rectangle 8"/>
          <p:cNvSpPr/>
          <p:nvPr/>
        </p:nvSpPr>
        <p:spPr bwMode="auto">
          <a:xfrm>
            <a:off x="3045023" y="3069040"/>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The fund offers various financing instruments including senior debt, mezzanine, equity, leasing structures and forfeiting loans</a:t>
            </a:r>
          </a:p>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Fund can also operate as the sole investor in projects (single investor transactions) to simplify implementation and lower execution </a:t>
            </a:r>
            <a:r>
              <a:rPr lang="en-US" sz="1400" dirty="0" smtClean="0">
                <a:ea typeface="ＭＳ Ｐゴシック" pitchFamily="34" charset="-128"/>
              </a:rPr>
              <a:t>costs</a:t>
            </a:r>
            <a:endParaRPr lang="de-DE" sz="1400" dirty="0">
              <a:cs typeface="+mn-cs"/>
            </a:endParaRPr>
          </a:p>
        </p:txBody>
      </p:sp>
      <p:sp>
        <p:nvSpPr>
          <p:cNvPr id="10" name="Pentagon 9"/>
          <p:cNvSpPr/>
          <p:nvPr/>
        </p:nvSpPr>
        <p:spPr>
          <a:xfrm>
            <a:off x="487560" y="4653296"/>
            <a:ext cx="2412000" cy="1440000"/>
          </a:xfrm>
          <a:prstGeom prst="homePlate">
            <a:avLst>
              <a:gd name="adj" fmla="val 2938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Long maturities</a:t>
            </a:r>
          </a:p>
        </p:txBody>
      </p:sp>
      <p:sp>
        <p:nvSpPr>
          <p:cNvPr id="11" name="Rectangle 10"/>
          <p:cNvSpPr/>
          <p:nvPr/>
        </p:nvSpPr>
        <p:spPr bwMode="auto">
          <a:xfrm>
            <a:off x="3045023" y="4653296"/>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Flexible with respect to </a:t>
            </a:r>
            <a:r>
              <a:rPr lang="en-US" sz="1400" dirty="0" smtClean="0">
                <a:ea typeface="ＭＳ Ｐゴシック" pitchFamily="34" charset="-128"/>
              </a:rPr>
              <a:t>maturities:</a:t>
            </a:r>
            <a:endParaRPr lang="en-US" sz="1400" dirty="0">
              <a:ea typeface="ＭＳ Ｐゴシック" pitchFamily="34" charset="-128"/>
            </a:endParaRPr>
          </a:p>
          <a:p>
            <a:pPr marL="274638" lvl="2" indent="-271463" defTabSz="827088">
              <a:lnSpc>
                <a:spcPct val="95000"/>
              </a:lnSpc>
              <a:spcBef>
                <a:spcPts val="1000"/>
              </a:spcBef>
              <a:buClr>
                <a:srgbClr val="76B828"/>
              </a:buClr>
              <a:buFont typeface="Wingdings" pitchFamily="2" charset="2"/>
              <a:buChar char="§"/>
              <a:defRPr/>
            </a:pPr>
            <a:endParaRPr lang="en-US" sz="200" dirty="0">
              <a:ea typeface="ＭＳ Ｐゴシック" pitchFamily="34" charset="-128"/>
            </a:endParaRPr>
          </a:p>
          <a:p>
            <a:pPr marL="628650" lvl="1" indent="-273050" defTabSz="827088" eaLnBrk="0" hangingPunct="0">
              <a:lnSpc>
                <a:spcPct val="95000"/>
              </a:lnSpc>
              <a:spcAft>
                <a:spcPts val="550"/>
              </a:spcAft>
              <a:buClr>
                <a:srgbClr val="76B828"/>
              </a:buClr>
              <a:buFont typeface="Symbol" pitchFamily="18" charset="2"/>
              <a:buChar char="-"/>
              <a:defRPr/>
            </a:pPr>
            <a:r>
              <a:rPr lang="en-US" sz="1200" dirty="0">
                <a:latin typeface="+mn-lt"/>
                <a:ea typeface="ＭＳ Ｐゴシック" pitchFamily="34" charset="-128"/>
              </a:rPr>
              <a:t>Debt  can be provided for maturities up to </a:t>
            </a:r>
            <a:r>
              <a:rPr lang="en-US" sz="1200" dirty="0" smtClean="0">
                <a:latin typeface="+mn-lt"/>
                <a:ea typeface="ＭＳ Ｐゴシック" pitchFamily="34" charset="-128"/>
              </a:rPr>
              <a:t>15 - 20 </a:t>
            </a:r>
            <a:r>
              <a:rPr lang="en-US" sz="1200" dirty="0">
                <a:latin typeface="+mn-lt"/>
                <a:ea typeface="ＭＳ Ｐゴシック" pitchFamily="34" charset="-128"/>
              </a:rPr>
              <a:t>years </a:t>
            </a:r>
          </a:p>
          <a:p>
            <a:pPr marL="628650" lvl="1" indent="-273050" defTabSz="827088" eaLnBrk="0" hangingPunct="0">
              <a:lnSpc>
                <a:spcPct val="95000"/>
              </a:lnSpc>
              <a:spcAft>
                <a:spcPts val="550"/>
              </a:spcAft>
              <a:buClr>
                <a:srgbClr val="76B828"/>
              </a:buClr>
              <a:buFont typeface="Symbol" pitchFamily="18" charset="2"/>
              <a:buChar char="-"/>
              <a:defRPr/>
            </a:pPr>
            <a:r>
              <a:rPr lang="en-US" sz="1200" dirty="0">
                <a:latin typeface="+mn-lt"/>
                <a:ea typeface="ＭＳ Ｐゴシック" pitchFamily="34" charset="-128"/>
              </a:rPr>
              <a:t>Equity or mezzanine capital can be provided to act as co-sponsor or long-term subordinated risk </a:t>
            </a:r>
            <a:r>
              <a:rPr lang="en-US" sz="1200" dirty="0" smtClean="0">
                <a:latin typeface="+mn-lt"/>
                <a:ea typeface="ＭＳ Ｐゴシック" pitchFamily="34" charset="-128"/>
              </a:rPr>
              <a:t>taker</a:t>
            </a:r>
            <a:endParaRPr lang="de-DE" sz="1200" dirty="0">
              <a:cs typeface="+mn-cs"/>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88950" y="455613"/>
            <a:ext cx="6746875" cy="684212"/>
          </a:xfrm>
        </p:spPr>
        <p:txBody>
          <a:bodyPr/>
          <a:lstStyle/>
          <a:p>
            <a:pPr>
              <a:defRPr/>
            </a:pPr>
            <a:r>
              <a:rPr dirty="0" err="1"/>
              <a:t>eeef</a:t>
            </a:r>
            <a:r>
              <a:rPr dirty="0"/>
              <a:t> </a:t>
            </a:r>
            <a:r>
              <a:rPr dirty="0" smtClean="0"/>
              <a:t>Technical Assistance facility and possible co-operation with Structural Funds</a:t>
            </a:r>
            <a:endParaRPr lang="de-DE" dirty="0">
              <a:solidFill>
                <a:srgbClr val="FF0000"/>
              </a:solidFill>
            </a:endParaRPr>
          </a:p>
        </p:txBody>
      </p:sp>
      <p:sp>
        <p:nvSpPr>
          <p:cNvPr id="17411" name="Slide Number Placeholder 5"/>
          <p:cNvSpPr>
            <a:spLocks noGrp="1"/>
          </p:cNvSpPr>
          <p:nvPr>
            <p:ph type="sldNum" sz="quarter" idx="18"/>
          </p:nvPr>
        </p:nvSpPr>
        <p:spPr/>
        <p:txBody>
          <a:bodyPr/>
          <a:lstStyle/>
          <a:p>
            <a:pPr>
              <a:defRPr/>
            </a:pPr>
            <a:fld id="{68CF3FB8-D51A-4662-94F0-2833BB0F8F29}" type="slidenum">
              <a:rPr lang="en-US" smtClean="0"/>
              <a:pPr>
                <a:defRPr/>
              </a:pPr>
              <a:t>6</a:t>
            </a:fld>
            <a:endParaRPr lang="en-US" smtClean="0"/>
          </a:p>
        </p:txBody>
      </p:sp>
      <p:sp>
        <p:nvSpPr>
          <p:cNvPr id="17413" name="Rectangle 8"/>
          <p:cNvSpPr>
            <a:spLocks noChangeArrowheads="1"/>
          </p:cNvSpPr>
          <p:nvPr/>
        </p:nvSpPr>
        <p:spPr bwMode="auto">
          <a:xfrm>
            <a:off x="441450" y="2781088"/>
            <a:ext cx="2592000" cy="1440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smtClean="0">
                <a:solidFill>
                  <a:srgbClr val="FFFFFF"/>
                </a:solidFill>
              </a:rPr>
              <a:t>Technical Assistance</a:t>
            </a:r>
          </a:p>
          <a:p>
            <a:pPr algn="ctr" eaLnBrk="0" hangingPunct="0">
              <a:lnSpc>
                <a:spcPts val="2263"/>
              </a:lnSpc>
              <a:tabLst>
                <a:tab pos="1138238" algn="l"/>
              </a:tabLst>
            </a:pPr>
            <a:r>
              <a:rPr lang="en-GB" dirty="0" smtClean="0">
                <a:solidFill>
                  <a:srgbClr val="FFFFFF"/>
                </a:solidFill>
              </a:rPr>
              <a:t>by </a:t>
            </a:r>
            <a:r>
              <a:rPr lang="en-GB" dirty="0" err="1" smtClean="0">
                <a:solidFill>
                  <a:srgbClr val="FFFFFF"/>
                </a:solidFill>
              </a:rPr>
              <a:t>eeef</a:t>
            </a:r>
            <a:endParaRPr lang="en-GB" dirty="0">
              <a:solidFill>
                <a:srgbClr val="FFFFFF"/>
              </a:solidFill>
            </a:endParaRPr>
          </a:p>
        </p:txBody>
      </p:sp>
      <p:sp>
        <p:nvSpPr>
          <p:cNvPr id="17414" name="Rectangle 10"/>
          <p:cNvSpPr>
            <a:spLocks noChangeArrowheads="1"/>
          </p:cNvSpPr>
          <p:nvPr/>
        </p:nvSpPr>
        <p:spPr bwMode="auto">
          <a:xfrm>
            <a:off x="441450" y="1268760"/>
            <a:ext cx="2592000" cy="1440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smtClean="0">
                <a:solidFill>
                  <a:srgbClr val="FFFFFF"/>
                </a:solidFill>
              </a:rPr>
              <a:t>Technical Assistance</a:t>
            </a:r>
          </a:p>
          <a:p>
            <a:pPr algn="ctr" eaLnBrk="0" hangingPunct="0">
              <a:lnSpc>
                <a:spcPts val="2263"/>
              </a:lnSpc>
              <a:tabLst>
                <a:tab pos="1138238" algn="l"/>
              </a:tabLst>
            </a:pPr>
            <a:r>
              <a:rPr lang="en-GB" dirty="0" smtClean="0">
                <a:solidFill>
                  <a:srgbClr val="FFFFFF"/>
                </a:solidFill>
              </a:rPr>
              <a:t> by EC</a:t>
            </a:r>
            <a:endParaRPr lang="en-GB" dirty="0">
              <a:solidFill>
                <a:srgbClr val="FFFFFF"/>
              </a:solidFill>
            </a:endParaRPr>
          </a:p>
        </p:txBody>
      </p:sp>
      <p:sp>
        <p:nvSpPr>
          <p:cNvPr id="10" name="Rectangle 9"/>
          <p:cNvSpPr/>
          <p:nvPr/>
        </p:nvSpPr>
        <p:spPr bwMode="auto">
          <a:xfrm>
            <a:off x="3094038" y="1268760"/>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eaLnBrk="0" hangingPunct="0">
              <a:lnSpc>
                <a:spcPct val="95000"/>
              </a:lnSpc>
              <a:spcBef>
                <a:spcPts val="1000"/>
              </a:spcBef>
              <a:buClr>
                <a:srgbClr val="76B828"/>
              </a:buClr>
              <a:buFont typeface="Wingdings" pitchFamily="2" charset="2"/>
              <a:buChar char="§"/>
              <a:defRPr/>
            </a:pPr>
            <a:r>
              <a:rPr lang="en-US" sz="1400" dirty="0" err="1" smtClean="0">
                <a:ea typeface="ＭＳ Ｐゴシック" pitchFamily="34" charset="-128"/>
              </a:rPr>
              <a:t>eeef’s</a:t>
            </a:r>
            <a:r>
              <a:rPr lang="en-US" sz="1400" dirty="0" smtClean="0">
                <a:ea typeface="ＭＳ Ｐゴシック" pitchFamily="34" charset="-128"/>
              </a:rPr>
              <a:t> </a:t>
            </a:r>
            <a:r>
              <a:rPr lang="en-US" sz="1400" dirty="0" err="1" smtClean="0">
                <a:ea typeface="ＭＳ Ｐゴシック" pitchFamily="34" charset="-128"/>
              </a:rPr>
              <a:t>intital</a:t>
            </a:r>
            <a:r>
              <a:rPr lang="en-US" sz="1400" dirty="0" smtClean="0">
                <a:ea typeface="ＭＳ Ｐゴシック" pitchFamily="34" charset="-128"/>
              </a:rPr>
              <a:t> TA facility of €20m supports its beneficiaries (municipalities) in developing their projects by providing European Commission grants for up to 90% of the total costs and subject to later financing by </a:t>
            </a:r>
            <a:r>
              <a:rPr lang="en-US" sz="1400" dirty="0" err="1" smtClean="0">
                <a:ea typeface="ＭＳ Ｐゴシック" pitchFamily="34" charset="-128"/>
              </a:rPr>
              <a:t>eeef</a:t>
            </a:r>
            <a:endParaRPr lang="en-US" sz="1400" dirty="0" smtClean="0">
              <a:ea typeface="ＭＳ Ｐゴシック" pitchFamily="34" charset="-128"/>
            </a:endParaRPr>
          </a:p>
          <a:p>
            <a:pPr marL="355600" lvl="2" indent="-273050" defTabSz="827088" eaLnBrk="0" hangingPunct="0">
              <a:lnSpc>
                <a:spcPct val="95000"/>
              </a:lnSpc>
              <a:spcBef>
                <a:spcPts val="1000"/>
              </a:spcBef>
              <a:buClr>
                <a:srgbClr val="76B828"/>
              </a:buClr>
              <a:buFont typeface="Wingdings" pitchFamily="2" charset="2"/>
              <a:buChar char="§"/>
              <a:defRPr/>
            </a:pPr>
            <a:r>
              <a:rPr lang="en-US" sz="1400" dirty="0" smtClean="0">
                <a:ea typeface="ＭＳ Ｐゴシック" pitchFamily="34" charset="-128"/>
              </a:rPr>
              <a:t>The application phase for this TA facility expired March 2014 </a:t>
            </a:r>
          </a:p>
        </p:txBody>
      </p:sp>
      <p:sp>
        <p:nvSpPr>
          <p:cNvPr id="12" name="Rectangle 11"/>
          <p:cNvSpPr/>
          <p:nvPr/>
        </p:nvSpPr>
        <p:spPr bwMode="auto">
          <a:xfrm>
            <a:off x="3094038" y="2781088"/>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The shareholders of the Fund can decide each year to use part of the financial returns generated to fund the </a:t>
            </a:r>
            <a:r>
              <a:rPr lang="en-US" sz="1400" dirty="0" err="1" smtClean="0">
                <a:ea typeface="ＭＳ Ｐゴシック" pitchFamily="34" charset="-128"/>
              </a:rPr>
              <a:t>eeef</a:t>
            </a:r>
            <a:r>
              <a:rPr lang="en-US" sz="1400" dirty="0" smtClean="0">
                <a:ea typeface="ＭＳ Ｐゴシック" pitchFamily="34" charset="-128"/>
              </a:rPr>
              <a:t> TA facility to support municipalities to develop energy efficiency projects</a:t>
            </a:r>
          </a:p>
        </p:txBody>
      </p:sp>
      <p:sp>
        <p:nvSpPr>
          <p:cNvPr id="17418" name="Rectangle 8"/>
          <p:cNvSpPr>
            <a:spLocks noChangeArrowheads="1"/>
          </p:cNvSpPr>
          <p:nvPr/>
        </p:nvSpPr>
        <p:spPr bwMode="auto">
          <a:xfrm>
            <a:off x="441450" y="4653136"/>
            <a:ext cx="2592000" cy="1440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smtClean="0">
                <a:solidFill>
                  <a:srgbClr val="FFFFFF"/>
                </a:solidFill>
              </a:rPr>
              <a:t>Financing of projects</a:t>
            </a:r>
          </a:p>
          <a:p>
            <a:pPr algn="ctr" eaLnBrk="0" hangingPunct="0">
              <a:lnSpc>
                <a:spcPts val="2263"/>
              </a:lnSpc>
              <a:tabLst>
                <a:tab pos="1138238" algn="l"/>
              </a:tabLst>
            </a:pPr>
            <a:r>
              <a:rPr lang="en-GB" dirty="0" smtClean="0">
                <a:solidFill>
                  <a:srgbClr val="FFFFFF"/>
                </a:solidFill>
              </a:rPr>
              <a:t> together with </a:t>
            </a:r>
          </a:p>
          <a:p>
            <a:pPr algn="ctr" eaLnBrk="0" hangingPunct="0">
              <a:lnSpc>
                <a:spcPts val="2263"/>
              </a:lnSpc>
              <a:tabLst>
                <a:tab pos="1138238" algn="l"/>
              </a:tabLst>
            </a:pPr>
            <a:r>
              <a:rPr lang="en-GB" dirty="0" smtClean="0">
                <a:solidFill>
                  <a:srgbClr val="FFFFFF"/>
                </a:solidFill>
              </a:rPr>
              <a:t>Structural Funds</a:t>
            </a:r>
            <a:endParaRPr lang="en-GB" dirty="0">
              <a:solidFill>
                <a:srgbClr val="FFFFFF"/>
              </a:solidFill>
            </a:endParaRPr>
          </a:p>
        </p:txBody>
      </p:sp>
      <p:sp>
        <p:nvSpPr>
          <p:cNvPr id="14" name="Rectangle 13"/>
          <p:cNvSpPr/>
          <p:nvPr/>
        </p:nvSpPr>
        <p:spPr bwMode="auto">
          <a:xfrm>
            <a:off x="3094038" y="4653136"/>
            <a:ext cx="5559425" cy="1440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Due to requirements by the EC a direct co-financing of one project by Structural Funds and the </a:t>
            </a:r>
            <a:r>
              <a:rPr lang="en-US" sz="1400" dirty="0" err="1" smtClean="0">
                <a:ea typeface="ＭＳ Ｐゴシック" pitchFamily="34" charset="-128"/>
              </a:rPr>
              <a:t>eeef</a:t>
            </a:r>
            <a:r>
              <a:rPr lang="en-US" sz="1400" dirty="0" smtClean="0">
                <a:ea typeface="ＭＳ Ｐゴシック" pitchFamily="34" charset="-128"/>
              </a:rPr>
              <a:t> is not allowed</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cs typeface="+mn-cs"/>
              </a:rPr>
              <a:t>If the project can be </a:t>
            </a:r>
            <a:r>
              <a:rPr lang="en-US" sz="1400" dirty="0" err="1" smtClean="0">
                <a:ea typeface="ＭＳ Ｐゴシック" pitchFamily="34" charset="-128"/>
                <a:cs typeface="+mn-cs"/>
              </a:rPr>
              <a:t>separatd</a:t>
            </a:r>
            <a:r>
              <a:rPr lang="en-US" sz="1400" dirty="0" smtClean="0">
                <a:ea typeface="ＭＳ Ｐゴシック" pitchFamily="34" charset="-128"/>
                <a:cs typeface="+mn-cs"/>
              </a:rPr>
              <a:t> into different phases, with Structural Funds and </a:t>
            </a:r>
            <a:r>
              <a:rPr lang="en-US" sz="1400" dirty="0" err="1" smtClean="0">
                <a:ea typeface="ＭＳ Ｐゴシック" pitchFamily="34" charset="-128"/>
                <a:cs typeface="+mn-cs"/>
              </a:rPr>
              <a:t>eeef</a:t>
            </a:r>
            <a:r>
              <a:rPr lang="en-US" sz="1400" dirty="0" smtClean="0">
                <a:ea typeface="ＭＳ Ｐゴシック" pitchFamily="34" charset="-128"/>
                <a:cs typeface="+mn-cs"/>
              </a:rPr>
              <a:t> financing possible for different phases</a:t>
            </a:r>
            <a:endParaRPr lang="de-DE" sz="1300" dirty="0">
              <a:ea typeface="ＭＳ Ｐゴシック" pitchFamily="34" charset="-128"/>
              <a:cs typeface="+mn-cs"/>
            </a:endParaRPr>
          </a:p>
        </p:txBody>
      </p:sp>
      <p:cxnSp>
        <p:nvCxnSpPr>
          <p:cNvPr id="16" name="Straight Connector 15"/>
          <p:cNvCxnSpPr/>
          <p:nvPr/>
        </p:nvCxnSpPr>
        <p:spPr>
          <a:xfrm>
            <a:off x="179512" y="4437112"/>
            <a:ext cx="8712968" cy="0"/>
          </a:xfrm>
          <a:prstGeom prst="line">
            <a:avLst/>
          </a:prstGeom>
          <a:ln w="22225">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9975" y="1916113"/>
            <a:ext cx="688657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200" dirty="0" err="1" smtClean="0">
                <a:solidFill>
                  <a:schemeClr val="tx1"/>
                </a:solidFill>
              </a:rPr>
              <a:t>eeef</a:t>
            </a:r>
            <a:r>
              <a:rPr lang="en-GB" sz="2200" dirty="0" smtClean="0">
                <a:solidFill>
                  <a:schemeClr val="tx1"/>
                </a:solidFill>
              </a:rPr>
              <a:t> – typical ESCO structures</a:t>
            </a:r>
            <a:endParaRPr lang="en-GB" sz="2200" dirty="0">
              <a:solidFill>
                <a:schemeClr val="tx1"/>
              </a:solidFill>
            </a:endParaRPr>
          </a:p>
        </p:txBody>
      </p:sp>
      <p:sp>
        <p:nvSpPr>
          <p:cNvPr id="16387" name="Title 1"/>
          <p:cNvSpPr>
            <a:spLocks noGrp="1"/>
          </p:cNvSpPr>
          <p:nvPr>
            <p:ph type="title"/>
          </p:nvPr>
        </p:nvSpPr>
        <p:spPr>
          <a:xfrm>
            <a:off x="446088" y="476250"/>
            <a:ext cx="8229600" cy="581025"/>
          </a:xfrm>
        </p:spPr>
        <p:txBody>
          <a:bodyPr/>
          <a:lstStyle/>
          <a:p>
            <a:r>
              <a:rPr lang="en-GB" dirty="0" smtClean="0">
                <a:solidFill>
                  <a:schemeClr val="tx1"/>
                </a:solidFill>
              </a:rPr>
              <a:t>Back-up slides </a:t>
            </a:r>
            <a:endParaRPr lang="en-GB" dirty="0" smtClean="0">
              <a:solidFill>
                <a:srgbClr val="FF0000"/>
              </a:solidFill>
            </a:endParaRPr>
          </a:p>
        </p:txBody>
      </p:sp>
      <p:sp>
        <p:nvSpPr>
          <p:cNvPr id="16389" name="Slide Number Placeholder 5"/>
          <p:cNvSpPr>
            <a:spLocks noGrp="1"/>
          </p:cNvSpPr>
          <p:nvPr>
            <p:ph type="sldNum" sz="quarter" idx="12"/>
          </p:nvPr>
        </p:nvSpPr>
        <p:spPr/>
        <p:txBody>
          <a:bodyPr/>
          <a:lstStyle/>
          <a:p>
            <a:pPr>
              <a:defRPr/>
            </a:pPr>
            <a:fld id="{31823751-9A3B-445C-850C-6BE11CFACD05}" type="slidenum">
              <a:rPr lang="de-DE" smtClean="0"/>
              <a:pPr>
                <a:defRPr/>
              </a:pPr>
              <a:t>7</a:t>
            </a:fld>
            <a:endParaRPr lang="de-DE" smtClean="0"/>
          </a:p>
        </p:txBody>
      </p:sp>
      <p:sp>
        <p:nvSpPr>
          <p:cNvPr id="7" name="Rectangle 6"/>
          <p:cNvSpPr/>
          <p:nvPr/>
        </p:nvSpPr>
        <p:spPr>
          <a:xfrm>
            <a:off x="395288" y="1916113"/>
            <a:ext cx="576262" cy="576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1</a:t>
            </a:r>
          </a:p>
        </p:txBody>
      </p:sp>
      <p:sp>
        <p:nvSpPr>
          <p:cNvPr id="10" name="Rectangle 9"/>
          <p:cNvSpPr/>
          <p:nvPr/>
        </p:nvSpPr>
        <p:spPr>
          <a:xfrm>
            <a:off x="395288" y="2708722"/>
            <a:ext cx="576262" cy="576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2</a:t>
            </a:r>
            <a:endParaRPr lang="en-GB" dirty="0"/>
          </a:p>
        </p:txBody>
      </p:sp>
      <p:sp>
        <p:nvSpPr>
          <p:cNvPr id="8" name="Rectangle 7"/>
          <p:cNvSpPr/>
          <p:nvPr/>
        </p:nvSpPr>
        <p:spPr>
          <a:xfrm>
            <a:off x="1069975" y="2708722"/>
            <a:ext cx="688657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200" dirty="0" smtClean="0">
                <a:solidFill>
                  <a:schemeClr val="tx1"/>
                </a:solidFill>
              </a:rPr>
              <a:t>TA overview</a:t>
            </a:r>
            <a:endParaRPr lang="en-GB" sz="2200" dirty="0">
              <a:solidFill>
                <a:schemeClr val="tx1"/>
              </a:solidFill>
            </a:endParaRPr>
          </a:p>
        </p:txBody>
      </p:sp>
      <p:sp>
        <p:nvSpPr>
          <p:cNvPr id="9" name="Rectangle 8"/>
          <p:cNvSpPr/>
          <p:nvPr/>
        </p:nvSpPr>
        <p:spPr>
          <a:xfrm>
            <a:off x="395536" y="3500809"/>
            <a:ext cx="576262" cy="576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3</a:t>
            </a:r>
            <a:endParaRPr lang="en-GB" dirty="0"/>
          </a:p>
        </p:txBody>
      </p:sp>
      <p:sp>
        <p:nvSpPr>
          <p:cNvPr id="11" name="Rectangle 10"/>
          <p:cNvSpPr/>
          <p:nvPr/>
        </p:nvSpPr>
        <p:spPr>
          <a:xfrm>
            <a:off x="1070223" y="3500809"/>
            <a:ext cx="688657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200" dirty="0" smtClean="0">
                <a:solidFill>
                  <a:schemeClr val="tx1"/>
                </a:solidFill>
              </a:rPr>
              <a:t>Portfolio overview and selected case studies</a:t>
            </a:r>
            <a:endParaRPr lang="en-GB" sz="2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8"/>
          </p:nvPr>
        </p:nvSpPr>
        <p:spPr/>
        <p:txBody>
          <a:bodyPr/>
          <a:lstStyle/>
          <a:p>
            <a:pPr>
              <a:defRPr/>
            </a:pPr>
            <a:fld id="{68CF3FB8-D51A-4662-94F0-2833BB0F8F29}" type="slidenum">
              <a:rPr lang="en-US" smtClean="0"/>
              <a:pPr>
                <a:defRPr/>
              </a:pPr>
              <a:t>8</a:t>
            </a:fld>
            <a:endParaRPr lang="en-US" smtClean="0"/>
          </a:p>
        </p:txBody>
      </p:sp>
      <p:grpSp>
        <p:nvGrpSpPr>
          <p:cNvPr id="33" name="Group 32"/>
          <p:cNvGrpSpPr/>
          <p:nvPr/>
        </p:nvGrpSpPr>
        <p:grpSpPr>
          <a:xfrm>
            <a:off x="323528" y="1700809"/>
            <a:ext cx="6120680" cy="3803992"/>
            <a:chOff x="1043608" y="1700808"/>
            <a:chExt cx="6624736" cy="4185188"/>
          </a:xfrm>
        </p:grpSpPr>
        <p:sp>
          <p:nvSpPr>
            <p:cNvPr id="13" name="Rectangle 12"/>
            <p:cNvSpPr/>
            <p:nvPr/>
          </p:nvSpPr>
          <p:spPr>
            <a:xfrm>
              <a:off x="3635896" y="2636912"/>
              <a:ext cx="1440160"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SPV </a:t>
              </a:r>
            </a:p>
            <a:p>
              <a:pPr algn="ctr"/>
              <a:r>
                <a:rPr lang="en-US" sz="1400" dirty="0" smtClean="0"/>
                <a:t>(ESCO founded)</a:t>
              </a:r>
              <a:endParaRPr lang="en-US" sz="1400" dirty="0"/>
            </a:p>
          </p:txBody>
        </p:sp>
        <p:sp>
          <p:nvSpPr>
            <p:cNvPr id="15" name="Rectangle 14"/>
            <p:cNvSpPr/>
            <p:nvPr/>
          </p:nvSpPr>
          <p:spPr>
            <a:xfrm>
              <a:off x="4860032" y="5013176"/>
              <a:ext cx="1440160" cy="72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O&amp;M partner/s</a:t>
              </a:r>
              <a:endParaRPr lang="en-US" sz="1600" dirty="0"/>
            </a:p>
          </p:txBody>
        </p:sp>
        <p:sp>
          <p:nvSpPr>
            <p:cNvPr id="16" name="Rectangle 15"/>
            <p:cNvSpPr/>
            <p:nvPr/>
          </p:nvSpPr>
          <p:spPr>
            <a:xfrm>
              <a:off x="2771800" y="5013176"/>
              <a:ext cx="1440160" cy="720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EPC partner</a:t>
              </a:r>
            </a:p>
            <a:p>
              <a:pPr algn="ctr"/>
              <a:endParaRPr lang="en-US" sz="1600" dirty="0"/>
            </a:p>
          </p:txBody>
        </p:sp>
        <p:sp>
          <p:nvSpPr>
            <p:cNvPr id="17" name="Rectangle 16"/>
            <p:cNvSpPr/>
            <p:nvPr/>
          </p:nvSpPr>
          <p:spPr>
            <a:xfrm>
              <a:off x="1403648" y="3717032"/>
              <a:ext cx="1440160" cy="720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eeef</a:t>
              </a:r>
              <a:endParaRPr lang="en-US" sz="1600" dirty="0"/>
            </a:p>
          </p:txBody>
        </p:sp>
        <p:sp>
          <p:nvSpPr>
            <p:cNvPr id="18" name="Rectangle 17"/>
            <p:cNvSpPr/>
            <p:nvPr/>
          </p:nvSpPr>
          <p:spPr>
            <a:xfrm>
              <a:off x="1403648" y="1700808"/>
              <a:ext cx="1440160"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ESCO Partner</a:t>
              </a:r>
              <a:endParaRPr lang="en-US" sz="1600" dirty="0"/>
            </a:p>
          </p:txBody>
        </p:sp>
        <p:sp>
          <p:nvSpPr>
            <p:cNvPr id="19" name="Rectangle 18"/>
            <p:cNvSpPr/>
            <p:nvPr/>
          </p:nvSpPr>
          <p:spPr>
            <a:xfrm>
              <a:off x="6084168" y="1700808"/>
              <a:ext cx="1584176" cy="2592288"/>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Municipality</a:t>
              </a:r>
              <a:endParaRPr lang="en-US" dirty="0"/>
            </a:p>
          </p:txBody>
        </p:sp>
        <p:cxnSp>
          <p:nvCxnSpPr>
            <p:cNvPr id="21" name="Shape 20"/>
            <p:cNvCxnSpPr>
              <a:stCxn id="18" idx="2"/>
              <a:endCxn id="13" idx="1"/>
            </p:cNvCxnSpPr>
            <p:nvPr/>
          </p:nvCxnSpPr>
          <p:spPr>
            <a:xfrm rot="16200000" flipH="1">
              <a:off x="2591780" y="1952836"/>
              <a:ext cx="576064" cy="1512168"/>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hape 22"/>
            <p:cNvCxnSpPr>
              <a:stCxn id="17" idx="0"/>
              <a:endCxn id="13" idx="1"/>
            </p:cNvCxnSpPr>
            <p:nvPr/>
          </p:nvCxnSpPr>
          <p:spPr>
            <a:xfrm rot="5400000" flipH="1" flipV="1">
              <a:off x="2519772" y="2600908"/>
              <a:ext cx="720080" cy="1512168"/>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807804" y="4041068"/>
              <a:ext cx="1656184" cy="288032"/>
            </a:xfrm>
            <a:prstGeom prst="bentConnector3">
              <a:avLst>
                <a:gd name="adj1" fmla="val 50000"/>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4463988" y="3897052"/>
              <a:ext cx="1656184" cy="576064"/>
            </a:xfrm>
            <a:prstGeom prst="bentConnector3">
              <a:avLst>
                <a:gd name="adj1" fmla="val 50000"/>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076056" y="3284984"/>
              <a:ext cx="1008000" cy="0"/>
            </a:xfrm>
            <a:prstGeom prst="straightConnector1">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76056" y="2708920"/>
              <a:ext cx="10080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11759" y="2506724"/>
              <a:ext cx="864096" cy="461666"/>
            </a:xfrm>
            <a:prstGeom prst="rect">
              <a:avLst/>
            </a:prstGeom>
            <a:noFill/>
          </p:spPr>
          <p:txBody>
            <a:bodyPr wrap="square" rtlCol="0">
              <a:spAutoFit/>
            </a:bodyPr>
            <a:lstStyle/>
            <a:p>
              <a:pPr algn="ctr"/>
              <a:r>
                <a:rPr lang="en-US" sz="1200" dirty="0" smtClean="0"/>
                <a:t>Capital injection</a:t>
              </a:r>
              <a:endParaRPr lang="en-US" sz="1200" dirty="0"/>
            </a:p>
          </p:txBody>
        </p:sp>
        <p:sp>
          <p:nvSpPr>
            <p:cNvPr id="41" name="TextBox 40"/>
            <p:cNvSpPr txBox="1"/>
            <p:nvPr/>
          </p:nvSpPr>
          <p:spPr>
            <a:xfrm>
              <a:off x="5076056" y="2420887"/>
              <a:ext cx="1080120" cy="287826"/>
            </a:xfrm>
            <a:prstGeom prst="rect">
              <a:avLst/>
            </a:prstGeom>
            <a:noFill/>
          </p:spPr>
          <p:txBody>
            <a:bodyPr wrap="square" rtlCol="0">
              <a:spAutoFit/>
            </a:bodyPr>
            <a:lstStyle/>
            <a:p>
              <a:pPr algn="ctr"/>
              <a:r>
                <a:rPr lang="en-US" sz="1100" dirty="0" smtClean="0"/>
                <a:t>Repayments</a:t>
              </a:r>
              <a:endParaRPr lang="en-US" sz="1100" dirty="0"/>
            </a:p>
          </p:txBody>
        </p:sp>
        <p:sp>
          <p:nvSpPr>
            <p:cNvPr id="42" name="TextBox 41"/>
            <p:cNvSpPr txBox="1"/>
            <p:nvPr/>
          </p:nvSpPr>
          <p:spPr>
            <a:xfrm>
              <a:off x="5004048" y="2691611"/>
              <a:ext cx="1152128" cy="660306"/>
            </a:xfrm>
            <a:prstGeom prst="rect">
              <a:avLst/>
            </a:prstGeom>
            <a:noFill/>
          </p:spPr>
          <p:txBody>
            <a:bodyPr wrap="square" rtlCol="0">
              <a:spAutoFit/>
            </a:bodyPr>
            <a:lstStyle/>
            <a:p>
              <a:pPr algn="ctr"/>
              <a:r>
                <a:rPr lang="en-US" sz="1100" dirty="0" smtClean="0"/>
                <a:t>Construction and O&amp;M</a:t>
              </a:r>
            </a:p>
            <a:p>
              <a:pPr algn="ctr"/>
              <a:r>
                <a:rPr lang="en-US" sz="1100" dirty="0" smtClean="0"/>
                <a:t>contracts</a:t>
              </a:r>
              <a:endParaRPr lang="en-US" sz="1100" dirty="0"/>
            </a:p>
          </p:txBody>
        </p:sp>
        <p:sp>
          <p:nvSpPr>
            <p:cNvPr id="43" name="TextBox 42"/>
            <p:cNvSpPr txBox="1"/>
            <p:nvPr/>
          </p:nvSpPr>
          <p:spPr>
            <a:xfrm>
              <a:off x="3800103" y="3548633"/>
              <a:ext cx="1203945" cy="461665"/>
            </a:xfrm>
            <a:prstGeom prst="rect">
              <a:avLst/>
            </a:prstGeom>
            <a:noFill/>
          </p:spPr>
          <p:txBody>
            <a:bodyPr wrap="square" rtlCol="0">
              <a:spAutoFit/>
            </a:bodyPr>
            <a:lstStyle/>
            <a:p>
              <a:pPr algn="ctr"/>
              <a:r>
                <a:rPr lang="en-US" sz="1200" dirty="0" smtClean="0"/>
                <a:t>Sub-contracts (a)</a:t>
              </a:r>
              <a:endParaRPr lang="en-US" sz="1200" dirty="0"/>
            </a:p>
          </p:txBody>
        </p:sp>
        <p:cxnSp>
          <p:nvCxnSpPr>
            <p:cNvPr id="45" name="Shape 44"/>
            <p:cNvCxnSpPr>
              <a:stCxn id="15" idx="3"/>
              <a:endCxn id="19" idx="2"/>
            </p:cNvCxnSpPr>
            <p:nvPr/>
          </p:nvCxnSpPr>
          <p:spPr>
            <a:xfrm flipV="1">
              <a:off x="6300192" y="4293096"/>
              <a:ext cx="576064" cy="1080120"/>
            </a:xfrm>
            <a:prstGeom prst="bentConnector2">
              <a:avLst/>
            </a:prstGeom>
            <a:ln w="19050">
              <a:solidFill>
                <a:schemeClr val="tx1"/>
              </a:solidFill>
              <a:prstDash val="dash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hape 46"/>
            <p:cNvCxnSpPr>
              <a:stCxn id="16" idx="2"/>
              <a:endCxn id="19" idx="3"/>
            </p:cNvCxnSpPr>
            <p:nvPr/>
          </p:nvCxnSpPr>
          <p:spPr>
            <a:xfrm rot="5400000" flipH="1" flipV="1">
              <a:off x="4211960" y="2276872"/>
              <a:ext cx="2736304" cy="4176464"/>
            </a:xfrm>
            <a:prstGeom prst="bentConnector4">
              <a:avLst>
                <a:gd name="adj1" fmla="val -8354"/>
                <a:gd name="adj2" fmla="val 105474"/>
              </a:avLst>
            </a:prstGeom>
            <a:ln w="19050">
              <a:solidFill>
                <a:schemeClr val="tx1"/>
              </a:solidFill>
              <a:prstDash val="dashDot"/>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44208" y="5424330"/>
              <a:ext cx="1203944" cy="461666"/>
            </a:xfrm>
            <a:prstGeom prst="rect">
              <a:avLst/>
            </a:prstGeom>
            <a:noFill/>
          </p:spPr>
          <p:txBody>
            <a:bodyPr wrap="square" rtlCol="0">
              <a:spAutoFit/>
            </a:bodyPr>
            <a:lstStyle/>
            <a:p>
              <a:pPr algn="ctr"/>
              <a:r>
                <a:rPr lang="en-US" sz="1200" dirty="0" smtClean="0"/>
                <a:t>Sub-contracts (b)</a:t>
              </a:r>
              <a:endParaRPr lang="en-US" sz="1200" dirty="0"/>
            </a:p>
          </p:txBody>
        </p:sp>
        <p:sp>
          <p:nvSpPr>
            <p:cNvPr id="29" name="TextBox 28"/>
            <p:cNvSpPr txBox="1"/>
            <p:nvPr/>
          </p:nvSpPr>
          <p:spPr>
            <a:xfrm>
              <a:off x="1043608" y="2413822"/>
              <a:ext cx="1080120" cy="711099"/>
            </a:xfrm>
            <a:prstGeom prst="rect">
              <a:avLst/>
            </a:prstGeom>
            <a:noFill/>
          </p:spPr>
          <p:txBody>
            <a:bodyPr wrap="square" rtlCol="0">
              <a:spAutoFit/>
            </a:bodyPr>
            <a:lstStyle/>
            <a:p>
              <a:pPr algn="ctr"/>
              <a:r>
                <a:rPr lang="en-US" sz="1200" dirty="0" smtClean="0"/>
                <a:t>Junior funds</a:t>
              </a:r>
            </a:p>
            <a:p>
              <a:pPr algn="ctr"/>
              <a:r>
                <a:rPr lang="en-US" sz="1200" dirty="0" smtClean="0"/>
                <a:t>(15%-30%)</a:t>
              </a:r>
              <a:endParaRPr lang="en-US" sz="1200" dirty="0"/>
            </a:p>
          </p:txBody>
        </p:sp>
        <p:sp>
          <p:nvSpPr>
            <p:cNvPr id="30" name="TextBox 29"/>
            <p:cNvSpPr txBox="1"/>
            <p:nvPr/>
          </p:nvSpPr>
          <p:spPr>
            <a:xfrm>
              <a:off x="1043608" y="3404405"/>
              <a:ext cx="1080120" cy="276999"/>
            </a:xfrm>
            <a:prstGeom prst="rect">
              <a:avLst/>
            </a:prstGeom>
            <a:noFill/>
          </p:spPr>
          <p:txBody>
            <a:bodyPr wrap="square" rtlCol="0">
              <a:spAutoFit/>
            </a:bodyPr>
            <a:lstStyle/>
            <a:p>
              <a:pPr algn="ctr"/>
              <a:r>
                <a:rPr lang="en-US" sz="1200" dirty="0" smtClean="0"/>
                <a:t>Senior debt</a:t>
              </a:r>
              <a:endParaRPr lang="en-US" sz="1200" dirty="0"/>
            </a:p>
          </p:txBody>
        </p:sp>
      </p:grpSp>
      <p:sp>
        <p:nvSpPr>
          <p:cNvPr id="34" name="Rectangle 33"/>
          <p:cNvSpPr/>
          <p:nvPr/>
        </p:nvSpPr>
        <p:spPr>
          <a:xfrm>
            <a:off x="6948264" y="1700808"/>
            <a:ext cx="2088232" cy="4176464"/>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948264" y="1844824"/>
            <a:ext cx="2051720" cy="4154984"/>
          </a:xfrm>
          <a:prstGeom prst="rect">
            <a:avLst/>
          </a:prstGeom>
          <a:noFill/>
        </p:spPr>
        <p:txBody>
          <a:bodyPr wrap="square" rtlCol="0">
            <a:spAutoFit/>
          </a:bodyPr>
          <a:lstStyle/>
          <a:p>
            <a:pPr marL="180975" indent="-180975">
              <a:buClr>
                <a:schemeClr val="accent2"/>
              </a:buClr>
              <a:buFont typeface="Wingdings" pitchFamily="2" charset="2"/>
              <a:buChar char="§"/>
            </a:pPr>
            <a:r>
              <a:rPr lang="en-GB" sz="1200" dirty="0" smtClean="0"/>
              <a:t> </a:t>
            </a:r>
            <a:r>
              <a:rPr lang="en-GB" sz="1200" dirty="0" err="1" smtClean="0"/>
              <a:t>eeef</a:t>
            </a:r>
            <a:r>
              <a:rPr lang="en-GB" sz="1200" dirty="0" smtClean="0"/>
              <a:t> offers a long  term  </a:t>
            </a:r>
            <a:br>
              <a:rPr lang="en-GB" sz="1200" dirty="0" smtClean="0"/>
            </a:br>
            <a:r>
              <a:rPr lang="en-GB" sz="1200" dirty="0" smtClean="0"/>
              <a:t>  financing</a:t>
            </a:r>
          </a:p>
          <a:p>
            <a:pPr marL="180975" indent="-180975">
              <a:buClr>
                <a:schemeClr val="accent2"/>
              </a:buClr>
              <a:buFont typeface="Wingdings" pitchFamily="2" charset="2"/>
              <a:buChar char="§"/>
            </a:pPr>
            <a:endParaRPr lang="en-GB" sz="1200" dirty="0" smtClean="0"/>
          </a:p>
          <a:p>
            <a:pPr marL="180975" indent="-180975">
              <a:buClr>
                <a:schemeClr val="accent2"/>
              </a:buClr>
              <a:buFont typeface="Wingdings" pitchFamily="2" charset="2"/>
              <a:buChar char="§"/>
            </a:pPr>
            <a:r>
              <a:rPr lang="en-GB" sz="1200" dirty="0" err="1" smtClean="0"/>
              <a:t>eeef</a:t>
            </a:r>
            <a:r>
              <a:rPr lang="en-GB" sz="1200" dirty="0" smtClean="0"/>
              <a:t> is not </a:t>
            </a:r>
            <a:r>
              <a:rPr lang="en-GB" sz="1200" dirty="0" err="1" smtClean="0"/>
              <a:t>detered</a:t>
            </a:r>
            <a:r>
              <a:rPr lang="en-GB" sz="1200" dirty="0" smtClean="0"/>
              <a:t> by smaller projects </a:t>
            </a:r>
          </a:p>
          <a:p>
            <a:pPr marL="180975" indent="-180975">
              <a:buClr>
                <a:schemeClr val="accent2"/>
              </a:buClr>
            </a:pPr>
            <a:r>
              <a:rPr lang="en-GB" sz="1200" dirty="0" smtClean="0"/>
              <a:t> </a:t>
            </a:r>
          </a:p>
          <a:p>
            <a:pPr marL="180975" indent="-180975">
              <a:buClr>
                <a:schemeClr val="accent2"/>
              </a:buClr>
              <a:buFont typeface="Wingdings" pitchFamily="2" charset="2"/>
              <a:buChar char="§"/>
            </a:pPr>
            <a:r>
              <a:rPr lang="en-GB" sz="1200" dirty="0" smtClean="0"/>
              <a:t>Construction phase is</a:t>
            </a:r>
            <a:br>
              <a:rPr lang="en-GB" sz="1200" dirty="0" smtClean="0"/>
            </a:br>
            <a:r>
              <a:rPr lang="en-GB" sz="1200" dirty="0" smtClean="0"/>
              <a:t>embraced in the financing</a:t>
            </a:r>
          </a:p>
          <a:p>
            <a:pPr marL="180975" indent="-180975">
              <a:buClr>
                <a:schemeClr val="accent2"/>
              </a:buClr>
            </a:pPr>
            <a:r>
              <a:rPr lang="en-GB" sz="1200" dirty="0" smtClean="0"/>
              <a:t> </a:t>
            </a:r>
          </a:p>
          <a:p>
            <a:pPr marL="180975" indent="-180975">
              <a:buClr>
                <a:schemeClr val="accent2"/>
              </a:buClr>
              <a:buFont typeface="Wingdings" pitchFamily="2" charset="2"/>
              <a:buChar char="§"/>
            </a:pPr>
            <a:r>
              <a:rPr lang="en-GB" sz="1200" dirty="0" smtClean="0"/>
              <a:t>Standard project finance</a:t>
            </a:r>
            <a:br>
              <a:rPr lang="en-GB" sz="1200" dirty="0" smtClean="0"/>
            </a:br>
            <a:r>
              <a:rPr lang="en-GB" sz="1200" dirty="0" smtClean="0"/>
              <a:t>package</a:t>
            </a:r>
          </a:p>
          <a:p>
            <a:pPr marL="180975" indent="-180975">
              <a:buClr>
                <a:schemeClr val="accent2"/>
              </a:buClr>
              <a:buFont typeface="Wingdings" pitchFamily="2" charset="2"/>
              <a:buChar char="§"/>
            </a:pPr>
            <a:endParaRPr lang="en-GB" sz="1200" dirty="0" smtClean="0"/>
          </a:p>
          <a:p>
            <a:pPr marL="180975" indent="-180975">
              <a:buClr>
                <a:schemeClr val="accent2"/>
              </a:buClr>
              <a:buFont typeface="Wingdings" pitchFamily="2" charset="2"/>
              <a:buChar char="§"/>
            </a:pPr>
            <a:r>
              <a:rPr lang="en-GB" sz="1200" dirty="0" smtClean="0"/>
              <a:t>More flexible in execution than commercial banks</a:t>
            </a:r>
          </a:p>
          <a:p>
            <a:pPr marL="180975" indent="-180975">
              <a:buClr>
                <a:schemeClr val="accent2"/>
              </a:buClr>
              <a:buFont typeface="Wingdings" pitchFamily="2" charset="2"/>
              <a:buChar char="§"/>
            </a:pPr>
            <a:endParaRPr lang="en-GB" sz="1200" dirty="0" smtClean="0"/>
          </a:p>
          <a:p>
            <a:pPr marL="180975" indent="-180975">
              <a:buClr>
                <a:schemeClr val="accent2"/>
              </a:buClr>
              <a:buFont typeface="Wingdings" pitchFamily="2" charset="2"/>
              <a:buChar char="§"/>
            </a:pPr>
            <a:r>
              <a:rPr lang="en-GB" sz="1200" dirty="0" smtClean="0"/>
              <a:t>Commercial rate funding</a:t>
            </a:r>
          </a:p>
          <a:p>
            <a:pPr marL="180975" indent="-180975">
              <a:buClr>
                <a:schemeClr val="accent2"/>
              </a:buClr>
              <a:buFont typeface="Wingdings" pitchFamily="2" charset="2"/>
              <a:buChar char="§"/>
            </a:pPr>
            <a:endParaRPr lang="en-GB" sz="1200" dirty="0" smtClean="0"/>
          </a:p>
          <a:p>
            <a:pPr marL="180975" indent="-180975">
              <a:buClr>
                <a:schemeClr val="accent2"/>
              </a:buClr>
              <a:buFont typeface="Wingdings" pitchFamily="2" charset="2"/>
              <a:buChar char="§"/>
            </a:pPr>
            <a:r>
              <a:rPr lang="en-GB" sz="1200" dirty="0" smtClean="0"/>
              <a:t>ESCOs profit from off balance sheet structure</a:t>
            </a:r>
          </a:p>
          <a:p>
            <a:pPr>
              <a:buClr>
                <a:schemeClr val="accent2"/>
              </a:buClr>
              <a:buFont typeface="Wingdings" pitchFamily="2" charset="2"/>
              <a:buChar char="§"/>
            </a:pPr>
            <a:endParaRPr lang="en-GB" sz="1200" dirty="0"/>
          </a:p>
        </p:txBody>
      </p:sp>
      <p:sp>
        <p:nvSpPr>
          <p:cNvPr id="28" name="Title 1"/>
          <p:cNvSpPr txBox="1">
            <a:spLocks/>
          </p:cNvSpPr>
          <p:nvPr/>
        </p:nvSpPr>
        <p:spPr bwMode="auto">
          <a:xfrm>
            <a:off x="446088" y="476250"/>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r>
              <a:rPr lang="en-US" sz="2400" b="1" dirty="0" smtClean="0">
                <a:latin typeface="+mn-lt"/>
                <a:ea typeface="ＭＳ Ｐゴシック" pitchFamily="34" charset="-128"/>
                <a:cs typeface="ＭＳ Ｐゴシック" pitchFamily="-109" charset="-128"/>
              </a:rPr>
              <a:t>Typical ESCO structures:</a:t>
            </a:r>
          </a:p>
          <a:p>
            <a:pPr lvl="0" eaLnBrk="0" hangingPunct="0"/>
            <a:r>
              <a:rPr lang="en-US" sz="2400" b="1" dirty="0" smtClean="0">
                <a:latin typeface="+mn-lt"/>
                <a:ea typeface="ＭＳ Ｐゴシック" pitchFamily="34" charset="-128"/>
                <a:cs typeface="ＭＳ Ｐゴシック" pitchFamily="-109" charset="-128"/>
              </a:rPr>
              <a:t>A classic project finance structure</a:t>
            </a:r>
            <a:endParaRPr kumimoji="0" lang="en-GB" sz="2400" b="1" i="0" u="none" strike="noStrike" kern="1200" cap="none" spc="0" normalizeH="0" baseline="0" noProof="0" dirty="0" smtClean="0">
              <a:ln>
                <a:noFill/>
              </a:ln>
              <a:solidFill>
                <a:srgbClr val="FF0000"/>
              </a:solidFill>
              <a:effectLst/>
              <a:uLnTx/>
              <a:uFillTx/>
              <a:latin typeface="+mn-lt"/>
              <a:ea typeface="ＭＳ Ｐゴシック" pitchFamily="34" charset="-128"/>
              <a:cs typeface="ＭＳ Ｐゴシック" pitchFamily="-109" charset="-128"/>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F3B001-2C8D-4CC9-959D-BEFE341FDCE6}" type="slidenum">
              <a:rPr lang="de-DE" smtClean="0"/>
              <a:pPr>
                <a:defRPr/>
              </a:pPr>
              <a:t>9</a:t>
            </a:fld>
            <a:endParaRPr lang="de-DE"/>
          </a:p>
        </p:txBody>
      </p:sp>
      <p:sp>
        <p:nvSpPr>
          <p:cNvPr id="5" name="Rectangle 4"/>
          <p:cNvSpPr/>
          <p:nvPr/>
        </p:nvSpPr>
        <p:spPr>
          <a:xfrm>
            <a:off x="611560" y="3573016"/>
            <a:ext cx="1330583" cy="6544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eeef</a:t>
            </a:r>
            <a:endParaRPr lang="en-US" sz="1600" dirty="0"/>
          </a:p>
        </p:txBody>
      </p:sp>
      <p:sp>
        <p:nvSpPr>
          <p:cNvPr id="6" name="Rectangle 5"/>
          <p:cNvSpPr/>
          <p:nvPr/>
        </p:nvSpPr>
        <p:spPr>
          <a:xfrm>
            <a:off x="4716016" y="3423667"/>
            <a:ext cx="1656184" cy="936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Municipality</a:t>
            </a:r>
            <a:endParaRPr lang="en-GB" sz="1400" dirty="0"/>
          </a:p>
        </p:txBody>
      </p:sp>
      <p:sp>
        <p:nvSpPr>
          <p:cNvPr id="9" name="Rectangle 8"/>
          <p:cNvSpPr/>
          <p:nvPr/>
        </p:nvSpPr>
        <p:spPr>
          <a:xfrm>
            <a:off x="611560" y="1700808"/>
            <a:ext cx="1330583" cy="654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ESCO Partner</a:t>
            </a:r>
            <a:endParaRPr lang="en-US" sz="1600" dirty="0"/>
          </a:p>
        </p:txBody>
      </p:sp>
      <p:cxnSp>
        <p:nvCxnSpPr>
          <p:cNvPr id="11" name="Shape 10"/>
          <p:cNvCxnSpPr>
            <a:stCxn id="9" idx="3"/>
            <a:endCxn id="6" idx="0"/>
          </p:cNvCxnSpPr>
          <p:nvPr/>
        </p:nvCxnSpPr>
        <p:spPr>
          <a:xfrm>
            <a:off x="1942143" y="2028055"/>
            <a:ext cx="3601965" cy="1395612"/>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79712" y="1742619"/>
            <a:ext cx="3514104" cy="246221"/>
          </a:xfrm>
          <a:prstGeom prst="rect">
            <a:avLst/>
          </a:prstGeom>
          <a:noFill/>
        </p:spPr>
        <p:txBody>
          <a:bodyPr wrap="none" rtlCol="0">
            <a:spAutoFit/>
          </a:bodyPr>
          <a:lstStyle/>
          <a:p>
            <a:r>
              <a:rPr lang="en-GB" sz="1000" dirty="0" smtClean="0"/>
              <a:t>Installations/construction, O&amp;M, energy savings guarantee </a:t>
            </a:r>
            <a:endParaRPr lang="en-GB" sz="1000" dirty="0"/>
          </a:p>
        </p:txBody>
      </p:sp>
      <p:cxnSp>
        <p:nvCxnSpPr>
          <p:cNvPr id="14" name="Straight Arrow Connector 13"/>
          <p:cNvCxnSpPr/>
          <p:nvPr/>
        </p:nvCxnSpPr>
        <p:spPr>
          <a:xfrm>
            <a:off x="1259632" y="2355301"/>
            <a:ext cx="0" cy="121771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47913" y="2564904"/>
            <a:ext cx="1462260" cy="861774"/>
          </a:xfrm>
          <a:prstGeom prst="rect">
            <a:avLst/>
          </a:prstGeom>
          <a:noFill/>
        </p:spPr>
        <p:txBody>
          <a:bodyPr wrap="none" rtlCol="0">
            <a:spAutoFit/>
          </a:bodyPr>
          <a:lstStyle/>
          <a:p>
            <a:r>
              <a:rPr lang="en-GB" sz="1000" dirty="0" smtClean="0"/>
              <a:t>Assigning of</a:t>
            </a:r>
          </a:p>
          <a:p>
            <a:r>
              <a:rPr lang="en-GB" sz="1000" dirty="0" smtClean="0"/>
              <a:t>receivables (80%-90%</a:t>
            </a:r>
          </a:p>
          <a:p>
            <a:r>
              <a:rPr lang="en-GB" sz="1000" dirty="0" smtClean="0"/>
              <a:t>of the funding amount)</a:t>
            </a:r>
          </a:p>
          <a:p>
            <a:r>
              <a:rPr lang="en-GB" sz="1000" dirty="0" smtClean="0"/>
              <a:t>discounted (discount </a:t>
            </a:r>
          </a:p>
          <a:p>
            <a:r>
              <a:rPr lang="en-GB" sz="1000" dirty="0" smtClean="0"/>
              <a:t>factor to be outlined)</a:t>
            </a:r>
            <a:endParaRPr lang="en-GB" sz="1000" dirty="0"/>
          </a:p>
        </p:txBody>
      </p:sp>
      <p:sp>
        <p:nvSpPr>
          <p:cNvPr id="17" name="TextBox 16"/>
          <p:cNvSpPr txBox="1"/>
          <p:nvPr/>
        </p:nvSpPr>
        <p:spPr bwMode="auto">
          <a:xfrm>
            <a:off x="2467744" y="3933056"/>
            <a:ext cx="1600200" cy="707886"/>
          </a:xfrm>
          <a:prstGeom prst="rect">
            <a:avLst/>
          </a:prstGeom>
          <a:noFill/>
          <a:ln>
            <a:noFill/>
          </a:ln>
        </p:spPr>
        <p:txBody>
          <a:bodyPr>
            <a:spAutoFit/>
          </a:bodyPr>
          <a:lstStyle/>
          <a:p>
            <a:pPr algn="ctr" fontAlgn="auto">
              <a:spcBef>
                <a:spcPts val="0"/>
              </a:spcBef>
              <a:spcAft>
                <a:spcPts val="0"/>
              </a:spcAft>
              <a:defRPr/>
            </a:pPr>
            <a:r>
              <a:rPr lang="en-GB" sz="1000" dirty="0" smtClean="0">
                <a:latin typeface="+mn-lt"/>
                <a:cs typeface="+mn-cs"/>
              </a:rPr>
              <a:t>Payments </a:t>
            </a:r>
            <a:r>
              <a:rPr lang="en-GB" sz="1000" dirty="0">
                <a:latin typeface="+mn-lt"/>
                <a:cs typeface="+mn-cs"/>
              </a:rPr>
              <a:t>based on </a:t>
            </a:r>
            <a:r>
              <a:rPr lang="en-GB" sz="1000" dirty="0" smtClean="0">
                <a:latin typeface="+mn-lt"/>
                <a:cs typeface="+mn-cs"/>
              </a:rPr>
              <a:t>the savings share, no increase of the City budget </a:t>
            </a:r>
            <a:endParaRPr lang="en-GB" sz="1000" dirty="0">
              <a:latin typeface="+mn-lt"/>
              <a:cs typeface="+mn-cs"/>
            </a:endParaRPr>
          </a:p>
        </p:txBody>
      </p:sp>
      <p:cxnSp>
        <p:nvCxnSpPr>
          <p:cNvPr id="19" name="Straight Arrow Connector 18"/>
          <p:cNvCxnSpPr>
            <a:stCxn id="6" idx="1"/>
            <a:endCxn id="5" idx="3"/>
          </p:cNvCxnSpPr>
          <p:nvPr/>
        </p:nvCxnSpPr>
        <p:spPr>
          <a:xfrm flipH="1">
            <a:off x="1942143" y="3891719"/>
            <a:ext cx="2773873" cy="85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203848" y="1484784"/>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1</a:t>
            </a:r>
            <a:endParaRPr lang="en-GB" sz="1000" dirty="0"/>
          </a:p>
        </p:txBody>
      </p:sp>
      <p:sp>
        <p:nvSpPr>
          <p:cNvPr id="23" name="Oval 22"/>
          <p:cNvSpPr/>
          <p:nvPr/>
        </p:nvSpPr>
        <p:spPr>
          <a:xfrm>
            <a:off x="971600" y="2852936"/>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2</a:t>
            </a:r>
            <a:endParaRPr lang="en-GB" sz="1000" dirty="0"/>
          </a:p>
        </p:txBody>
      </p:sp>
      <p:sp>
        <p:nvSpPr>
          <p:cNvPr id="24" name="Oval 23"/>
          <p:cNvSpPr/>
          <p:nvPr/>
        </p:nvSpPr>
        <p:spPr>
          <a:xfrm>
            <a:off x="3059832" y="3645024"/>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3</a:t>
            </a:r>
            <a:endParaRPr lang="en-GB" sz="1000" dirty="0"/>
          </a:p>
        </p:txBody>
      </p:sp>
      <p:sp>
        <p:nvSpPr>
          <p:cNvPr id="25" name="Rectangle 24"/>
          <p:cNvSpPr/>
          <p:nvPr/>
        </p:nvSpPr>
        <p:spPr>
          <a:xfrm>
            <a:off x="6588224" y="1700808"/>
            <a:ext cx="2448272" cy="3888432"/>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6660232" y="1700808"/>
            <a:ext cx="2304256" cy="3785652"/>
          </a:xfrm>
          <a:prstGeom prst="rect">
            <a:avLst/>
          </a:prstGeom>
          <a:noFill/>
        </p:spPr>
        <p:txBody>
          <a:bodyPr wrap="square" rtlCol="0">
            <a:spAutoFit/>
          </a:bodyPr>
          <a:lstStyle/>
          <a:p>
            <a:pPr>
              <a:buClr>
                <a:schemeClr val="accent2"/>
              </a:buClr>
              <a:buFont typeface="Wingdings" pitchFamily="2" charset="2"/>
              <a:buChar char="§"/>
            </a:pPr>
            <a:r>
              <a:rPr lang="en-GB" sz="1200" dirty="0" smtClean="0"/>
              <a:t> </a:t>
            </a:r>
            <a:r>
              <a:rPr lang="en-GB" sz="1200" dirty="0" err="1" smtClean="0"/>
              <a:t>eeef</a:t>
            </a:r>
            <a:r>
              <a:rPr lang="en-GB" sz="1200" dirty="0" smtClean="0"/>
              <a:t> offers non recourse </a:t>
            </a:r>
            <a:br>
              <a:rPr lang="en-GB" sz="1200" dirty="0" smtClean="0"/>
            </a:br>
            <a:r>
              <a:rPr lang="en-GB" sz="1200" dirty="0" smtClean="0"/>
              <a:t>  solution to be implemented </a:t>
            </a:r>
          </a:p>
          <a:p>
            <a:pPr>
              <a:buClr>
                <a:schemeClr val="accent2"/>
              </a:buClr>
            </a:pPr>
            <a:r>
              <a:rPr lang="en-GB" sz="1200" dirty="0" smtClean="0"/>
              <a:t>  quickly</a:t>
            </a:r>
          </a:p>
          <a:p>
            <a:pPr>
              <a:buClr>
                <a:schemeClr val="accent2"/>
              </a:buClr>
              <a:buFont typeface="Wingdings" pitchFamily="2" charset="2"/>
              <a:buChar char="§"/>
            </a:pPr>
            <a:endParaRPr lang="en-GB" sz="1200" dirty="0" smtClean="0"/>
          </a:p>
          <a:p>
            <a:pPr>
              <a:buClr>
                <a:schemeClr val="accent2"/>
              </a:buClr>
              <a:buFont typeface="Wingdings" pitchFamily="2" charset="2"/>
              <a:buChar char="§"/>
            </a:pPr>
            <a:r>
              <a:rPr lang="en-GB" sz="1200" dirty="0" smtClean="0"/>
              <a:t> Purchase of receivables</a:t>
            </a:r>
            <a:br>
              <a:rPr lang="en-GB" sz="1200" dirty="0" smtClean="0"/>
            </a:br>
            <a:r>
              <a:rPr lang="en-GB" sz="1200" dirty="0" smtClean="0"/>
              <a:t>  does not include future </a:t>
            </a:r>
            <a:br>
              <a:rPr lang="en-GB" sz="1200" dirty="0" smtClean="0"/>
            </a:br>
            <a:r>
              <a:rPr lang="en-GB" sz="1200" dirty="0" smtClean="0"/>
              <a:t>  receivables for services   </a:t>
            </a:r>
            <a:br>
              <a:rPr lang="en-GB" sz="1200" dirty="0" smtClean="0"/>
            </a:br>
            <a:r>
              <a:rPr lang="en-GB" sz="1200" dirty="0" smtClean="0"/>
              <a:t>  (O&amp;M is not sold) </a:t>
            </a:r>
          </a:p>
          <a:p>
            <a:pPr>
              <a:buClr>
                <a:schemeClr val="accent2"/>
              </a:buClr>
            </a:pPr>
            <a:r>
              <a:rPr lang="en-GB" sz="1200" dirty="0" smtClean="0"/>
              <a:t> </a:t>
            </a:r>
          </a:p>
          <a:p>
            <a:pPr>
              <a:buClr>
                <a:schemeClr val="accent2"/>
              </a:buClr>
              <a:buFont typeface="Wingdings" pitchFamily="2" charset="2"/>
              <a:buChar char="§"/>
            </a:pPr>
            <a:r>
              <a:rPr lang="en-GB" sz="1200" dirty="0" smtClean="0"/>
              <a:t> ESCO is responsible for  </a:t>
            </a:r>
            <a:br>
              <a:rPr lang="en-GB" sz="1200" dirty="0" smtClean="0"/>
            </a:br>
            <a:r>
              <a:rPr lang="en-GB" sz="1200" dirty="0" smtClean="0"/>
              <a:t>  energy savings performance</a:t>
            </a:r>
            <a:br>
              <a:rPr lang="en-GB" sz="1200" dirty="0" smtClean="0"/>
            </a:br>
            <a:r>
              <a:rPr lang="en-GB" sz="1200" dirty="0" smtClean="0"/>
              <a:t>  during the tenor of the</a:t>
            </a:r>
            <a:br>
              <a:rPr lang="en-GB" sz="1200" dirty="0" smtClean="0"/>
            </a:br>
            <a:r>
              <a:rPr lang="en-GB" sz="1200" dirty="0" smtClean="0"/>
              <a:t>  financing contract, re-</a:t>
            </a:r>
            <a:br>
              <a:rPr lang="en-GB" sz="1200" dirty="0" smtClean="0"/>
            </a:br>
            <a:r>
              <a:rPr lang="en-GB" sz="1200" dirty="0" smtClean="0"/>
              <a:t>  payment obligations when </a:t>
            </a:r>
            <a:br>
              <a:rPr lang="en-GB" sz="1200" dirty="0" smtClean="0"/>
            </a:br>
            <a:r>
              <a:rPr lang="en-GB" sz="1200" dirty="0" smtClean="0"/>
              <a:t>  savings are not realised</a:t>
            </a:r>
          </a:p>
          <a:p>
            <a:pPr>
              <a:buClr>
                <a:schemeClr val="accent2"/>
              </a:buClr>
            </a:pPr>
            <a:r>
              <a:rPr lang="en-GB" sz="1200" dirty="0" smtClean="0"/>
              <a:t> </a:t>
            </a:r>
          </a:p>
          <a:p>
            <a:pPr>
              <a:buClr>
                <a:schemeClr val="accent2"/>
              </a:buClr>
              <a:buFont typeface="Wingdings" pitchFamily="2" charset="2"/>
              <a:buChar char="§"/>
            </a:pPr>
            <a:r>
              <a:rPr lang="en-GB" sz="1200" dirty="0" smtClean="0"/>
              <a:t> City is co-operating with </a:t>
            </a:r>
            <a:br>
              <a:rPr lang="en-GB" sz="1200" dirty="0" smtClean="0"/>
            </a:br>
            <a:r>
              <a:rPr lang="en-GB" sz="1200" dirty="0" smtClean="0"/>
              <a:t>   the financing partner  known  </a:t>
            </a:r>
            <a:br>
              <a:rPr lang="en-GB" sz="1200" dirty="0" smtClean="0"/>
            </a:br>
            <a:r>
              <a:rPr lang="en-GB" sz="1200" dirty="0" smtClean="0"/>
              <a:t>   to it from the Technical </a:t>
            </a:r>
            <a:br>
              <a:rPr lang="en-GB" sz="1200" dirty="0" smtClean="0"/>
            </a:br>
            <a:r>
              <a:rPr lang="en-GB" sz="1200" dirty="0" smtClean="0"/>
              <a:t>   Assistance cooperation</a:t>
            </a:r>
            <a:endParaRPr lang="en-GB" sz="1200" dirty="0"/>
          </a:p>
        </p:txBody>
      </p:sp>
      <p:sp>
        <p:nvSpPr>
          <p:cNvPr id="20" name="Title 1"/>
          <p:cNvSpPr txBox="1">
            <a:spLocks/>
          </p:cNvSpPr>
          <p:nvPr/>
        </p:nvSpPr>
        <p:spPr bwMode="auto">
          <a:xfrm>
            <a:off x="446088" y="476250"/>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r>
              <a:rPr lang="en-US" sz="2400" b="1" dirty="0" smtClean="0">
                <a:latin typeface="+mn-lt"/>
                <a:ea typeface="ＭＳ Ｐゴシック" pitchFamily="34" charset="-128"/>
                <a:cs typeface="ＭＳ Ｐゴシック" pitchFamily="-109" charset="-128"/>
              </a:rPr>
              <a:t>Typical ESCO structures: </a:t>
            </a:r>
          </a:p>
          <a:p>
            <a:pPr lvl="0" eaLnBrk="0" hangingPunct="0"/>
            <a:r>
              <a:rPr lang="en-US" sz="2400" b="1" dirty="0" smtClean="0">
                <a:latin typeface="+mn-lt"/>
                <a:ea typeface="ＭＳ Ｐゴシック" pitchFamily="34" charset="-128"/>
                <a:cs typeface="ＭＳ Ｐゴシック" pitchFamily="-109" charset="-128"/>
              </a:rPr>
              <a:t>Purchase of receivables</a:t>
            </a:r>
            <a:endParaRPr kumimoji="0" lang="en-GB" sz="2400" b="1" i="0" u="none" strike="noStrike" kern="1200" cap="none" spc="0" normalizeH="0" baseline="0" noProof="0" dirty="0" smtClean="0">
              <a:ln>
                <a:noFill/>
              </a:ln>
              <a:solidFill>
                <a:srgbClr val="FF0000"/>
              </a:solidFill>
              <a:effectLst/>
              <a:uLnTx/>
              <a:uFillTx/>
              <a:latin typeface="+mn-lt"/>
              <a:ea typeface="ＭＳ Ｐゴシック" pitchFamily="34" charset="-128"/>
              <a:cs typeface="ＭＳ Ｐゴシック" pitchFamily="-109" charset="-128"/>
            </a:endParaRPr>
          </a:p>
        </p:txBody>
      </p:sp>
    </p:spTree>
  </p:cSld>
  <p:clrMapOvr>
    <a:masterClrMapping/>
  </p:clrMapOvr>
</p:sld>
</file>

<file path=ppt/theme/theme1.xml><?xml version="1.0" encoding="utf-8"?>
<a:theme xmlns:a="http://schemas.openxmlformats.org/drawingml/2006/main" name="Standarddesign">
  <a:themeElements>
    <a:clrScheme name="EEEF">
      <a:dk1>
        <a:srgbClr val="000000"/>
      </a:dk1>
      <a:lt1>
        <a:srgbClr val="FFFFFF"/>
      </a:lt1>
      <a:dk2>
        <a:srgbClr val="76B828"/>
      </a:dk2>
      <a:lt2>
        <a:srgbClr val="9D9D9D"/>
      </a:lt2>
      <a:accent1>
        <a:srgbClr val="B1CB19"/>
      </a:accent1>
      <a:accent2>
        <a:srgbClr val="76B828"/>
      </a:accent2>
      <a:accent3>
        <a:srgbClr val="FFFFFF"/>
      </a:accent3>
      <a:accent4>
        <a:srgbClr val="D9AA00"/>
      </a:accent4>
      <a:accent5>
        <a:srgbClr val="98130D"/>
      </a:accent5>
      <a:accent6>
        <a:srgbClr val="003D75"/>
      </a:accent6>
      <a:hlink>
        <a:srgbClr val="B1CB19"/>
      </a:hlink>
      <a:folHlink>
        <a:srgbClr val="003D75"/>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76B828"/>
        </a:dk2>
        <a:lt2>
          <a:srgbClr val="9D9D9D"/>
        </a:lt2>
        <a:accent1>
          <a:srgbClr val="B1CB19"/>
        </a:accent1>
        <a:accent2>
          <a:srgbClr val="76B828"/>
        </a:accent2>
        <a:accent3>
          <a:srgbClr val="FFFFFF"/>
        </a:accent3>
        <a:accent4>
          <a:srgbClr val="000000"/>
        </a:accent4>
        <a:accent5>
          <a:srgbClr val="D5E2AB"/>
        </a:accent5>
        <a:accent6>
          <a:srgbClr val="6AA623"/>
        </a:accent6>
        <a:hlink>
          <a:srgbClr val="B1CB19"/>
        </a:hlink>
        <a:folHlink>
          <a:srgbClr val="003D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Zwischenfolie">
  <a:themeElements>
    <a:clrScheme name="EEEF">
      <a:dk1>
        <a:srgbClr val="000000"/>
      </a:dk1>
      <a:lt1>
        <a:srgbClr val="FFFFFF"/>
      </a:lt1>
      <a:dk2>
        <a:srgbClr val="76B828"/>
      </a:dk2>
      <a:lt2>
        <a:srgbClr val="9D9D9D"/>
      </a:lt2>
      <a:accent1>
        <a:srgbClr val="B1CB19"/>
      </a:accent1>
      <a:accent2>
        <a:srgbClr val="76B828"/>
      </a:accent2>
      <a:accent3>
        <a:srgbClr val="FFFFFF"/>
      </a:accent3>
      <a:accent4>
        <a:srgbClr val="D9AA00"/>
      </a:accent4>
      <a:accent5>
        <a:srgbClr val="98130D"/>
      </a:accent5>
      <a:accent6>
        <a:srgbClr val="003D75"/>
      </a:accent6>
      <a:hlink>
        <a:srgbClr val="B1CB19"/>
      </a:hlink>
      <a:folHlink>
        <a:srgbClr val="003D75"/>
      </a:folHlink>
    </a:clrScheme>
    <a:fontScheme name="Zwischen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wischen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wischen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wischen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wischen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wischen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wischen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wischen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wischen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wischen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wischen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wischen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wischen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Zwischenfolie 13">
        <a:dk1>
          <a:srgbClr val="000000"/>
        </a:dk1>
        <a:lt1>
          <a:srgbClr val="FFFFFF"/>
        </a:lt1>
        <a:dk2>
          <a:srgbClr val="76B828"/>
        </a:dk2>
        <a:lt2>
          <a:srgbClr val="9D9D9D"/>
        </a:lt2>
        <a:accent1>
          <a:srgbClr val="B1CB19"/>
        </a:accent1>
        <a:accent2>
          <a:srgbClr val="76B828"/>
        </a:accent2>
        <a:accent3>
          <a:srgbClr val="FFFFFF"/>
        </a:accent3>
        <a:accent4>
          <a:srgbClr val="000000"/>
        </a:accent4>
        <a:accent5>
          <a:srgbClr val="D5E2AB"/>
        </a:accent5>
        <a:accent6>
          <a:srgbClr val="6AA623"/>
        </a:accent6>
        <a:hlink>
          <a:srgbClr val="B1CB19"/>
        </a:hlink>
        <a:folHlink>
          <a:srgbClr val="003D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2425</Words>
  <Application>Microsoft Office PowerPoint</Application>
  <PresentationFormat>On-screen Show (4:3)</PresentationFormat>
  <Paragraphs>584</Paragraphs>
  <Slides>20</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 Unicode MS</vt:lpstr>
      <vt:lpstr>ＭＳ Ｐゴシック</vt:lpstr>
      <vt:lpstr>Arial</vt:lpstr>
      <vt:lpstr>Symbol</vt:lpstr>
      <vt:lpstr>Wingdings</vt:lpstr>
      <vt:lpstr>Standarddesign</vt:lpstr>
      <vt:lpstr>Zwischenfolie</vt:lpstr>
      <vt:lpstr>eeef - European Energy Efficiency Fund  Workstream: enhanced operational cooperation between EIB and NPBs Luxembourg, 26 March 2015  </vt:lpstr>
      <vt:lpstr>eeef at a glance</vt:lpstr>
      <vt:lpstr>eeef fund structure </vt:lpstr>
      <vt:lpstr>PowerPoint Presentation</vt:lpstr>
      <vt:lpstr>Advantages of the eeef from a  borrower's perspective</vt:lpstr>
      <vt:lpstr>eeef Technical Assistance facility and possible co-operation with Structural Funds</vt:lpstr>
      <vt:lpstr>Back-up slides </vt:lpstr>
      <vt:lpstr>PowerPoint Presentation</vt:lpstr>
      <vt:lpstr>PowerPoint Presentation</vt:lpstr>
      <vt:lpstr>PowerPoint Presentation</vt:lpstr>
      <vt:lpstr>PowerPoint Presentation</vt:lpstr>
      <vt:lpstr>eeef portfolio overview as of today  </vt:lpstr>
      <vt:lpstr>PowerPoint Presentation</vt:lpstr>
      <vt:lpstr>PowerPoint Presentation</vt:lpstr>
      <vt:lpstr>PowerPoint Presentation</vt:lpstr>
      <vt:lpstr>PowerPoint Presentation</vt:lpstr>
      <vt:lpstr>PowerPoint Presentation</vt:lpstr>
      <vt:lpstr>PowerPoint Presentation</vt:lpstr>
      <vt:lpstr>Contacts</vt:lpstr>
      <vt:lpstr>PowerPoint Presentation</vt:lpstr>
    </vt:vector>
  </TitlesOfParts>
  <Company>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platz24</dc:creator>
  <cp:keywords>Public</cp:keywords>
  <cp:lastModifiedBy>Andra Feldmane</cp:lastModifiedBy>
  <cp:revision>1130</cp:revision>
  <cp:lastPrinted>2014-09-30T15:08:54Z</cp:lastPrinted>
  <dcterms:created xsi:type="dcterms:W3CDTF">2011-08-19T13:14:41Z</dcterms:created>
  <dcterms:modified xsi:type="dcterms:W3CDTF">2015-07-20T08:46:25Z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dbe56899-5dc9-47bd-a638-4766ceae741e</vt:lpwstr>
  </property>
  <property fmtid="{D5CDD505-2E9C-101B-9397-08002B2CF9AE}" pid="3" name="aliashDocumentMarking">
    <vt:lpwstr/>
  </property>
  <property fmtid="{D5CDD505-2E9C-101B-9397-08002B2CF9AE}" pid="4" name="db.comClassification">
    <vt:lpwstr>Public</vt:lpwstr>
  </property>
</Properties>
</file>