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62" r:id="rId8"/>
    <p:sldId id="263" r:id="rId9"/>
    <p:sldId id="27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75EAF-AEDE-40D7-B1E7-2AFD24330FB4}" v="28" dt="2018-08-13T07:20:21.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70" d="100"/>
          <a:sy n="70" d="100"/>
        </p:scale>
        <p:origin x="350" y="9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93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tsa Kozhuharova" userId="5e03a61a-c540-45d8-aaf1-7655196ce54f" providerId="ADAL" clId="{75175EAF-AEDE-40D7-B1E7-2AFD24330FB4}"/>
    <pc:docChg chg="undo custSel mod modSld">
      <pc:chgData name="Denitsa Kozhuharova" userId="5e03a61a-c540-45d8-aaf1-7655196ce54f" providerId="ADAL" clId="{75175EAF-AEDE-40D7-B1E7-2AFD24330FB4}" dt="2018-08-13T07:20:21.918" v="27" actId="1076"/>
      <pc:docMkLst>
        <pc:docMk/>
      </pc:docMkLst>
      <pc:sldChg chg="addSp modSp mod setBg">
        <pc:chgData name="Denitsa Kozhuharova" userId="5e03a61a-c540-45d8-aaf1-7655196ce54f" providerId="ADAL" clId="{75175EAF-AEDE-40D7-B1E7-2AFD24330FB4}" dt="2018-08-13T07:17:14.374" v="18" actId="14100"/>
        <pc:sldMkLst>
          <pc:docMk/>
          <pc:sldMk cId="2174836513" sldId="257"/>
        </pc:sldMkLst>
        <pc:spChg chg="mod">
          <ac:chgData name="Denitsa Kozhuharova" userId="5e03a61a-c540-45d8-aaf1-7655196ce54f" providerId="ADAL" clId="{75175EAF-AEDE-40D7-B1E7-2AFD24330FB4}" dt="2018-08-13T07:16:34.750" v="12" actId="26606"/>
          <ac:spMkLst>
            <pc:docMk/>
            <pc:sldMk cId="2174836513" sldId="257"/>
            <ac:spMk id="4" creationId="{14A955AF-54CF-4108-9305-1E1DE321B007}"/>
          </ac:spMkLst>
        </pc:spChg>
        <pc:spChg chg="mod">
          <ac:chgData name="Denitsa Kozhuharova" userId="5e03a61a-c540-45d8-aaf1-7655196ce54f" providerId="ADAL" clId="{75175EAF-AEDE-40D7-B1E7-2AFD24330FB4}" dt="2018-08-13T07:17:14.374" v="18" actId="14100"/>
          <ac:spMkLst>
            <pc:docMk/>
            <pc:sldMk cId="2174836513" sldId="257"/>
            <ac:spMk id="5" creationId="{D0C041E3-B86C-45BF-BB94-9C0D6FB06A6D}"/>
          </ac:spMkLst>
        </pc:spChg>
        <pc:spChg chg="add">
          <ac:chgData name="Denitsa Kozhuharova" userId="5e03a61a-c540-45d8-aaf1-7655196ce54f" providerId="ADAL" clId="{75175EAF-AEDE-40D7-B1E7-2AFD24330FB4}" dt="2018-08-13T07:16:34.750" v="12" actId="26606"/>
          <ac:spMkLst>
            <pc:docMk/>
            <pc:sldMk cId="2174836513" sldId="257"/>
            <ac:spMk id="10" creationId="{4038CB10-1F5C-4D54-9DF7-12586DE5B007}"/>
          </ac:spMkLst>
        </pc:spChg>
        <pc:spChg chg="add">
          <ac:chgData name="Denitsa Kozhuharova" userId="5e03a61a-c540-45d8-aaf1-7655196ce54f" providerId="ADAL" clId="{75175EAF-AEDE-40D7-B1E7-2AFD24330FB4}" dt="2018-08-13T07:16:34.750" v="12" actId="26606"/>
          <ac:spMkLst>
            <pc:docMk/>
            <pc:sldMk cId="2174836513" sldId="257"/>
            <ac:spMk id="12" creationId="{73ED6512-6858-4552-B699-9A97FE9A4EA2}"/>
          </ac:spMkLst>
        </pc:spChg>
        <pc:picChg chg="add mod ord">
          <ac:chgData name="Denitsa Kozhuharova" userId="5e03a61a-c540-45d8-aaf1-7655196ce54f" providerId="ADAL" clId="{75175EAF-AEDE-40D7-B1E7-2AFD24330FB4}" dt="2018-08-13T07:16:34.750" v="12" actId="26606"/>
          <ac:picMkLst>
            <pc:docMk/>
            <pc:sldMk cId="2174836513" sldId="257"/>
            <ac:picMk id="3" creationId="{081B1063-9AB6-43D5-9AEB-AFD28BC47378}"/>
          </ac:picMkLst>
        </pc:picChg>
      </pc:sldChg>
      <pc:sldChg chg="modSp">
        <pc:chgData name="Denitsa Kozhuharova" userId="5e03a61a-c540-45d8-aaf1-7655196ce54f" providerId="ADAL" clId="{75175EAF-AEDE-40D7-B1E7-2AFD24330FB4}" dt="2018-08-13T07:17:30.586" v="20" actId="20577"/>
        <pc:sldMkLst>
          <pc:docMk/>
          <pc:sldMk cId="3081323103" sldId="258"/>
        </pc:sldMkLst>
        <pc:spChg chg="mod">
          <ac:chgData name="Denitsa Kozhuharova" userId="5e03a61a-c540-45d8-aaf1-7655196ce54f" providerId="ADAL" clId="{75175EAF-AEDE-40D7-B1E7-2AFD24330FB4}" dt="2018-08-13T07:17:30.586" v="20" actId="20577"/>
          <ac:spMkLst>
            <pc:docMk/>
            <pc:sldMk cId="3081323103" sldId="258"/>
            <ac:spMk id="3" creationId="{07CF7A74-E3FA-45F1-B506-EC67A7849CD5}"/>
          </ac:spMkLst>
        </pc:spChg>
      </pc:sldChg>
      <pc:sldChg chg="modSp">
        <pc:chgData name="Denitsa Kozhuharova" userId="5e03a61a-c540-45d8-aaf1-7655196ce54f" providerId="ADAL" clId="{75175EAF-AEDE-40D7-B1E7-2AFD24330FB4}" dt="2018-08-13T07:18:15.173" v="22" actId="20577"/>
        <pc:sldMkLst>
          <pc:docMk/>
          <pc:sldMk cId="446519827" sldId="262"/>
        </pc:sldMkLst>
        <pc:spChg chg="mod">
          <ac:chgData name="Denitsa Kozhuharova" userId="5e03a61a-c540-45d8-aaf1-7655196ce54f" providerId="ADAL" clId="{75175EAF-AEDE-40D7-B1E7-2AFD24330FB4}" dt="2018-08-13T07:18:15.173" v="22" actId="20577"/>
          <ac:spMkLst>
            <pc:docMk/>
            <pc:sldMk cId="446519827" sldId="262"/>
            <ac:spMk id="3" creationId="{815C0BB1-F75B-431A-B940-C0E882A6ADF1}"/>
          </ac:spMkLst>
        </pc:spChg>
      </pc:sldChg>
      <pc:sldChg chg="addSp modSp">
        <pc:chgData name="Denitsa Kozhuharova" userId="5e03a61a-c540-45d8-aaf1-7655196ce54f" providerId="ADAL" clId="{75175EAF-AEDE-40D7-B1E7-2AFD24330FB4}" dt="2018-08-13T07:20:21.918" v="27" actId="1076"/>
        <pc:sldMkLst>
          <pc:docMk/>
          <pc:sldMk cId="2997237944" sldId="277"/>
        </pc:sldMkLst>
        <pc:spChg chg="mod">
          <ac:chgData name="Denitsa Kozhuharova" userId="5e03a61a-c540-45d8-aaf1-7655196ce54f" providerId="ADAL" clId="{75175EAF-AEDE-40D7-B1E7-2AFD24330FB4}" dt="2018-08-13T07:20:15.869" v="26" actId="14100"/>
          <ac:spMkLst>
            <pc:docMk/>
            <pc:sldMk cId="2997237944" sldId="277"/>
            <ac:spMk id="3" creationId="{8AB8FF2A-11D4-438A-B1D5-C4DFF3D8599F}"/>
          </ac:spMkLst>
        </pc:spChg>
        <pc:picChg chg="add mod">
          <ac:chgData name="Denitsa Kozhuharova" userId="5e03a61a-c540-45d8-aaf1-7655196ce54f" providerId="ADAL" clId="{75175EAF-AEDE-40D7-B1E7-2AFD24330FB4}" dt="2018-08-13T07:20:21.918" v="27" actId="1076"/>
          <ac:picMkLst>
            <pc:docMk/>
            <pc:sldMk cId="2997237944" sldId="277"/>
            <ac:picMk id="5" creationId="{5BD418B7-56FD-4CCA-9C28-4FC2B5600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E21A1-65A6-47F4-88E3-8FE658FDDCF8}" type="datetimeFigureOut">
              <a:rPr lang="lv-LV" smtClean="0"/>
              <a:t>22.08.2018</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50FC6-C7C2-4EC3-8284-F4B81F30C949}" type="slidenum">
              <a:rPr lang="lv-LV" smtClean="0"/>
              <a:t>‹#›</a:t>
            </a:fld>
            <a:endParaRPr lang="lv-LV"/>
          </a:p>
        </p:txBody>
      </p:sp>
    </p:spTree>
    <p:extLst>
      <p:ext uri="{BB962C8B-B14F-4D97-AF65-F5344CB8AC3E}">
        <p14:creationId xmlns:p14="http://schemas.microsoft.com/office/powerpoint/2010/main" val="206373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75F50FC6-C7C2-4EC3-8284-F4B81F30C949}" type="slidenum">
              <a:rPr lang="lv-LV" smtClean="0"/>
              <a:t>3</a:t>
            </a:fld>
            <a:endParaRPr lang="lv-LV"/>
          </a:p>
        </p:txBody>
      </p:sp>
    </p:spTree>
    <p:extLst>
      <p:ext uri="{BB962C8B-B14F-4D97-AF65-F5344CB8AC3E}">
        <p14:creationId xmlns:p14="http://schemas.microsoft.com/office/powerpoint/2010/main" val="243218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5F50FC6-C7C2-4EC3-8284-F4B81F30C949}" type="slidenum">
              <a:rPr lang="lv-LV" smtClean="0"/>
              <a:t>5</a:t>
            </a:fld>
            <a:endParaRPr lang="lv-LV"/>
          </a:p>
        </p:txBody>
      </p:sp>
    </p:spTree>
    <p:extLst>
      <p:ext uri="{BB962C8B-B14F-4D97-AF65-F5344CB8AC3E}">
        <p14:creationId xmlns:p14="http://schemas.microsoft.com/office/powerpoint/2010/main" val="408091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485C72-D929-4DEE-A5A6-8E84FA1F03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89810091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48160026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50563189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485C72-D929-4DEE-A5A6-8E84FA1F03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2461384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72-D929-4DEE-A5A6-8E84FA1F039A}"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316930859"/>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485C72-D929-4DEE-A5A6-8E84FA1F039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01083728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485C72-D929-4DEE-A5A6-8E84FA1F039A}"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295579822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485C72-D929-4DEE-A5A6-8E84FA1F039A}"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69569838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5C72-D929-4DEE-A5A6-8E84FA1F039A}"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47221627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84411460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5485C72-D929-4DEE-A5A6-8E84FA1F039A}"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67A1CA-CB73-4393-AE05-6B81C520E51C}" type="slidenum">
              <a:rPr lang="en-US" smtClean="0"/>
              <a:t>‹#›</a:t>
            </a:fld>
            <a:endParaRPr lang="en-US"/>
          </a:p>
        </p:txBody>
      </p:sp>
    </p:spTree>
    <p:extLst>
      <p:ext uri="{BB962C8B-B14F-4D97-AF65-F5344CB8AC3E}">
        <p14:creationId xmlns:p14="http://schemas.microsoft.com/office/powerpoint/2010/main" val="1788115686"/>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485C72-D929-4DEE-A5A6-8E84FA1F039A}" type="datetimeFigureOut">
              <a:rPr lang="en-US" smtClean="0"/>
              <a:t>8/22/2018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67A1CA-CB73-4393-AE05-6B81C520E51C}" type="slidenum">
              <a:rPr lang="en-US" smtClean="0"/>
              <a:t>‹#›</a:t>
            </a:fld>
            <a:endParaRPr lang="en-US"/>
          </a:p>
        </p:txBody>
      </p:sp>
    </p:spTree>
    <p:extLst>
      <p:ext uri="{BB962C8B-B14F-4D97-AF65-F5344CB8AC3E}">
        <p14:creationId xmlns:p14="http://schemas.microsoft.com/office/powerpoint/2010/main" val="188657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fontScale="90000"/>
          </a:bodyPr>
          <a:lstStyle/>
          <a:p>
            <a:r>
              <a:rPr lang="lv-LV" sz="4800" dirty="0">
                <a:solidFill>
                  <a:schemeClr val="accent5">
                    <a:lumMod val="50000"/>
                  </a:schemeClr>
                </a:solidFill>
                <a:latin typeface="HelveticaNeueLT Std Lt" pitchFamily="34" charset="0"/>
              </a:rPr>
              <a:t>Ievads personas datu apstrādē </a:t>
            </a:r>
          </a:p>
        </p:txBody>
      </p:sp>
    </p:spTree>
    <p:extLst>
      <p:ext uri="{BB962C8B-B14F-4D97-AF65-F5344CB8AC3E}">
        <p14:creationId xmlns:p14="http://schemas.microsoft.com/office/powerpoint/2010/main" val="311991174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A5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14A955AF-54CF-4108-9305-1E1DE321B007}"/>
              </a:ext>
            </a:extLst>
          </p:cNvPr>
          <p:cNvSpPr>
            <a:spLocks noGrp="1"/>
          </p:cNvSpPr>
          <p:nvPr>
            <p:ph type="title"/>
          </p:nvPr>
        </p:nvSpPr>
        <p:spPr>
          <a:xfrm>
            <a:off x="393192" y="4767072"/>
            <a:ext cx="4945641" cy="1625210"/>
          </a:xfrm>
        </p:spPr>
        <p:txBody>
          <a:bodyPr>
            <a:normAutofit/>
          </a:bodyPr>
          <a:lstStyle/>
          <a:p>
            <a:pPr algn="r"/>
            <a:r>
              <a:rPr lang="lv-LV" b="1" dirty="0">
                <a:solidFill>
                  <a:srgbClr val="FFFFFF"/>
                </a:solidFill>
                <a:latin typeface="HelveticaNeueLT Std Lt"/>
              </a:rPr>
              <a:t>VDAR</a:t>
            </a:r>
            <a:r>
              <a:rPr lang="bg-BG" b="1" dirty="0">
                <a:solidFill>
                  <a:srgbClr val="FFFFFF"/>
                </a:solidFill>
                <a:latin typeface="HelveticaNeueLT Std Lt"/>
              </a:rPr>
              <a:t> </a:t>
            </a:r>
            <a:r>
              <a:rPr lang="lv-LV" b="1" dirty="0">
                <a:solidFill>
                  <a:srgbClr val="FFFFFF"/>
                </a:solidFill>
                <a:latin typeface="HelveticaNeueLT Std Lt"/>
              </a:rPr>
              <a:t>galvenie aspekti</a:t>
            </a:r>
            <a:endParaRPr lang="bg-BG" b="1" dirty="0">
              <a:solidFill>
                <a:srgbClr val="FFFFFF"/>
              </a:solidFill>
              <a:latin typeface="HelveticaNeueLT Std Lt"/>
            </a:endParaRPr>
          </a:p>
        </p:txBody>
      </p:sp>
      <p:pic>
        <p:nvPicPr>
          <p:cNvPr id="3" name="Picture 2">
            <a:extLst>
              <a:ext uri="{FF2B5EF4-FFF2-40B4-BE49-F238E27FC236}">
                <a16:creationId xmlns:a16="http://schemas.microsoft.com/office/drawing/2014/main" id="{081B1063-9AB6-43D5-9AEB-AFD28BC47378}"/>
              </a:ext>
            </a:extLst>
          </p:cNvPr>
          <p:cNvPicPr>
            <a:picLocks noChangeAspect="1"/>
          </p:cNvPicPr>
          <p:nvPr/>
        </p:nvPicPr>
        <p:blipFill rotWithShape="1">
          <a:blip r:embed="rId2">
            <a:extLst>
              <a:ext uri="{28A0092B-C50C-407E-A947-70E740481C1C}">
                <a14:useLocalDpi xmlns:a14="http://schemas.microsoft.com/office/drawing/2010/main" val="0"/>
              </a:ext>
            </a:extLst>
          </a:blip>
          <a:srcRect l="13971" r="-3" b="-3"/>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D0C041E3-B86C-45BF-BB94-9C0D6FB06A6D}"/>
              </a:ext>
            </a:extLst>
          </p:cNvPr>
          <p:cNvSpPr>
            <a:spLocks noGrp="1"/>
          </p:cNvSpPr>
          <p:nvPr>
            <p:ph idx="1"/>
          </p:nvPr>
        </p:nvSpPr>
        <p:spPr>
          <a:xfrm>
            <a:off x="5704128" y="471949"/>
            <a:ext cx="3046680" cy="5935081"/>
          </a:xfrm>
        </p:spPr>
        <p:txBody>
          <a:bodyPr anchor="ctr">
            <a:normAutofit/>
          </a:bodyPr>
          <a:lstStyle/>
          <a:p>
            <a:pPr marL="457200" indent="-457200">
              <a:lnSpc>
                <a:spcPct val="90000"/>
              </a:lnSpc>
              <a:buFont typeface="Wingdings" panose="05000000000000000000" pitchFamily="2" charset="2"/>
              <a:buChar char="Ø"/>
            </a:pPr>
            <a:r>
              <a:rPr lang="lv-LV" sz="1600" b="1" dirty="0">
                <a:solidFill>
                  <a:srgbClr val="FFFFFF"/>
                </a:solidFill>
              </a:rPr>
              <a:t>Tieša piemērošana: </a:t>
            </a:r>
            <a:r>
              <a:rPr lang="lv-LV" sz="1600" dirty="0">
                <a:solidFill>
                  <a:srgbClr val="FFFFFF"/>
                </a:solidFill>
              </a:rPr>
              <a:t>VDAR noteikumi ir tieši piemērojami visiem Eiropas pilsoņiem un institūcijām </a:t>
            </a:r>
            <a:r>
              <a:rPr lang="lv-LV" sz="1600" dirty="0">
                <a:solidFill>
                  <a:schemeClr val="bg1"/>
                </a:solidFill>
              </a:rPr>
              <a:t>arī tad, ja nav </a:t>
            </a:r>
            <a:r>
              <a:rPr lang="lv-LV" sz="1600" dirty="0">
                <a:solidFill>
                  <a:srgbClr val="FFFFFF"/>
                </a:solidFill>
              </a:rPr>
              <a:t>valsts tiesību aktu datu aizsardzības jomā</a:t>
            </a:r>
          </a:p>
          <a:p>
            <a:pPr marL="457200" indent="-457200">
              <a:lnSpc>
                <a:spcPct val="90000"/>
              </a:lnSpc>
              <a:buFont typeface="Wingdings" panose="05000000000000000000" pitchFamily="2" charset="2"/>
              <a:buChar char="Ø"/>
            </a:pPr>
            <a:r>
              <a:rPr lang="lv-LV" sz="1600" b="1" dirty="0">
                <a:solidFill>
                  <a:srgbClr val="FFFFFF"/>
                </a:solidFill>
              </a:rPr>
              <a:t>Piemērojama no: </a:t>
            </a:r>
            <a:r>
              <a:rPr lang="lv-LV" sz="1600" dirty="0">
                <a:solidFill>
                  <a:srgbClr val="FFFFFF"/>
                </a:solidFill>
              </a:rPr>
              <a:t>2018.gada 25.maija</a:t>
            </a:r>
          </a:p>
          <a:p>
            <a:pPr marL="457200" indent="-457200">
              <a:lnSpc>
                <a:spcPct val="90000"/>
              </a:lnSpc>
              <a:buFont typeface="Wingdings" panose="05000000000000000000" pitchFamily="2" charset="2"/>
              <a:buChar char="Ø"/>
            </a:pPr>
            <a:r>
              <a:rPr lang="lv-LV" sz="1600" b="1" dirty="0">
                <a:solidFill>
                  <a:srgbClr val="FFFFFF"/>
                </a:solidFill>
              </a:rPr>
              <a:t>Nozīme: </a:t>
            </a:r>
            <a:r>
              <a:rPr lang="lv-LV" sz="1600" dirty="0">
                <a:solidFill>
                  <a:srgbClr val="FFFFFF"/>
                </a:solidFill>
              </a:rPr>
              <a:t>VDAR ievieš daudz jaunumu, kā piemēram, jaunus pienākumus datu pārziņiem un datu apstrādātājiem; tomēr daži </a:t>
            </a:r>
            <a:r>
              <a:rPr lang="lv-LV" sz="1600" dirty="0">
                <a:solidFill>
                  <a:schemeClr val="bg1"/>
                </a:solidFill>
              </a:rPr>
              <a:t>aspekti, </a:t>
            </a:r>
            <a:r>
              <a:rPr lang="lv-LV" sz="1600" dirty="0">
                <a:solidFill>
                  <a:srgbClr val="FFFFFF"/>
                </a:solidFill>
              </a:rPr>
              <a:t>piemēram, apstrādes juridiskais pamatojums, paliek nemainīgi salīdzinājumā ar iepriekšējo kārtību</a:t>
            </a:r>
          </a:p>
          <a:p>
            <a:pPr>
              <a:lnSpc>
                <a:spcPct val="90000"/>
              </a:lnSpc>
            </a:pPr>
            <a:endParaRPr lang="bg-BG" sz="1400" dirty="0">
              <a:solidFill>
                <a:srgbClr val="FFFFFF"/>
              </a:solidFill>
            </a:endParaRPr>
          </a:p>
        </p:txBody>
      </p:sp>
      <p:sp>
        <p:nvSpPr>
          <p:cNvPr id="2" name="Rectangle 1">
            <a:extLst>
              <a:ext uri="{FF2B5EF4-FFF2-40B4-BE49-F238E27FC236}">
                <a16:creationId xmlns:a16="http://schemas.microsoft.com/office/drawing/2014/main" id="{C69F58AB-C63D-498A-8B45-C4763A9A66C1}"/>
              </a:ext>
            </a:extLst>
          </p:cNvPr>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lv-LV" sz="1200" b="0" i="0" u="none" strike="noStrike" cap="none" normalizeH="0" baseline="0">
                <a:ln>
                  <a:noFill/>
                </a:ln>
                <a:solidFill>
                  <a:srgbClr val="212121"/>
                </a:solidFill>
                <a:effectLst/>
                <a:latin typeface="inherit"/>
              </a:rPr>
              <a:t>pat bez valsts tiesību aktiem datu aizsardzības jomā</a:t>
            </a:r>
            <a:r>
              <a:rPr kumimoji="0" lang="lv-LV" altLang="lv-LV" sz="400" b="0" i="0" u="none" strike="noStrike" cap="none" normalizeH="0" baseline="0">
                <a:ln>
                  <a:noFill/>
                </a:ln>
                <a:solidFill>
                  <a:schemeClr val="tx1"/>
                </a:solidFill>
                <a:effectLst/>
              </a:rPr>
              <a:t> </a:t>
            </a:r>
            <a:endParaRPr kumimoji="0" lang="lv-LV" altLang="lv-LV"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483651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CF7A74-E3FA-45F1-B506-EC67A7849CD5}"/>
              </a:ext>
            </a:extLst>
          </p:cNvPr>
          <p:cNvSpPr>
            <a:spLocks noGrp="1"/>
          </p:cNvSpPr>
          <p:nvPr>
            <p:ph idx="1"/>
          </p:nvPr>
        </p:nvSpPr>
        <p:spPr>
          <a:xfrm>
            <a:off x="457200" y="1375186"/>
            <a:ext cx="8229600" cy="4525963"/>
          </a:xfrm>
        </p:spPr>
        <p:txBody>
          <a:bodyPr>
            <a:normAutofit fontScale="92500"/>
          </a:bodyPr>
          <a:lstStyle/>
          <a:p>
            <a:pPr marL="0" indent="0">
              <a:buNone/>
            </a:pPr>
            <a:r>
              <a:rPr lang="en-US" b="1" dirty="0"/>
              <a:t>Person</a:t>
            </a:r>
            <a:r>
              <a:rPr lang="lv-LV" b="1" dirty="0"/>
              <a:t>as dati</a:t>
            </a:r>
            <a:r>
              <a:rPr lang="en-US" b="1" dirty="0"/>
              <a:t>: </a:t>
            </a:r>
          </a:p>
          <a:p>
            <a:pPr marL="457200" indent="-457200" algn="just">
              <a:buFont typeface="Wingdings" panose="05000000000000000000" pitchFamily="2" charset="2"/>
              <a:buChar char="Ø"/>
            </a:pPr>
            <a:r>
              <a:rPr lang="en-US" dirty="0"/>
              <a:t>Persona</a:t>
            </a:r>
            <a:r>
              <a:rPr lang="lv-LV" dirty="0"/>
              <a:t>s dati ir jebkura informācija, kas attiecas uz identificētu vai identificējamu fizisku personu </a:t>
            </a:r>
            <a:r>
              <a:rPr lang="lv-LV" u="sng" dirty="0"/>
              <a:t>(datu subjekts)</a:t>
            </a:r>
            <a:r>
              <a:rPr lang="en-US" u="sng" dirty="0"/>
              <a:t>;</a:t>
            </a:r>
          </a:p>
          <a:p>
            <a:pPr marL="457200" indent="-457200" algn="just">
              <a:buFont typeface="Wingdings" panose="05000000000000000000" pitchFamily="2" charset="2"/>
              <a:buChar char="Ø"/>
            </a:pPr>
            <a:r>
              <a:rPr lang="lv-LV" dirty="0"/>
              <a:t>Fiziska persona ir identificējama, ja pastāv iespēja</a:t>
            </a:r>
            <a:r>
              <a:rPr lang="en-US" dirty="0"/>
              <a:t> </a:t>
            </a:r>
            <a:r>
              <a:rPr lang="lv-LV" dirty="0"/>
              <a:t>to identificēt un atšķirt no visām pārējām personām</a:t>
            </a:r>
            <a:r>
              <a:rPr lang="en-GB" dirty="0"/>
              <a:t>;</a:t>
            </a:r>
            <a:endParaRPr lang="lv-LV" dirty="0"/>
          </a:p>
          <a:p>
            <a:pPr marL="457200" indent="-457200" algn="just">
              <a:buFont typeface="Wingdings" panose="05000000000000000000" pitchFamily="2" charset="2"/>
              <a:buChar char="Ø"/>
            </a:pPr>
            <a:r>
              <a:rPr lang="lv-LV" dirty="0"/>
              <a:t>Datiem jābūt saistītiem ar dzīvu personu; VDAR neattiecas uz mirušu personu datiem;</a:t>
            </a:r>
          </a:p>
          <a:p>
            <a:pPr marL="457200" indent="-457200" algn="just">
              <a:buFont typeface="Wingdings" panose="05000000000000000000" pitchFamily="2" charset="2"/>
              <a:buChar char="Ø"/>
            </a:pPr>
            <a:r>
              <a:rPr lang="lv-LV" dirty="0"/>
              <a:t>Identifikatori</a:t>
            </a:r>
            <a:r>
              <a:rPr lang="en-US" dirty="0"/>
              <a:t> (</a:t>
            </a:r>
            <a:r>
              <a:rPr lang="lv-LV" dirty="0"/>
              <a:t>līdzekļi subjekta identificēšanai</a:t>
            </a:r>
            <a:r>
              <a:rPr lang="en-US" dirty="0"/>
              <a:t>) </a:t>
            </a:r>
            <a:r>
              <a:rPr lang="lv-LV" dirty="0"/>
              <a:t>var būt</a:t>
            </a:r>
            <a:r>
              <a:rPr lang="en-US" dirty="0"/>
              <a:t> </a:t>
            </a:r>
            <a:r>
              <a:rPr lang="lv-LV" dirty="0"/>
              <a:t>vārds</a:t>
            </a:r>
            <a:r>
              <a:rPr lang="en-US" dirty="0"/>
              <a:t>, </a:t>
            </a:r>
            <a:r>
              <a:rPr lang="lv-LV" dirty="0"/>
              <a:t>identifikācijas numurs</a:t>
            </a:r>
            <a:r>
              <a:rPr lang="en-US" dirty="0"/>
              <a:t>, </a:t>
            </a:r>
            <a:r>
              <a:rPr lang="lv-LV" dirty="0"/>
              <a:t>atrašanās vietas dati</a:t>
            </a:r>
            <a:r>
              <a:rPr lang="en-US" dirty="0"/>
              <a:t>, </a:t>
            </a:r>
            <a:r>
              <a:rPr lang="lv-LV" dirty="0"/>
              <a:t>tiešsaistes identifikators vai faktori, kas raksturīgi fiziskajai, fizioloģiskajai, ģenētiskajai, garīgajai, ekonomiskajai, kultūras vai sociālajai identitātei.</a:t>
            </a:r>
          </a:p>
          <a:p>
            <a:pPr marL="0" indent="0">
              <a:buNone/>
            </a:pPr>
            <a:endParaRPr lang="en-US" dirty="0"/>
          </a:p>
          <a:p>
            <a:pPr>
              <a:buFontTx/>
              <a:buChar char="-"/>
            </a:pPr>
            <a:endParaRPr lang="en-US" dirty="0"/>
          </a:p>
        </p:txBody>
      </p:sp>
      <p:sp>
        <p:nvSpPr>
          <p:cNvPr id="5" name="Title 4">
            <a:extLst>
              <a:ext uri="{FF2B5EF4-FFF2-40B4-BE49-F238E27FC236}">
                <a16:creationId xmlns:a16="http://schemas.microsoft.com/office/drawing/2014/main" id="{362C1428-0BAA-4B7F-87FC-45D827D437DB}"/>
              </a:ext>
            </a:extLst>
          </p:cNvPr>
          <p:cNvSpPr>
            <a:spLocks noGrp="1"/>
          </p:cNvSpPr>
          <p:nvPr>
            <p:ph type="title"/>
          </p:nvPr>
        </p:nvSpPr>
        <p:spPr/>
        <p:txBody>
          <a:bodyPr>
            <a:normAutofit/>
          </a:bodyPr>
          <a:lstStyle/>
          <a:p>
            <a:r>
              <a:rPr lang="lv-LV" b="1" dirty="0">
                <a:solidFill>
                  <a:schemeClr val="accent5">
                    <a:lumMod val="50000"/>
                  </a:schemeClr>
                </a:solidFill>
              </a:rPr>
              <a:t>TERMINI UN SKAIDROJUMI</a:t>
            </a:r>
            <a:endParaRPr lang="lv-LV" b="1" dirty="0"/>
          </a:p>
        </p:txBody>
      </p:sp>
    </p:spTree>
    <p:extLst>
      <p:ext uri="{BB962C8B-B14F-4D97-AF65-F5344CB8AC3E}">
        <p14:creationId xmlns:p14="http://schemas.microsoft.com/office/powerpoint/2010/main" val="3081323103"/>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0AD17-4764-4D71-990C-C15B446D8F1B}"/>
              </a:ext>
            </a:extLst>
          </p:cNvPr>
          <p:cNvSpPr>
            <a:spLocks noGrp="1"/>
          </p:cNvSpPr>
          <p:nvPr>
            <p:ph type="title"/>
          </p:nvPr>
        </p:nvSpPr>
        <p:spPr/>
        <p:txBody>
          <a:bodyPr/>
          <a:lstStyle/>
          <a:p>
            <a:r>
              <a:rPr lang="lv-LV" b="1" dirty="0">
                <a:solidFill>
                  <a:schemeClr val="accent5">
                    <a:lumMod val="50000"/>
                  </a:schemeClr>
                </a:solidFill>
              </a:rPr>
              <a:t>TERMINI UN SKAIDROJUMI</a:t>
            </a:r>
            <a:endParaRPr lang="bg-BG" b="1" dirty="0">
              <a:solidFill>
                <a:schemeClr val="accent5">
                  <a:lumMod val="50000"/>
                </a:schemeClr>
              </a:solidFill>
            </a:endParaRPr>
          </a:p>
        </p:txBody>
      </p:sp>
      <p:sp>
        <p:nvSpPr>
          <p:cNvPr id="3" name="Content Placeholder 2">
            <a:extLst>
              <a:ext uri="{FF2B5EF4-FFF2-40B4-BE49-F238E27FC236}">
                <a16:creationId xmlns:a16="http://schemas.microsoft.com/office/drawing/2014/main" id="{815C0BB1-F75B-431A-B940-C0E882A6ADF1}"/>
              </a:ext>
            </a:extLst>
          </p:cNvPr>
          <p:cNvSpPr>
            <a:spLocks noGrp="1"/>
          </p:cNvSpPr>
          <p:nvPr>
            <p:ph idx="1"/>
          </p:nvPr>
        </p:nvSpPr>
        <p:spPr>
          <a:xfrm>
            <a:off x="457200" y="1600202"/>
            <a:ext cx="8229600" cy="4525963"/>
          </a:xfrm>
        </p:spPr>
        <p:txBody>
          <a:bodyPr>
            <a:normAutofit/>
          </a:bodyPr>
          <a:lstStyle/>
          <a:p>
            <a:pPr marL="0" indent="0" algn="just">
              <a:buNone/>
            </a:pPr>
            <a:r>
              <a:rPr lang="lv-LV" b="1" dirty="0"/>
              <a:t>Personas datu apstrāde</a:t>
            </a:r>
            <a:r>
              <a:rPr lang="en-GB" b="1" dirty="0"/>
              <a:t>: </a:t>
            </a:r>
          </a:p>
          <a:p>
            <a:pPr marL="457200" indent="-457200" algn="just">
              <a:buFont typeface="Wingdings" panose="05000000000000000000" pitchFamily="2" charset="2"/>
              <a:buChar char="Ø"/>
            </a:pPr>
            <a:r>
              <a:rPr lang="lv-LV" dirty="0"/>
              <a:t>jebkura ar personas datiem vai personas datu kopumiem veikta darbība vai darbību kopums, ko veic ar vai bez automatizētiem līdzekļiem, piemēram, vākšana, reģistrācija, organizēšana, strukturēšana, glabāšana, pielāgošana vai pārveidošana, atgūšana, aplūkošana, izmantošana, izpaušana, nosūtot, izplatot vai citādi darot tos pieejamus, saskaņošana vai kombinēšana, ierobežošana, dzēšana vai iznīcināšana.</a:t>
            </a:r>
          </a:p>
        </p:txBody>
      </p:sp>
    </p:spTree>
    <p:extLst>
      <p:ext uri="{BB962C8B-B14F-4D97-AF65-F5344CB8AC3E}">
        <p14:creationId xmlns:p14="http://schemas.microsoft.com/office/powerpoint/2010/main" val="446519827"/>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A957-5CCC-45D6-B4FC-2A0E3F85806F}"/>
              </a:ext>
            </a:extLst>
          </p:cNvPr>
          <p:cNvSpPr>
            <a:spLocks noGrp="1"/>
          </p:cNvSpPr>
          <p:nvPr>
            <p:ph type="title"/>
          </p:nvPr>
        </p:nvSpPr>
        <p:spPr/>
        <p:txBody>
          <a:bodyPr/>
          <a:lstStyle/>
          <a:p>
            <a:r>
              <a:rPr lang="lv-LV" b="1" dirty="0">
                <a:solidFill>
                  <a:schemeClr val="accent5">
                    <a:lumMod val="50000"/>
                  </a:schemeClr>
                </a:solidFill>
              </a:rPr>
              <a:t>TERMINI UN SKAIDROJUMI</a:t>
            </a:r>
            <a:endParaRPr lang="en-GB" b="1" dirty="0">
              <a:solidFill>
                <a:schemeClr val="accent5">
                  <a:lumMod val="50000"/>
                </a:schemeClr>
              </a:solidFill>
            </a:endParaRPr>
          </a:p>
        </p:txBody>
      </p:sp>
      <p:sp>
        <p:nvSpPr>
          <p:cNvPr id="3" name="Content Placeholder 2">
            <a:extLst>
              <a:ext uri="{FF2B5EF4-FFF2-40B4-BE49-F238E27FC236}">
                <a16:creationId xmlns:a16="http://schemas.microsoft.com/office/drawing/2014/main" id="{8AB8FF2A-11D4-438A-B1D5-C4DFF3D8599F}"/>
              </a:ext>
            </a:extLst>
          </p:cNvPr>
          <p:cNvSpPr>
            <a:spLocks noGrp="1"/>
          </p:cNvSpPr>
          <p:nvPr>
            <p:ph idx="1"/>
          </p:nvPr>
        </p:nvSpPr>
        <p:spPr>
          <a:xfrm>
            <a:off x="457200" y="1295400"/>
            <a:ext cx="8458200" cy="4191001"/>
          </a:xfrm>
        </p:spPr>
        <p:txBody>
          <a:bodyPr>
            <a:normAutofit fontScale="92500"/>
          </a:bodyPr>
          <a:lstStyle/>
          <a:p>
            <a:pPr marL="0" indent="0" algn="just">
              <a:buNone/>
            </a:pPr>
            <a:r>
              <a:rPr lang="lv-LV" b="1" dirty="0"/>
              <a:t>Datu pārzinis</a:t>
            </a:r>
            <a:r>
              <a:rPr lang="en-US" b="1" dirty="0"/>
              <a:t>:</a:t>
            </a:r>
          </a:p>
          <a:p>
            <a:pPr marL="457200" indent="-457200" algn="just">
              <a:buFont typeface="Wingdings" panose="05000000000000000000" pitchFamily="2" charset="2"/>
              <a:buChar char="Ø"/>
            </a:pPr>
            <a:r>
              <a:rPr lang="lv-LV" dirty="0"/>
              <a:t>fiziska vai juridiska persona, publiska iestāde, aģentūra vai cita struktūra, kas viena pati vai kopīgi ar citām nosaka personas datu apstrādes nolūkus un līdzekļus</a:t>
            </a:r>
            <a:r>
              <a:rPr lang="en-US" dirty="0"/>
              <a:t>; </a:t>
            </a:r>
            <a:r>
              <a:rPr lang="lv-LV" dirty="0"/>
              <a:t>apstrādes nolūkus un līdzekļus nosaka saskaņā ar ES vai nacionālajiem tiesību aktiem, kad pārziņa vai tā iecelšanas konkrētos kritērijus paredz ES vai nacionālajos tiesību aktos.</a:t>
            </a:r>
          </a:p>
          <a:p>
            <a:pPr marL="0" indent="0" algn="just">
              <a:buNone/>
            </a:pPr>
            <a:r>
              <a:rPr lang="lv-LV" b="1" dirty="0"/>
              <a:t>Datu apstrādātājs</a:t>
            </a:r>
            <a:r>
              <a:rPr lang="en-US" b="1" dirty="0"/>
              <a:t>: </a:t>
            </a:r>
          </a:p>
          <a:p>
            <a:pPr marL="457200" indent="-457200" algn="just">
              <a:buFont typeface="Wingdings" panose="05000000000000000000" pitchFamily="2" charset="2"/>
              <a:buChar char="Ø"/>
            </a:pPr>
            <a:r>
              <a:rPr lang="lv-LV" dirty="0"/>
              <a:t>fiziska vai juridiska persona, publiska iestāde, aģentūra vai cita struktūra, kura </a:t>
            </a:r>
            <a:r>
              <a:rPr lang="lv-LV" u="sng" dirty="0"/>
              <a:t>pārziņa vārdā </a:t>
            </a:r>
            <a:r>
              <a:rPr lang="lv-LV" dirty="0"/>
              <a:t>apstrādā personas datus.</a:t>
            </a:r>
            <a:endParaRPr lang="en-GB" dirty="0"/>
          </a:p>
        </p:txBody>
      </p:sp>
    </p:spTree>
    <p:extLst>
      <p:ext uri="{BB962C8B-B14F-4D97-AF65-F5344CB8AC3E}">
        <p14:creationId xmlns:p14="http://schemas.microsoft.com/office/powerpoint/2010/main" val="3325815302"/>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A957-5CCC-45D6-B4FC-2A0E3F85806F}"/>
              </a:ext>
            </a:extLst>
          </p:cNvPr>
          <p:cNvSpPr>
            <a:spLocks noGrp="1"/>
          </p:cNvSpPr>
          <p:nvPr>
            <p:ph type="title"/>
          </p:nvPr>
        </p:nvSpPr>
        <p:spPr/>
        <p:txBody>
          <a:bodyPr/>
          <a:lstStyle/>
          <a:p>
            <a:r>
              <a:rPr lang="lv-LV" b="1" dirty="0">
                <a:solidFill>
                  <a:schemeClr val="accent5">
                    <a:lumMod val="50000"/>
                  </a:schemeClr>
                </a:solidFill>
              </a:rPr>
              <a:t>TERMINI UN SKAIDROJUMI</a:t>
            </a:r>
            <a:endParaRPr lang="en-GB" b="1" dirty="0">
              <a:solidFill>
                <a:schemeClr val="accent5">
                  <a:lumMod val="50000"/>
                </a:schemeClr>
              </a:solidFill>
            </a:endParaRPr>
          </a:p>
        </p:txBody>
      </p:sp>
      <p:sp>
        <p:nvSpPr>
          <p:cNvPr id="3" name="Content Placeholder 2">
            <a:extLst>
              <a:ext uri="{FF2B5EF4-FFF2-40B4-BE49-F238E27FC236}">
                <a16:creationId xmlns:a16="http://schemas.microsoft.com/office/drawing/2014/main" id="{8AB8FF2A-11D4-438A-B1D5-C4DFF3D8599F}"/>
              </a:ext>
            </a:extLst>
          </p:cNvPr>
          <p:cNvSpPr>
            <a:spLocks noGrp="1"/>
          </p:cNvSpPr>
          <p:nvPr>
            <p:ph idx="1"/>
          </p:nvPr>
        </p:nvSpPr>
        <p:spPr>
          <a:xfrm>
            <a:off x="457200" y="1429928"/>
            <a:ext cx="5181600" cy="4191001"/>
          </a:xfrm>
        </p:spPr>
        <p:txBody>
          <a:bodyPr>
            <a:normAutofit/>
          </a:bodyPr>
          <a:lstStyle/>
          <a:p>
            <a:pPr marL="0" indent="0" algn="just">
              <a:buNone/>
            </a:pPr>
            <a:r>
              <a:rPr lang="en-US" b="1" dirty="0"/>
              <a:t>Da</a:t>
            </a:r>
            <a:r>
              <a:rPr lang="lv-LV" b="1" dirty="0"/>
              <a:t>tu subjekts</a:t>
            </a:r>
            <a:r>
              <a:rPr lang="en-US" b="1" dirty="0"/>
              <a:t>:</a:t>
            </a:r>
          </a:p>
          <a:p>
            <a:pPr marL="457200" indent="-457200" algn="just">
              <a:buFont typeface="Wingdings" panose="05000000000000000000" pitchFamily="2" charset="2"/>
              <a:buChar char="Ø"/>
            </a:pPr>
            <a:r>
              <a:rPr lang="lv-LV" dirty="0"/>
              <a:t>Fiziska persona, par kuru tiek apstrādāti dati</a:t>
            </a:r>
            <a:r>
              <a:rPr lang="en-US" dirty="0"/>
              <a:t>;</a:t>
            </a:r>
          </a:p>
          <a:p>
            <a:pPr marL="457200" indent="-457200" algn="just">
              <a:buFont typeface="Wingdings" panose="05000000000000000000" pitchFamily="2" charset="2"/>
              <a:buChar char="Ø"/>
            </a:pPr>
            <a:r>
              <a:rPr lang="en-US" dirty="0"/>
              <a:t>NB! </a:t>
            </a:r>
            <a:r>
              <a:rPr lang="lv-LV" dirty="0"/>
              <a:t>Termins attiecas uz visām fiziskajām personām, kuras ir ES pilsoņi.</a:t>
            </a:r>
          </a:p>
          <a:p>
            <a:pPr marL="457200" indent="-457200" algn="just">
              <a:buFont typeface="Wingdings" panose="05000000000000000000" pitchFamily="2" charset="2"/>
              <a:buChar char="Ø"/>
            </a:pPr>
            <a:r>
              <a:rPr lang="en-US" dirty="0"/>
              <a:t>NB</a:t>
            </a:r>
            <a:r>
              <a:rPr lang="lv-LV" dirty="0"/>
              <a:t>! Termins attiecas uz visām fiziskajām personām, kuras dzīvo ES.  </a:t>
            </a:r>
          </a:p>
          <a:p>
            <a:endParaRPr lang="en-GB" dirty="0"/>
          </a:p>
        </p:txBody>
      </p:sp>
      <p:pic>
        <p:nvPicPr>
          <p:cNvPr id="5" name="Picture 4">
            <a:extLst>
              <a:ext uri="{FF2B5EF4-FFF2-40B4-BE49-F238E27FC236}">
                <a16:creationId xmlns:a16="http://schemas.microsoft.com/office/drawing/2014/main" id="{5BD418B7-56FD-4CCA-9C28-4FC2B5600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732" y="1056813"/>
            <a:ext cx="2757487" cy="4564116"/>
          </a:xfrm>
          <a:prstGeom prst="rect">
            <a:avLst/>
          </a:prstGeom>
        </p:spPr>
      </p:pic>
    </p:spTree>
    <p:extLst>
      <p:ext uri="{BB962C8B-B14F-4D97-AF65-F5344CB8AC3E}">
        <p14:creationId xmlns:p14="http://schemas.microsoft.com/office/powerpoint/2010/main" val="2997237944"/>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Neu"/>
        <a:ea typeface=""/>
        <a:cs typeface=""/>
      </a:majorFont>
      <a:minorFont>
        <a:latin typeface="HelveticaNeu"/>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1D4DDF2DAA264F90523C37F876FAF1" ma:contentTypeVersion="8" ma:contentTypeDescription="Create a new document." ma:contentTypeScope="" ma:versionID="50c437c803394ed7d515cc410dc3901d">
  <xsd:schema xmlns:xsd="http://www.w3.org/2001/XMLSchema" xmlns:xs="http://www.w3.org/2001/XMLSchema" xmlns:p="http://schemas.microsoft.com/office/2006/metadata/properties" xmlns:ns2="a8283528-8dfe-400f-be26-3551558dd496" xmlns:ns3="20a5ecb8-b3b3-41b8-9a6c-fdba20d983fb" targetNamespace="http://schemas.microsoft.com/office/2006/metadata/properties" ma:root="true" ma:fieldsID="15ac164bacb849414820e5359ee37bab" ns2:_="" ns3:_="">
    <xsd:import namespace="a8283528-8dfe-400f-be26-3551558dd496"/>
    <xsd:import namespace="20a5ecb8-b3b3-41b8-9a6c-fdba20d983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83528-8dfe-400f-be26-3551558dd4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a5ecb8-b3b3-41b8-9a6c-fdba20d983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0a5ecb8-b3b3-41b8-9a6c-fdba20d983fb">
      <UserInfo>
        <DisplayName/>
        <AccountId xsi:nil="true"/>
        <AccountType/>
      </UserInfo>
    </SharedWithUsers>
  </documentManagement>
</p:properties>
</file>

<file path=customXml/itemProps1.xml><?xml version="1.0" encoding="utf-8"?>
<ds:datastoreItem xmlns:ds="http://schemas.openxmlformats.org/officeDocument/2006/customXml" ds:itemID="{3591EDD0-EFD8-4A6D-9567-1956D087F362}">
  <ds:schemaRefs>
    <ds:schemaRef ds:uri="http://schemas.microsoft.com/sharepoint/v3/contenttype/forms"/>
  </ds:schemaRefs>
</ds:datastoreItem>
</file>

<file path=customXml/itemProps2.xml><?xml version="1.0" encoding="utf-8"?>
<ds:datastoreItem xmlns:ds="http://schemas.openxmlformats.org/officeDocument/2006/customXml" ds:itemID="{3BF82620-5A57-4005-B4EC-694CDD078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83528-8dfe-400f-be26-3551558dd496"/>
    <ds:schemaRef ds:uri="20a5ecb8-b3b3-41b8-9a6c-fdba20d983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74DE9-C81F-449A-BE0C-7D108DA01AB7}">
  <ds:schemaRefs>
    <ds:schemaRef ds:uri="http://purl.org/dc/terms/"/>
    <ds:schemaRef ds:uri="a8283528-8dfe-400f-be26-3551558dd496"/>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0a5ecb8-b3b3-41b8-9a6c-fdba20d983f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1498</TotalTime>
  <Words>380</Words>
  <Application>Microsoft Office PowerPoint</Application>
  <PresentationFormat>On-screen Show (4:3)</PresentationFormat>
  <Paragraphs>27</Paragraphs>
  <Slides>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HelveticaNeu</vt:lpstr>
      <vt:lpstr>HelveticaNeueLT Std Lt</vt:lpstr>
      <vt:lpstr>inherit</vt:lpstr>
      <vt:lpstr>Wingdings</vt:lpstr>
      <vt:lpstr>Office Theme</vt:lpstr>
      <vt:lpstr>Ievads personas datu apstrādē </vt:lpstr>
      <vt:lpstr>VDAR galvenie aspekti</vt:lpstr>
      <vt:lpstr>TERMINI UN SKAIDROJUMI</vt:lpstr>
      <vt:lpstr>TERMINI UN SKAIDROJUMI</vt:lpstr>
      <vt:lpstr>TERMINI UN SKAIDROJUMI</vt:lpstr>
      <vt:lpstr>TERMINI UN SKAIDROJUMI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Personal Data Processing </dc:title>
  <dc:creator>LIF</dc:creator>
  <cp:lastModifiedBy>Kristīne Kūlīte</cp:lastModifiedBy>
  <cp:revision>44</cp:revision>
  <dcterms:created xsi:type="dcterms:W3CDTF">2018-08-13T07:16:34Z</dcterms:created>
  <dcterms:modified xsi:type="dcterms:W3CDTF">2018-08-23T07:59:29Z</dcterms:modified>
</cp:coreProperties>
</file>