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57" r:id="rId7"/>
    <p:sldId id="258" r:id="rId8"/>
    <p:sldId id="259" r:id="rId9"/>
    <p:sldId id="277" r:id="rId10"/>
    <p:sldId id="260" r:id="rId11"/>
    <p:sldId id="261" r:id="rId12"/>
    <p:sldId id="266" r:id="rId13"/>
    <p:sldId id="265" r:id="rId14"/>
    <p:sldId id="278" r:id="rId15"/>
    <p:sldId id="263" r:id="rId16"/>
    <p:sldId id="264" r:id="rId17"/>
    <p:sldId id="267" r:id="rId18"/>
    <p:sldId id="279" r:id="rId19"/>
    <p:sldId id="271" r:id="rId20"/>
    <p:sldId id="268" r:id="rId21"/>
    <p:sldId id="269" r:id="rId22"/>
    <p:sldId id="270" r:id="rId23"/>
    <p:sldId id="272" r:id="rId24"/>
    <p:sldId id="275" r:id="rId25"/>
    <p:sldId id="273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A7E59-6062-47F8-862F-D8E23D7ADCFE}" v="7" dt="2018-08-13T08:57:33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5C72-D929-4DEE-A5A6-8E84FA1F039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sz="4400" b="1" dirty="0">
                <a:solidFill>
                  <a:schemeClr val="accent5">
                    <a:lumMod val="50000"/>
                  </a:schemeClr>
                </a:solidFill>
                <a:latin typeface="HelveticaNeueLT Std Lt" pitchFamily="34" charset="0"/>
              </a:rPr>
              <a:t>Datu aizsardzības speciālista iecelšana, amats un funkcijas</a:t>
            </a:r>
          </a:p>
        </p:txBody>
      </p:sp>
    </p:spTree>
    <p:extLst>
      <p:ext uri="{BB962C8B-B14F-4D97-AF65-F5344CB8AC3E}">
        <p14:creationId xmlns:p14="http://schemas.microsoft.com/office/powerpoint/2010/main" val="3119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C188-4DF4-4464-AD68-550150D9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2300" b="1" dirty="0">
                <a:solidFill>
                  <a:schemeClr val="accent5">
                    <a:lumMod val="50000"/>
                  </a:schemeClr>
                </a:solidFill>
              </a:rPr>
              <a:t>Iesaistīšana visos jautājumos, kas saistīti ar personas datu aizsardzību</a:t>
            </a:r>
            <a:br>
              <a:rPr lang="lv-LV" sz="2300" b="1" dirty="0"/>
            </a:br>
            <a:endParaRPr lang="lv-LV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23E7-135A-4CC1-9CEE-5072EDB0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 lnSpcReduction="10000"/>
          </a:bodyPr>
          <a:lstStyle/>
          <a:p>
            <a:pPr marL="280988" indent="-280988" algn="just">
              <a:buFont typeface="Wingdings" panose="05000000000000000000" pitchFamily="2" charset="2"/>
              <a:buChar char="Ø"/>
            </a:pPr>
            <a:r>
              <a:rPr lang="lv-LV" sz="2000" dirty="0"/>
              <a:t>Lai nodrošinātu konfidencialitāti saskaņā ar integrēto datu aizsardzības pieeju, DAS būtu jāiesaista visos jautājumos, kas saistīti ar personas datu aizsardzību organizācijā pēc iespējas agrākā apstrādes posmā.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3181972-2553-45C1-92A0-73D46450B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b="4334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41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C188-4DF4-4464-AD68-550150D9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Iesaistīšana visos jautājumos, kas saistīti ar personas datu aizsardzību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23E7-135A-4CC1-9CEE-5072EDB0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DAS varētu iesaistīties</a:t>
            </a:r>
            <a:r>
              <a:rPr lang="en-GB" dirty="0"/>
              <a:t>:</a:t>
            </a:r>
          </a:p>
          <a:p>
            <a:pPr marL="0" indent="0" algn="just">
              <a:buNone/>
            </a:pPr>
            <a:endParaRPr lang="en-GB" dirty="0"/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ar padomu, veicot novērtējumu par ietekmi uz datu aizsardzību;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piedaloties darba sanāksmēs;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konsultējot vadību par pieņemamajiem lēmumiem saistībā ar datu apstrādi un veicamajiem pasākumiem datu aizsardzības pārkāpumu gadījumā; 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apstrādes darbību reģistru uzturēšanā.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877D-1B75-45BB-92CD-84CD1177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Nepieciešamie resursi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2793-E3E4-41FA-B230-7094152F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Organizācijas vadība ir atbildīga par to, lai DAS būtu pienācīgi nodrošināts ar: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organizatoriskie aspekti – komandu, piekļuvi citām komandām organizācijā, atbildību tikai augstākās vadības priekšā u.tml.;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finanšu aspekti – finanšu resursiem, telpām un aprīkojumu;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izglītības aspekti – kursiem, jaunu literatūru u.c.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3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6F2C-A062-4C5C-B6F0-A0393892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Neatkarība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E9D8-A75F-4E0D-8927-7D55FA49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600200"/>
            <a:ext cx="8229600" cy="4525963"/>
          </a:xfrm>
        </p:spPr>
        <p:txBody>
          <a:bodyPr/>
          <a:lstStyle/>
          <a:p>
            <a:pPr algn="just"/>
            <a:r>
              <a:rPr lang="lv-LV" dirty="0"/>
              <a:t>DAS nevajadzētu saņemt nekādus norādījumus par viņu uzdevumu izpildi attiecībā uz datu aizsardzības īstenošanu;</a:t>
            </a:r>
          </a:p>
          <a:p>
            <a:pPr algn="just"/>
            <a:r>
              <a:rPr lang="lv-LV" dirty="0"/>
              <a:t>DAS nedrīkst tikt sodīts vai ciest no jebkādām nelabvēlīgām sekām, pildot savus pienākumus.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A50-6C1B-486C-A572-0312D34E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Interešu konflikts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4C44-E5BF-4980-A641-9C47A693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Ja DAS ir norīkots saskaņā ar darba līgumu, šim norīkojumam nevajadzētu radīt interešu konfliktu</a:t>
            </a:r>
            <a:r>
              <a:rPr lang="en-GB" dirty="0"/>
              <a:t>:</a:t>
            </a:r>
          </a:p>
          <a:p>
            <a:pPr marL="693738" algn="just">
              <a:buFont typeface="Wingdings" panose="05000000000000000000" pitchFamily="2" charset="2"/>
              <a:buChar char="§"/>
            </a:pPr>
            <a:r>
              <a:rPr lang="lv-LV" dirty="0"/>
              <a:t>DAS nevar noteikt datu apstrādes mērķus un līdzekļus, pildot citus pienākumus organizācijā;</a:t>
            </a:r>
            <a:endParaRPr lang="en-GB" dirty="0"/>
          </a:p>
          <a:p>
            <a:pPr marL="693738" algn="just">
              <a:buFont typeface="Wingdings" panose="05000000000000000000" pitchFamily="2" charset="2"/>
              <a:buChar char="§"/>
            </a:pPr>
            <a:r>
              <a:rPr lang="lv-LV" dirty="0"/>
              <a:t>DAS nevar ieņemt jelkādu vadošu pozīciju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CA50-6C1B-486C-A572-0312D34E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Interešu konflikts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4C44-E5BF-4980-A641-9C47A693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Interešu konflikts var rasties arī ārēji nozīmēta DAS gadījumā;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693738" algn="just">
              <a:buFont typeface="Wingdings" panose="05000000000000000000" pitchFamily="2" charset="2"/>
              <a:buChar char="§"/>
            </a:pPr>
            <a:r>
              <a:rPr lang="lv-LV" b="1" dirty="0"/>
              <a:t>Piemēram: j</a:t>
            </a:r>
            <a:r>
              <a:rPr lang="lv-LV" dirty="0"/>
              <a:t>a DAS tiek lūgts pārstāvēt datu pārzini un apstrādātāju tiesā un tiem ir pretrunīgas intereses.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538E-689C-4436-9BE9-4AAF030AF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lv-LV" sz="4400" b="1" dirty="0">
                <a:solidFill>
                  <a:schemeClr val="accent5">
                    <a:lumMod val="50000"/>
                  </a:schemeClr>
                </a:solidFill>
              </a:rPr>
              <a:t>DAS uzdevumi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FA3C52-029D-4485-A919-901F41AE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r="2" b="13566"/>
          <a:stretch/>
        </p:blipFill>
        <p:spPr>
          <a:xfrm>
            <a:off x="621505" y="1524000"/>
            <a:ext cx="8441029" cy="46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157B-213D-4FE8-B95E-256F4320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Uzraudzība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6FA9-401D-4C9B-9E06-5AA9BDD1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Viens no galvenajiem DAS uzdevumiem ir uzraudzīt visas datu apstrādes darbības organizācijā, kas ietver: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informācijas saņemšanu/apkopošanu;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šīs informācijas iekšēju analīzi un precizēšanu;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notiekošo apstrādes darbību atbilstības pārbaude;</a:t>
            </a:r>
          </a:p>
          <a:p>
            <a:pPr marL="914400" lvl="1" indent="-434975" algn="just">
              <a:buFont typeface="Wingdings" panose="05000000000000000000" pitchFamily="2" charset="2"/>
              <a:buChar char="§"/>
            </a:pPr>
            <a:r>
              <a:rPr lang="lv-LV" dirty="0"/>
              <a:t>ieteikumu un padomu sniegšanu organizācijā.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D37D-C71E-41F1-8614-9AB6AF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3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Novērtējums par ietekmi uz datu aizsardzību (NIDA)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5D19-A832-4560-BFA1-EE65624E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331"/>
            <a:ext cx="8229600" cy="452596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DAS būtu jāiesaista ar savām padomdevēja funkcijām NIDA sekojošos jautājumos:</a:t>
            </a:r>
          </a:p>
          <a:p>
            <a:pPr marL="914400" lvl="0" indent="-477838" algn="just">
              <a:buFont typeface="Wingdings" panose="05000000000000000000" pitchFamily="2" charset="2"/>
              <a:buChar char="§"/>
            </a:pPr>
            <a:r>
              <a:rPr lang="lv-LV" dirty="0"/>
              <a:t>vai NIDA vispār ir jāveic;</a:t>
            </a:r>
          </a:p>
          <a:p>
            <a:pPr marL="914400" lvl="0" indent="-477838" algn="just">
              <a:buFont typeface="Wingdings" panose="05000000000000000000" pitchFamily="2" charset="2"/>
              <a:buChar char="§"/>
            </a:pPr>
            <a:r>
              <a:rPr lang="lv-LV" dirty="0"/>
              <a:t>kāda metodika jāievēro, veicot NIDA;</a:t>
            </a:r>
          </a:p>
          <a:p>
            <a:pPr marL="914400" lvl="0" indent="-477838" algn="just">
              <a:buFont typeface="Wingdings" panose="05000000000000000000" pitchFamily="2" charset="2"/>
              <a:buChar char="§"/>
            </a:pPr>
            <a:r>
              <a:rPr lang="lv-LV" dirty="0"/>
              <a:t>kādus drošības pasākumus piemērot;</a:t>
            </a:r>
          </a:p>
          <a:p>
            <a:pPr marL="914400" indent="-477838" algn="just">
              <a:buFont typeface="Wingdings" panose="05000000000000000000" pitchFamily="2" charset="2"/>
              <a:buChar char="§"/>
            </a:pPr>
            <a:r>
              <a:rPr lang="lv-LV" dirty="0"/>
              <a:t>vai NIDA ir ticis pareizi veikts.</a:t>
            </a:r>
          </a:p>
          <a:p>
            <a:pPr marL="436562" indent="0" algn="just">
              <a:buNone/>
            </a:pPr>
            <a:endParaRPr lang="lv-LV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u="sng" dirty="0"/>
              <a:t>Labā prakse:</a:t>
            </a:r>
            <a:r>
              <a:rPr lang="lv-LV" dirty="0"/>
              <a:t> dokumentēt un pamatot lēmumus, ja tie atšķiras no DAS ieteikumiem.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3277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BC49-05D6-468B-8683-22546650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Kontaktpunkts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4EA1-A0EA-4262-B5F0-B662CFDE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DAS ir kontaktpunkts abiem: </a:t>
            </a:r>
          </a:p>
          <a:p>
            <a:pPr marL="914400" indent="-477838" algn="just">
              <a:buFont typeface="Wingdings" panose="05000000000000000000" pitchFamily="2" charset="2"/>
              <a:buChar char="§"/>
            </a:pPr>
            <a:r>
              <a:rPr lang="lv-LV" dirty="0"/>
              <a:t>gan uzraudzības iestādei,</a:t>
            </a:r>
          </a:p>
          <a:p>
            <a:pPr marL="914400" indent="-477838" algn="just">
              <a:buFont typeface="Wingdings" panose="05000000000000000000" pitchFamily="2" charset="2"/>
              <a:buChar char="§"/>
            </a:pPr>
            <a:r>
              <a:rPr lang="lv-LV" dirty="0"/>
              <a:t>gan datu subjektam.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Prasība sniegt DAS kontaktinformāciju ir viens no </a:t>
            </a:r>
            <a:r>
              <a:rPr lang="lv-LV" dirty="0" err="1"/>
              <a:t>pārredzamības</a:t>
            </a:r>
            <a:r>
              <a:rPr lang="lv-LV" dirty="0"/>
              <a:t> principa elementiem;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VDAR neliedz DAS lūgt padomu uzraudzības iestādēm.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01007" y="303591"/>
            <a:ext cx="430169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BDE6C-FE7B-407A-BB11-882C1DA0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>
            <a:normAutofit/>
          </a:bodyPr>
          <a:lstStyle/>
          <a:p>
            <a:r>
              <a:rPr lang="lv-LV" sz="3500" b="1" dirty="0">
                <a:solidFill>
                  <a:schemeClr val="accent5">
                    <a:lumMod val="50000"/>
                  </a:schemeClr>
                </a:solidFill>
              </a:rPr>
              <a:t>Termini un skaidrojumi</a:t>
            </a:r>
            <a:endParaRPr lang="bg-BG" sz="3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01014CC-9891-44A5-ABE9-04BD031D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" y="1447800"/>
            <a:ext cx="4324682" cy="4446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BC2C-DB83-4240-A618-266BEFDE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27" y="2121763"/>
            <a:ext cx="3926617" cy="377301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sz="1700" dirty="0"/>
              <a:t>Datu aizsardzības speciālists</a:t>
            </a:r>
            <a:r>
              <a:rPr lang="en-US" sz="1700" dirty="0"/>
              <a:t> (D</a:t>
            </a:r>
            <a:r>
              <a:rPr lang="lv-LV" sz="1700" dirty="0"/>
              <a:t>AS</a:t>
            </a:r>
            <a:r>
              <a:rPr lang="en-US" sz="1700" dirty="0"/>
              <a:t>) – </a:t>
            </a:r>
            <a:r>
              <a:rPr lang="lv-LV" sz="1700" dirty="0"/>
              <a:t>pozīcija organizācijā, kuras primārais uzdevums ir uzraudzīt, vai personas dati tiek apstrādāti saskaņā ar datu aizsardzības tiesību aktiem</a:t>
            </a:r>
            <a:r>
              <a:rPr lang="en-US" sz="1700" dirty="0"/>
              <a:t>.</a:t>
            </a:r>
            <a:endParaRPr lang="bg-BG" sz="1700" dirty="0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072A8E0-FAA1-426E-9FA1-3FB80A4B7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9" y="3733800"/>
            <a:ext cx="163163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C2DA7601-2E6A-4A7A-A6A3-A82355C93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70896"/>
            <a:ext cx="4699531" cy="470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DE9D03-CE98-4528-A4C9-8716E3FC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Datu uzglabāšana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CEFB-4EC6-4783-96DE-8C87A782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9" y="1690688"/>
            <a:ext cx="3632731" cy="506079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700" dirty="0"/>
              <a:t>VDAR neaizliedz organizācijām uzticēt datu uzglabāšanas funkciju DAS;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 sz="1700" dirty="0"/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700" dirty="0"/>
              <a:t>Datu uzglabāšanas pienākuma nodošana DAS tiek uzskatīts par vienu no instrumentiem, kas ļauj tam pildīt savus pienākumus;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 sz="1700" dirty="0"/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700" dirty="0"/>
              <a:t>Ir ieteicams deleģēt šo pienākumu DAS.</a:t>
            </a:r>
          </a:p>
        </p:txBody>
      </p:sp>
    </p:spTree>
    <p:extLst>
      <p:ext uri="{BB962C8B-B14F-4D97-AF65-F5344CB8AC3E}">
        <p14:creationId xmlns:p14="http://schemas.microsoft.com/office/powerpoint/2010/main" val="32480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A23C-D295-40EE-AB3F-E5F13E9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Mīti par DAS saskaņā ar VDAR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3095-6F44-4B38-BA59-8B05B363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Tx/>
              <a:buChar char="Ꭓ"/>
            </a:pPr>
            <a:r>
              <a:rPr lang="lv-LV" dirty="0"/>
              <a:t>DAS var būt tikai fiziska persona - DAS funkcijas var pildīt arī organizācija;</a:t>
            </a:r>
          </a:p>
          <a:p>
            <a:pPr marL="457200" indent="-457200" algn="just">
              <a:buFontTx/>
              <a:buChar char="Ꭓ"/>
            </a:pPr>
            <a:r>
              <a:rPr lang="lv-LV" dirty="0"/>
              <a:t>Vietējo pašvaldību juridisko konsultantu vai cilvēkresursu vadītāju var iecelt par DAS - tas varētu radīt interešu konfliktu;</a:t>
            </a:r>
          </a:p>
          <a:p>
            <a:pPr marL="457200" indent="-457200" algn="just">
              <a:buFontTx/>
              <a:buChar char="Ꭓ"/>
            </a:pPr>
            <a:r>
              <a:rPr lang="lv-LV" dirty="0"/>
              <a:t>DAS uzņemas atbildību par datu aizsardzības tiesību aktu ievērošanu - atbildība par atbilstību joprojām ir datu pārzinim vai apstrādātājam.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Ꭓ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3F0B-7616-46D1-BB6E-F04A9659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Secinājumi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BF07-EFB9-4D43-BF0E-D569D250A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DAS ir viena no galvenajām personām, nodrošinot atbilstību VDAR;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Kā publiskām iestādēm pašvaldībām ir jāieceļ DAS;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Pašvaldības var izvēlēties: iecelt DAS, deleģējot DAS funkcijas pašreizējam darbiniekam vai noslēdzot pakalpojuma līgumu ar ārēju DAS;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Pašvaldībām jābūt uzmanīgām, ieceļot DAS, lai izvairītos no interešu konflikta. </a:t>
            </a:r>
          </a:p>
        </p:txBody>
      </p:sp>
    </p:spTree>
    <p:extLst>
      <p:ext uri="{BB962C8B-B14F-4D97-AF65-F5344CB8AC3E}">
        <p14:creationId xmlns:p14="http://schemas.microsoft.com/office/powerpoint/2010/main" val="29516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5308-DA00-49C7-BB47-368EAEA3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lv-LV" sz="2800" dirty="0">
                <a:solidFill>
                  <a:schemeClr val="accent5">
                    <a:lumMod val="50000"/>
                  </a:schemeClr>
                </a:solidFill>
              </a:rPr>
              <a:t>Ieteikumi sīkākas informācijas iegūšanai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2215F-D26A-4EF3-8529-CD29CFB3C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600" dirty="0"/>
              <a:t>DG</a:t>
            </a:r>
            <a:r>
              <a:rPr lang="en-US" sz="1600" dirty="0"/>
              <a:t>29, </a:t>
            </a:r>
            <a:r>
              <a:rPr lang="lv-LV" sz="1600" dirty="0"/>
              <a:t>Pamatnostādnes par datu aizsardzības speciālistiem</a:t>
            </a:r>
            <a:r>
              <a:rPr lang="en-US" sz="1600" dirty="0"/>
              <a:t> (</a:t>
            </a:r>
            <a:r>
              <a:rPr lang="lv-LV" sz="1600" dirty="0"/>
              <a:t>«DAS»</a:t>
            </a:r>
            <a:r>
              <a:rPr lang="en-US" sz="1600" dirty="0"/>
              <a:t>), WP 243 </a:t>
            </a:r>
            <a:r>
              <a:rPr lang="lv-LV" sz="1600" dirty="0" err="1"/>
              <a:t>vers</a:t>
            </a:r>
            <a:r>
              <a:rPr lang="en-US" sz="1600" dirty="0"/>
              <a:t>.01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3231589-9822-41F0-8CC1-6BD2DB153A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6755" b="-2"/>
          <a:stretch/>
        </p:blipFill>
        <p:spPr>
          <a:xfrm>
            <a:off x="3581400" y="10"/>
            <a:ext cx="5562600" cy="6734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30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B237-023C-48D7-A067-F09EDA44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Obligātā iecelšana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38C0-DDD3-404A-8229-052FBB2A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Ja pārzinis ir publiska iestāde vai struktūra;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Ja pārziņa/apstrādātāja pamatdarbībai […] nepieciešama regulāra un sistemātiska datu subjektu novērošana plašā mērogā;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Ja pārziņa/apstrādātāja pamatdarbības ietver īpašo kategoriju datu […] VAI personas datu par sodāmību un pārkāpumiem apstrādi plašā mērogā;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Ja tas paredzēts ES un/vai nacionālajos tiesību aktos.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0338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8B10-3B90-4762-8E2F-5999AC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DAS obligātā iecelšana publiskās iestādēs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BFCD-930C-4DC4-8535-D4755AB6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752600"/>
            <a:ext cx="8229600" cy="37338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Šī prasība var attiekties arī uz noteiktām fiziskām vai juridiskām personām, kuru darbību regulē publiskās tiesības un kas saistītas ar sabiedrisko pakalpojumu sniegšanu iedzīvotājiem (piem., sabiedriskais transports);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lv-LV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Kā labu praksi ieteicams iecelt DAS, kura funkcijas aptver visas veiktās apstrādes darbības, tostarp tās, kas nav saistītas ar publiskā uzdevuma veikšanu vai oficiālu pienākumu izpildi.</a:t>
            </a:r>
          </a:p>
        </p:txBody>
      </p:sp>
    </p:spTree>
    <p:extLst>
      <p:ext uri="{BB962C8B-B14F-4D97-AF65-F5344CB8AC3E}">
        <p14:creationId xmlns:p14="http://schemas.microsoft.com/office/powerpoint/2010/main" val="39062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FC27CD5-69E1-4AF6-963B-EC26CC09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60107"/>
            <a:ext cx="4645742" cy="293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21FE3-25B2-4FB0-A0D4-48FE5AD6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Brīvprātīga iecelšana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06C7-DE0D-4271-911F-34548364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4176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/>
              <a:t>Brīvprātīgu DAS iecelšanu var piemērot noteiktām organizācijām, kuru kapitāls pilnīgi vai daļēji pieder pašvaldībai, piem., infrastruktūras būvniecības uzņēmums.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6836F-FEFE-4E1C-B818-26C8D724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Iespējas līgumattiecībām ar 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</a:rPr>
              <a:t>dAS</a:t>
            </a:r>
            <a:endParaRPr lang="lv-LV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53488-2E11-4B5B-B549-7615E1801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>
            <a:normAutofit/>
          </a:bodyPr>
          <a:lstStyle/>
          <a:p>
            <a:r>
              <a:rPr lang="lv-LV" sz="5400" dirty="0">
                <a:solidFill>
                  <a:schemeClr val="accent5">
                    <a:lumMod val="50000"/>
                  </a:schemeClr>
                </a:solidFill>
              </a:rPr>
              <a:t>Kā iecelt DAS?</a:t>
            </a:r>
            <a:endParaRPr lang="bg-BG" sz="5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00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6165-7A37-4B8C-B9A4-37249E98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Darba līgums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0955-0DA5-4379-A1DD-0CDF6DD1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494" y="2573734"/>
            <a:ext cx="3962401" cy="9525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lv-LV" sz="2700" dirty="0"/>
              <a:t>piemērota izvēle mazākām organizācijām; </a:t>
            </a:r>
          </a:p>
          <a:p>
            <a:pPr marL="0" indent="0" algn="just">
              <a:buNone/>
            </a:pPr>
            <a:endParaRPr lang="lv-LV" sz="2700" dirty="0"/>
          </a:p>
          <a:p>
            <a:pPr marL="0" indent="0" algn="just">
              <a:buNone/>
            </a:pPr>
            <a:endParaRPr lang="lv-LV" sz="2700" dirty="0"/>
          </a:p>
          <a:p>
            <a:pPr marL="0" indent="0" algn="just">
              <a:buNone/>
            </a:pPr>
            <a:endParaRPr lang="lv-LV" sz="2700" dirty="0"/>
          </a:p>
          <a:p>
            <a:pPr marL="0" indent="0" algn="just">
              <a:buNone/>
            </a:pPr>
            <a:endParaRPr lang="lv-LV" sz="2700" dirty="0"/>
          </a:p>
          <a:p>
            <a:endParaRPr lang="lv-LV" sz="2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F0E75B-04A4-428C-AF18-E39BA167146A}"/>
              </a:ext>
            </a:extLst>
          </p:cNvPr>
          <p:cNvSpPr txBox="1">
            <a:spLocks/>
          </p:cNvSpPr>
          <p:nvPr/>
        </p:nvSpPr>
        <p:spPr>
          <a:xfrm>
            <a:off x="228601" y="2476500"/>
            <a:ext cx="3886200" cy="3238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lv-LV" sz="3800" dirty="0"/>
              <a:t>Iecelt kādu personu, kas jau strādā organizācijā, apvienojot savas funkcijas ar DAS funkcijām</a:t>
            </a:r>
          </a:p>
          <a:p>
            <a:pPr marL="457200" indent="-457200" algn="just">
              <a:buFont typeface="+mj-lt"/>
              <a:buAutoNum type="arabicPeriod"/>
            </a:pPr>
            <a:endParaRPr lang="lv-LV" sz="3800" dirty="0"/>
          </a:p>
          <a:p>
            <a:pPr marL="457200" indent="-457200">
              <a:buFont typeface="+mj-lt"/>
              <a:buAutoNum type="arabicPeriod"/>
            </a:pPr>
            <a:r>
              <a:rPr lang="lv-LV" sz="3800" dirty="0"/>
              <a:t>Izveidot DAS jaunu darba vietu</a:t>
            </a:r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825C7-00AA-4DC5-8806-02DE854D4EAF}"/>
              </a:ext>
            </a:extLst>
          </p:cNvPr>
          <p:cNvSpPr/>
          <p:nvPr/>
        </p:nvSpPr>
        <p:spPr>
          <a:xfrm>
            <a:off x="2497553" y="1485404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/>
              <a:t>Pastāv divas iespējas</a:t>
            </a:r>
            <a:r>
              <a:rPr lang="en-GB" sz="2400" b="1" dirty="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C5C1-D63A-4E64-92E3-3CAF3AC5DDC7}"/>
              </a:ext>
            </a:extLst>
          </p:cNvPr>
          <p:cNvSpPr/>
          <p:nvPr/>
        </p:nvSpPr>
        <p:spPr>
          <a:xfrm>
            <a:off x="5181601" y="4711827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700" dirty="0"/>
              <a:t>piemērota izvēle lielākām organizācijām </a:t>
            </a:r>
            <a:endParaRPr lang="lv-LV" sz="27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127541-DE63-4576-B88D-EC6E99281DD2}"/>
              </a:ext>
            </a:extLst>
          </p:cNvPr>
          <p:cNvCxnSpPr/>
          <p:nvPr/>
        </p:nvCxnSpPr>
        <p:spPr>
          <a:xfrm>
            <a:off x="4246146" y="2971800"/>
            <a:ext cx="6517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F2F922-C183-4954-9C6F-5D84633DBF91}"/>
              </a:ext>
            </a:extLst>
          </p:cNvPr>
          <p:cNvCxnSpPr/>
          <p:nvPr/>
        </p:nvCxnSpPr>
        <p:spPr>
          <a:xfrm>
            <a:off x="4246146" y="5105400"/>
            <a:ext cx="6517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7CE1-3D83-4467-BBF3-4FE4B957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Pakalpojuma līgums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D99C-CA3E-4BBE-9495-A9D1FEB5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Regulā skaidri noteikts, ka DAS funkciju var veikt arī ārpakalpojuma sniedzējs (persona/organizācija), ar kuru noslēgts pakalpojuma līgums;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DAS ārējām komandām ieteicams noteikt katram klientam vadošo kontaktpersonu un "atbildīgo personu", ko norāda pakalpojuma līgumā;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Katram ārējās DAS organizācijas pārstāvim jāatbilst visām VDAR piemērojamajām prasībām;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Pakalpojuma līguma noslēgšanai ar ārēju DAS varētu būt nepieciešama dažu formālu procedūru veikšana (piem., saskaņā ar publiskā iepirkuma likumu).</a:t>
            </a:r>
          </a:p>
        </p:txBody>
      </p:sp>
    </p:spTree>
    <p:extLst>
      <p:ext uri="{BB962C8B-B14F-4D97-AF65-F5344CB8AC3E}">
        <p14:creationId xmlns:p14="http://schemas.microsoft.com/office/powerpoint/2010/main" val="17101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B4EA-6572-4966-9F36-46EBE0203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lv-LV" i="1" dirty="0"/>
              <a:t>DAS amats</a:t>
            </a:r>
            <a:endParaRPr lang="en-GB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book, text&#10;&#10;Description generated with high confidence">
            <a:extLst>
              <a:ext uri="{FF2B5EF4-FFF2-40B4-BE49-F238E27FC236}">
                <a16:creationId xmlns:a16="http://schemas.microsoft.com/office/drawing/2014/main" id="{D5276B75-7EBA-4CAD-A7CE-A3E843223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r="8789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152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Neu"/>
        <a:ea typeface=""/>
        <a:cs typeface=""/>
      </a:majorFont>
      <a:minorFont>
        <a:latin typeface="HelveticaNe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a5ecb8-b3b3-41b8-9a6c-fdba20d983f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D4DDF2DAA264F90523C37F876FAF1" ma:contentTypeVersion="8" ma:contentTypeDescription="Create a new document." ma:contentTypeScope="" ma:versionID="50c437c803394ed7d515cc410dc3901d">
  <xsd:schema xmlns:xsd="http://www.w3.org/2001/XMLSchema" xmlns:xs="http://www.w3.org/2001/XMLSchema" xmlns:p="http://schemas.microsoft.com/office/2006/metadata/properties" xmlns:ns2="a8283528-8dfe-400f-be26-3551558dd496" xmlns:ns3="20a5ecb8-b3b3-41b8-9a6c-fdba20d983fb" targetNamespace="http://schemas.microsoft.com/office/2006/metadata/properties" ma:root="true" ma:fieldsID="15ac164bacb849414820e5359ee37bab" ns2:_="" ns3:_="">
    <xsd:import namespace="a8283528-8dfe-400f-be26-3551558dd496"/>
    <xsd:import namespace="20a5ecb8-b3b3-41b8-9a6c-fdba20d98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83528-8dfe-400f-be26-3551558dd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5ecb8-b3b3-41b8-9a6c-fdba20d98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74DE9-C81F-449A-BE0C-7D108DA01AB7}">
  <ds:schemaRefs>
    <ds:schemaRef ds:uri="20a5ecb8-b3b3-41b8-9a6c-fdba20d983fb"/>
    <ds:schemaRef ds:uri="http://purl.org/dc/terms/"/>
    <ds:schemaRef ds:uri="http://schemas.microsoft.com/office/2006/documentManagement/types"/>
    <ds:schemaRef ds:uri="http://purl.org/dc/dcmitype/"/>
    <ds:schemaRef ds:uri="a8283528-8dfe-400f-be26-3551558dd49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F82620-5A57-4005-B4EC-694CDD078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83528-8dfe-400f-be26-3551558dd496"/>
    <ds:schemaRef ds:uri="20a5ecb8-b3b3-41b8-9a6c-fdba20d98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91EDD0-EFD8-4A6D-9567-1956D087F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863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HelveticaNeu</vt:lpstr>
      <vt:lpstr>HelveticaNeueLT Std Lt</vt:lpstr>
      <vt:lpstr>Wingdings</vt:lpstr>
      <vt:lpstr>Office Theme</vt:lpstr>
      <vt:lpstr>Datu aizsardzības speciālista iecelšana, amats un funkcijas</vt:lpstr>
      <vt:lpstr>Termini un skaidrojumi</vt:lpstr>
      <vt:lpstr>Obligātā iecelšana</vt:lpstr>
      <vt:lpstr>DAS obligātā iecelšana publiskās iestādēs</vt:lpstr>
      <vt:lpstr>Brīvprātīga iecelšana</vt:lpstr>
      <vt:lpstr>Iespējas līgumattiecībām ar dAS</vt:lpstr>
      <vt:lpstr>Darba līgums </vt:lpstr>
      <vt:lpstr>Pakalpojuma līgums</vt:lpstr>
      <vt:lpstr>DAS amats</vt:lpstr>
      <vt:lpstr>Iesaistīšana visos jautājumos, kas saistīti ar personas datu aizsardzību </vt:lpstr>
      <vt:lpstr>Iesaistīšana visos jautājumos, kas saistīti ar personas datu aizsardzību </vt:lpstr>
      <vt:lpstr>Nepieciešamie resursi </vt:lpstr>
      <vt:lpstr>Neatkarība</vt:lpstr>
      <vt:lpstr>Interešu konflikts</vt:lpstr>
      <vt:lpstr>Interešu konflikts</vt:lpstr>
      <vt:lpstr>DAS uzdevumi</vt:lpstr>
      <vt:lpstr>Uzraudzība</vt:lpstr>
      <vt:lpstr>Novērtējums par ietekmi uz datu aizsardzību (NIDA) </vt:lpstr>
      <vt:lpstr>Kontaktpunkts </vt:lpstr>
      <vt:lpstr>Datu uzglabāšana </vt:lpstr>
      <vt:lpstr>Mīti par DAS saskaņā ar VDAR</vt:lpstr>
      <vt:lpstr>Secinājumi</vt:lpstr>
      <vt:lpstr>Ieteikumi sīkākas informācijas iegūšanai: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Anemos</dc:creator>
  <cp:lastModifiedBy>Kristīne Kūlīte</cp:lastModifiedBy>
  <cp:revision>75</cp:revision>
  <dcterms:created xsi:type="dcterms:W3CDTF">2017-12-19T09:58:58Z</dcterms:created>
  <dcterms:modified xsi:type="dcterms:W3CDTF">2018-09-14T11:24:54Z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0x010100361D4DDF2DAA264F90523C37F876FAF1</vt:lpwstr>
  </property>
  <property fmtid="{D5CDD505-2E9C-101B-9397-08002B2CF9AE}" pid="3" name="Order">
    <vt:r8>16527800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