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60" r:id="rId7"/>
    <p:sldId id="288" r:id="rId8"/>
    <p:sldId id="261" r:id="rId9"/>
    <p:sldId id="285" r:id="rId10"/>
    <p:sldId id="262" r:id="rId11"/>
    <p:sldId id="263" r:id="rId12"/>
    <p:sldId id="289" r:id="rId13"/>
    <p:sldId id="264" r:id="rId14"/>
    <p:sldId id="265" r:id="rId15"/>
    <p:sldId id="266" r:id="rId16"/>
    <p:sldId id="267" r:id="rId17"/>
    <p:sldId id="268" r:id="rId18"/>
    <p:sldId id="269" r:id="rId19"/>
    <p:sldId id="271" r:id="rId20"/>
    <p:sldId id="272" r:id="rId21"/>
    <p:sldId id="273" r:id="rId22"/>
    <p:sldId id="274" r:id="rId23"/>
    <p:sldId id="276" r:id="rId24"/>
    <p:sldId id="277" r:id="rId25"/>
    <p:sldId id="287" r:id="rId26"/>
    <p:sldId id="278" r:id="rId27"/>
    <p:sldId id="279" r:id="rId28"/>
    <p:sldId id="281" r:id="rId29"/>
    <p:sldId id="283" r:id="rId30"/>
    <p:sldId id="284"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8" y="7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898100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4816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505631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369901190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335309126"/>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192135134"/>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485C72-D929-4DEE-A5A6-8E84FA1F039A}"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799167458"/>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485C72-D929-4DEE-A5A6-8E84FA1F039A}" type="datetimeFigureOut">
              <a:rPr lang="en-US" smtClean="0"/>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133405548"/>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485C72-D929-4DEE-A5A6-8E84FA1F039A}" type="datetimeFigureOut">
              <a:rPr lang="en-US" smtClean="0"/>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3065930657"/>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85C72-D929-4DEE-A5A6-8E84FA1F039A}" type="datetimeFigureOut">
              <a:rPr lang="en-US" smtClean="0"/>
              <a:t>9/13/2018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95934166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5485C72-D929-4DEE-A5A6-8E84FA1F039A}"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70701888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424613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5485C72-D929-4DEE-A5A6-8E84FA1F039A}"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72699145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342643372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944062820"/>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31693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485C72-D929-4DEE-A5A6-8E84FA1F039A}"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401083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485C72-D929-4DEE-A5A6-8E84FA1F039A}" type="datetimeFigureOut">
              <a:rPr lang="en-US" smtClean="0"/>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95579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485C72-D929-4DEE-A5A6-8E84FA1F039A}" type="datetimeFigureOut">
              <a:rPr lang="en-US" smtClean="0"/>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69569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85C72-D929-4DEE-A5A6-8E84FA1F039A}" type="datetimeFigureOut">
              <a:rPr lang="en-US" smtClean="0"/>
              <a:t>9/13/2018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47221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5485C72-D929-4DEE-A5A6-8E84FA1F039A}"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84411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5485C72-D929-4DEE-A5A6-8E84FA1F039A}"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78811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485C72-D929-4DEE-A5A6-8E84FA1F039A}" type="datetimeFigureOut">
              <a:rPr lang="en-US" smtClean="0"/>
              <a:t>9/13/2018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67A1CA-CB73-4393-AE05-6B81C520E51C}" type="slidenum">
              <a:rPr lang="en-US" smtClean="0"/>
              <a:t>‹#›</a:t>
            </a:fld>
            <a:endParaRPr lang="en-US"/>
          </a:p>
        </p:txBody>
      </p:sp>
    </p:spTree>
    <p:extLst>
      <p:ext uri="{BB962C8B-B14F-4D97-AF65-F5344CB8AC3E}">
        <p14:creationId xmlns:p14="http://schemas.microsoft.com/office/powerpoint/2010/main" val="1886578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485C72-D929-4DEE-A5A6-8E84FA1F039A}" type="datetimeFigureOut">
              <a:rPr lang="en-US" smtClean="0"/>
              <a:t>9/13/2018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67A1CA-CB73-4393-AE05-6B81C520E51C}" type="slidenum">
              <a:rPr lang="en-US" smtClean="0"/>
              <a:t>‹#›</a:t>
            </a:fld>
            <a:endParaRPr lang="en-US"/>
          </a:p>
        </p:txBody>
      </p:sp>
    </p:spTree>
    <p:extLst>
      <p:ext uri="{BB962C8B-B14F-4D97-AF65-F5344CB8AC3E}">
        <p14:creationId xmlns:p14="http://schemas.microsoft.com/office/powerpoint/2010/main" val="1100329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a:bodyPr>
          <a:lstStyle/>
          <a:p>
            <a:r>
              <a:rPr lang="lv-LV" sz="4400" b="1" dirty="0">
                <a:solidFill>
                  <a:schemeClr val="accent5">
                    <a:lumMod val="50000"/>
                  </a:schemeClr>
                </a:solidFill>
                <a:latin typeface="HelveticaNeueLT Std Lt" pitchFamily="34" charset="0"/>
              </a:rPr>
              <a:t>Pārredzamība</a:t>
            </a:r>
            <a:endParaRPr lang="en-US" sz="4400" b="1" dirty="0">
              <a:solidFill>
                <a:schemeClr val="accent5">
                  <a:lumMod val="50000"/>
                </a:schemeClr>
              </a:solidFill>
              <a:latin typeface="HelveticaNeueLT Std Lt" pitchFamily="34" charset="0"/>
            </a:endParaRPr>
          </a:p>
        </p:txBody>
      </p:sp>
    </p:spTree>
    <p:extLst>
      <p:ext uri="{BB962C8B-B14F-4D97-AF65-F5344CB8AC3E}">
        <p14:creationId xmlns:p14="http://schemas.microsoft.com/office/powerpoint/2010/main" val="311991174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E125BB8-5623-4FF4-8320-3FDC36DCB403}"/>
              </a:ext>
            </a:extLst>
          </p:cNvPr>
          <p:cNvSpPr>
            <a:spLocks noGrp="1"/>
          </p:cNvSpPr>
          <p:nvPr>
            <p:ph type="title"/>
          </p:nvPr>
        </p:nvSpPr>
        <p:spPr/>
        <p:txBody>
          <a:bodyPr>
            <a:normAutofit/>
          </a:bodyPr>
          <a:lstStyle/>
          <a:p>
            <a:r>
              <a:rPr lang="lv-LV" b="1" dirty="0">
                <a:solidFill>
                  <a:schemeClr val="accent5">
                    <a:lumMod val="50000"/>
                  </a:schemeClr>
                </a:solidFill>
                <a:latin typeface="HelveticaNeueLT Std Lt"/>
              </a:rPr>
              <a:t>Kāda papildus informācija jāsniedz?</a:t>
            </a:r>
            <a:br>
              <a:rPr lang="en-GB" b="1" dirty="0">
                <a:solidFill>
                  <a:schemeClr val="accent5">
                    <a:lumMod val="50000"/>
                  </a:schemeClr>
                </a:solidFill>
                <a:latin typeface="HelveticaNeueLT Std Lt"/>
              </a:rPr>
            </a:br>
            <a:endParaRPr lang="en-US"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E64AB7F2-8D45-47BC-85DC-6FF05ABBCA62}"/>
              </a:ext>
            </a:extLst>
          </p:cNvPr>
          <p:cNvSpPr>
            <a:spLocks noGrp="1"/>
          </p:cNvSpPr>
          <p:nvPr>
            <p:ph idx="1"/>
          </p:nvPr>
        </p:nvSpPr>
        <p:spPr>
          <a:xfrm>
            <a:off x="457200" y="1440051"/>
            <a:ext cx="8229600" cy="4351150"/>
          </a:xfrm>
        </p:spPr>
        <p:txBody>
          <a:bodyPr>
            <a:normAutofit lnSpcReduction="10000"/>
          </a:bodyPr>
          <a:lstStyle/>
          <a:p>
            <a:pPr marL="398463" lvl="1" indent="-398463" algn="just">
              <a:buFont typeface="Wingdings" panose="05000000000000000000" pitchFamily="2" charset="2"/>
              <a:buChar char="Ø"/>
            </a:pPr>
            <a:r>
              <a:rPr lang="lv-LV" dirty="0">
                <a:latin typeface="HelveticaNeueLT Std Lt"/>
              </a:rPr>
              <a:t>laikposmu, cik ilgi personas dati tiks glabāti, vai kritēriji, ko izmanto minētā laikposma noteikšanai;</a:t>
            </a:r>
          </a:p>
          <a:p>
            <a:pPr marL="398463" lvl="1" indent="-398463" algn="just">
              <a:buFont typeface="Wingdings" panose="05000000000000000000" pitchFamily="2" charset="2"/>
              <a:buChar char="Ø"/>
            </a:pPr>
            <a:r>
              <a:rPr lang="lv-LV" dirty="0">
                <a:latin typeface="HelveticaNeueLT Std Lt"/>
              </a:rPr>
              <a:t>tiesībām pieprasīt no pārziņa piekļuvi datu subjekta personas datiem un to labošanu vai dzēšanu, vai apstrādes ierobežošanu attiecībā uz datu subjektu un tiesībām iebilst pret apstrādi, kā arī tiesībām uz datu pārnesamību;</a:t>
            </a:r>
          </a:p>
          <a:p>
            <a:pPr marL="398463" lvl="1" indent="-398463" algn="just">
              <a:buFont typeface="Wingdings" panose="05000000000000000000" pitchFamily="2" charset="2"/>
              <a:buChar char="Ø"/>
            </a:pPr>
            <a:r>
              <a:rPr lang="lv-LV" dirty="0">
                <a:latin typeface="HelveticaNeueLT Std Lt"/>
              </a:rPr>
              <a:t>tiesībām jebkurā brīdī atsaukt piekrišanu, ja apstrāde pamatojas uz piekrišanu;</a:t>
            </a:r>
          </a:p>
          <a:p>
            <a:pPr marL="398463" lvl="1" indent="-398463" algn="just">
              <a:buFont typeface="Wingdings" panose="05000000000000000000" pitchFamily="2" charset="2"/>
              <a:buChar char="Ø"/>
            </a:pPr>
            <a:r>
              <a:rPr lang="lv-LV" dirty="0">
                <a:latin typeface="HelveticaNeueLT Std Lt"/>
              </a:rPr>
              <a:t>tiesībām iesniegt sūdzību uzraudzības iestādei;</a:t>
            </a:r>
          </a:p>
          <a:p>
            <a:pPr marL="398463" lvl="1" indent="-398463" algn="just">
              <a:buFont typeface="Wingdings" panose="05000000000000000000" pitchFamily="2" charset="2"/>
              <a:buChar char="Ø"/>
            </a:pPr>
            <a:r>
              <a:rPr lang="lv-LV" dirty="0">
                <a:latin typeface="HelveticaNeueLT Std Lt"/>
              </a:rPr>
              <a:t>to, ka pastāv automatizēta lēmumu pieņemšana, tostarp profilēšana, un jēgpilni jāsniedz informācija par tajā ietverto loģiku, kā arī par šādas apstrādes nozīmīgumu un paredzamajām sekām attiecībā uz datu subjektu.</a:t>
            </a:r>
          </a:p>
          <a:p>
            <a:pPr lvl="1"/>
            <a:endParaRPr lang="en-US" dirty="0"/>
          </a:p>
        </p:txBody>
      </p:sp>
    </p:spTree>
    <p:extLst>
      <p:ext uri="{BB962C8B-B14F-4D97-AF65-F5344CB8AC3E}">
        <p14:creationId xmlns:p14="http://schemas.microsoft.com/office/powerpoint/2010/main" val="2637486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21CD68B-17A7-4B4D-91F7-627CBBF48CC7}"/>
              </a:ext>
            </a:extLst>
          </p:cNvPr>
          <p:cNvSpPr>
            <a:spLocks noGrp="1"/>
          </p:cNvSpPr>
          <p:nvPr>
            <p:ph type="title"/>
          </p:nvPr>
        </p:nvSpPr>
        <p:spPr>
          <a:xfrm>
            <a:off x="457200" y="274638"/>
            <a:ext cx="8229600" cy="1143000"/>
          </a:xfrm>
        </p:spPr>
        <p:txBody>
          <a:bodyPr>
            <a:normAutofit/>
          </a:bodyPr>
          <a:lstStyle/>
          <a:p>
            <a:r>
              <a:rPr lang="lv-LV" b="1" dirty="0">
                <a:solidFill>
                  <a:schemeClr val="accent5">
                    <a:lumMod val="50000"/>
                  </a:schemeClr>
                </a:solidFill>
                <a:latin typeface="HelveticaNeueLT Std Lt"/>
              </a:rPr>
              <a:t>Kāda papildus informācija jāsniedz?</a:t>
            </a:r>
            <a:br>
              <a:rPr lang="lv-LV" b="1" dirty="0">
                <a:solidFill>
                  <a:schemeClr val="accent5">
                    <a:lumMod val="50000"/>
                  </a:schemeClr>
                </a:solidFill>
                <a:latin typeface="HelveticaNeueLT Std Lt"/>
              </a:rPr>
            </a:br>
            <a:endParaRPr lang="lv-LV"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890B4AEF-A94A-48CD-9F9E-340D52279858}"/>
              </a:ext>
            </a:extLst>
          </p:cNvPr>
          <p:cNvSpPr>
            <a:spLocks noGrp="1"/>
          </p:cNvSpPr>
          <p:nvPr>
            <p:ph idx="1"/>
          </p:nvPr>
        </p:nvSpPr>
        <p:spPr>
          <a:xfrm>
            <a:off x="457200" y="1295400"/>
            <a:ext cx="8229600" cy="4525963"/>
          </a:xfrm>
        </p:spPr>
        <p:txBody>
          <a:bodyPr>
            <a:normAutofit lnSpcReduction="10000"/>
          </a:bodyPr>
          <a:lstStyle/>
          <a:p>
            <a:pPr marL="457200" lvl="1" indent="-457200" algn="just">
              <a:buFont typeface="Wingdings" panose="05000000000000000000" pitchFamily="2" charset="2"/>
              <a:buChar char="Ø"/>
            </a:pPr>
            <a:r>
              <a:rPr lang="lv-LV" sz="1900" dirty="0">
                <a:latin typeface="HelveticaNeueLT Std Lt"/>
              </a:rPr>
              <a:t>Informācijai par profilēšanu ir jābūt ne tikai viegli pieejamai datu subjektiem, bet tā jādara viņiem zināma. Pārzinim vajadzētu atrast vienkāršus veidus, kā informēt datu subjektu par loģiku vai kritērijiem, kas tiek izmantoti automatizētai lēmumu pieņemšanai, bez sarežģītiem algoritmu skaidrojumiem.</a:t>
            </a:r>
          </a:p>
          <a:p>
            <a:pPr marL="457200" lvl="1" indent="-457200" algn="just">
              <a:buFont typeface="Wingdings" panose="05000000000000000000" pitchFamily="2" charset="2"/>
              <a:buChar char="Ø"/>
            </a:pPr>
            <a:r>
              <a:rPr lang="lv-LV" sz="1900" dirty="0">
                <a:latin typeface="HelveticaNeueLT Std Lt"/>
              </a:rPr>
              <a:t>Ja dati netika iegūti no datu subjekta, datu pārzinim būtu jāsniedz to avots. Ja datu subjekts sniedz datus, pārzinim jāinformē viņš vai viņa par to, vai personas datu sniegšana ir obligāta prasība</a:t>
            </a:r>
            <a:r>
              <a:rPr lang="en-GB" sz="1900" dirty="0">
                <a:latin typeface="HelveticaNeueLT Std Lt"/>
              </a:rPr>
              <a:t>.</a:t>
            </a:r>
          </a:p>
          <a:p>
            <a:pPr marL="457200" lvl="1" indent="-457200" algn="just">
              <a:buFont typeface="Wingdings" panose="05000000000000000000" pitchFamily="2" charset="2"/>
              <a:buChar char="Ø"/>
            </a:pPr>
            <a:r>
              <a:rPr lang="lv-LV" sz="1900" dirty="0">
                <a:latin typeface="HelveticaNeueLT Std Lt"/>
              </a:rPr>
              <a:t>Pārzinim jāinformē datu subjekti, ja viņi plāno apstrādāt datus jebkādiem citiem nolūkiem, kas atšķiras no tiem, kuriem dati tika vākti. Datu subjektiem jāsniedz informācija par šo citu nolūku un jebkāda attiecīgā papildu informācija, kas ir identiska informācijai, kas tika sniegta sākotnējam nolūkam (apstrādes periods, apstrādes juridiskais pamats utt.). Iegūstot datus, būtu lietderīgi informēt datu subjektus par iespējamu apstrādi nākotnē, ja tas visticamāk tiks veikts, ņemot vērā pārziņa darbību</a:t>
            </a:r>
            <a:r>
              <a:rPr lang="en-GB" sz="1900" dirty="0">
                <a:latin typeface="HelveticaNeueLT Std Lt"/>
              </a:rPr>
              <a:t>.</a:t>
            </a:r>
            <a:endParaRPr lang="en-US" sz="1900" dirty="0">
              <a:latin typeface="HelveticaNeueLT Std Lt"/>
            </a:endParaRPr>
          </a:p>
        </p:txBody>
      </p:sp>
    </p:spTree>
    <p:extLst>
      <p:ext uri="{BB962C8B-B14F-4D97-AF65-F5344CB8AC3E}">
        <p14:creationId xmlns:p14="http://schemas.microsoft.com/office/powerpoint/2010/main" val="2937801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CA68359-1825-4C7B-8B8E-C1DD7EC51633}"/>
              </a:ext>
            </a:extLst>
          </p:cNvPr>
          <p:cNvSpPr>
            <a:spLocks noGrp="1"/>
          </p:cNvSpPr>
          <p:nvPr>
            <p:ph type="title"/>
          </p:nvPr>
        </p:nvSpPr>
        <p:spPr>
          <a:xfrm>
            <a:off x="3724072" y="629268"/>
            <a:ext cx="4939868" cy="1286160"/>
          </a:xfrm>
        </p:spPr>
        <p:txBody>
          <a:bodyPr anchor="b">
            <a:normAutofit/>
          </a:bodyPr>
          <a:lstStyle/>
          <a:p>
            <a:pPr>
              <a:lnSpc>
                <a:spcPct val="90000"/>
              </a:lnSpc>
            </a:pPr>
            <a:r>
              <a:rPr lang="lv-LV" sz="2800" b="1" dirty="0">
                <a:solidFill>
                  <a:schemeClr val="accent5">
                    <a:lumMod val="50000"/>
                  </a:schemeClr>
                </a:solidFill>
                <a:latin typeface="HelveticaNeueLT Std Lt"/>
              </a:rPr>
              <a:t>Kā jāsniedz informācija?</a:t>
            </a:r>
            <a:br>
              <a:rPr lang="en-GB" sz="2800" b="1" dirty="0">
                <a:latin typeface="HelveticaNeueLT Std Lt"/>
              </a:rPr>
            </a:br>
            <a:endParaRPr lang="en-US" sz="2800" dirty="0">
              <a:latin typeface="HelveticaNeueLT Std Lt"/>
            </a:endParaRPr>
          </a:p>
        </p:txBody>
      </p:sp>
      <p:pic>
        <p:nvPicPr>
          <p:cNvPr id="7" name="Picture 6" descr="A close up of a logo&#10;&#10;Description generated with high confidence">
            <a:extLst>
              <a:ext uri="{FF2B5EF4-FFF2-40B4-BE49-F238E27FC236}">
                <a16:creationId xmlns:a16="http://schemas.microsoft.com/office/drawing/2014/main" id="{372DD1EF-2A7F-466D-8073-72FB9586DD0A}"/>
              </a:ext>
            </a:extLst>
          </p:cNvPr>
          <p:cNvPicPr>
            <a:picLocks noChangeAspect="1"/>
          </p:cNvPicPr>
          <p:nvPr/>
        </p:nvPicPr>
        <p:blipFill rotWithShape="1">
          <a:blip r:embed="rId2">
            <a:extLst>
              <a:ext uri="{28A0092B-C50C-407E-A947-70E740481C1C}">
                <a14:useLocalDpi xmlns:a14="http://schemas.microsoft.com/office/drawing/2010/main" val="0"/>
              </a:ext>
            </a:extLst>
          </a:blip>
          <a:srcRect l="23748" r="25557"/>
          <a:stretch/>
        </p:blipFill>
        <p:spPr>
          <a:xfrm>
            <a:off x="20" y="10"/>
            <a:ext cx="3476673"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Контейнер за съдържание 2">
            <a:extLst>
              <a:ext uri="{FF2B5EF4-FFF2-40B4-BE49-F238E27FC236}">
                <a16:creationId xmlns:a16="http://schemas.microsoft.com/office/drawing/2014/main" id="{8B1F3DB7-9084-413F-BD88-AE1C6ADD5720}"/>
              </a:ext>
            </a:extLst>
          </p:cNvPr>
          <p:cNvSpPr>
            <a:spLocks noGrp="1"/>
          </p:cNvSpPr>
          <p:nvPr>
            <p:ph idx="1"/>
          </p:nvPr>
        </p:nvSpPr>
        <p:spPr>
          <a:xfrm>
            <a:off x="3724073" y="2438400"/>
            <a:ext cx="4939867" cy="3785419"/>
          </a:xfrm>
        </p:spPr>
        <p:txBody>
          <a:bodyPr>
            <a:normAutofit/>
          </a:bodyPr>
          <a:lstStyle/>
          <a:p>
            <a:pPr marL="457200" lvl="1" indent="-457200" algn="just">
              <a:buFont typeface="Wingdings" panose="05000000000000000000" pitchFamily="2" charset="2"/>
              <a:buChar char="Ø"/>
            </a:pPr>
            <a:r>
              <a:rPr lang="lv-LV" sz="1700" dirty="0">
                <a:latin typeface="HelveticaNeueLT Std Lt"/>
              </a:rPr>
              <a:t>Noklusētais veids, kā sniegt informāciju un sazināties ar datu subjektiem, ir rakstisks.</a:t>
            </a:r>
          </a:p>
          <a:p>
            <a:pPr marL="457200" lvl="1" indent="-457200" algn="just">
              <a:buFont typeface="Wingdings" panose="05000000000000000000" pitchFamily="2" charset="2"/>
              <a:buChar char="Ø"/>
            </a:pPr>
            <a:r>
              <a:rPr lang="lv-LV" sz="1700" dirty="0">
                <a:latin typeface="HelveticaNeueLT Std Lt"/>
              </a:rPr>
              <a:t>VDAR ļauj informāciju sniegt arī izmantojot citus līdzekļus, tostarp elektroniskos. </a:t>
            </a:r>
          </a:p>
          <a:p>
            <a:pPr marL="457200" lvl="1" indent="-457200" algn="just">
              <a:buFont typeface="Wingdings" panose="05000000000000000000" pitchFamily="2" charset="2"/>
              <a:buChar char="Ø"/>
            </a:pPr>
            <a:r>
              <a:rPr lang="lv-LV" sz="1700" dirty="0">
                <a:latin typeface="HelveticaNeueLT Std Lt"/>
              </a:rPr>
              <a:t>Informācija pēc pieprasījuma var tikt sniegta datu subjektam mutiski, ja viņu identitātes informāciju pierāda citi (t.i., bez mutvārdu) līdzekļi. </a:t>
            </a:r>
          </a:p>
        </p:txBody>
      </p:sp>
    </p:spTree>
    <p:extLst>
      <p:ext uri="{BB962C8B-B14F-4D97-AF65-F5344CB8AC3E}">
        <p14:creationId xmlns:p14="http://schemas.microsoft.com/office/powerpoint/2010/main" val="3750531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66CF925-BCA9-45E8-A113-25797642BCD3}"/>
              </a:ext>
            </a:extLst>
          </p:cNvPr>
          <p:cNvSpPr>
            <a:spLocks noGrp="1"/>
          </p:cNvSpPr>
          <p:nvPr>
            <p:ph type="title"/>
          </p:nvPr>
        </p:nvSpPr>
        <p:spPr/>
        <p:txBody>
          <a:bodyPr>
            <a:normAutofit/>
          </a:bodyPr>
          <a:lstStyle/>
          <a:p>
            <a:r>
              <a:rPr lang="lv-LV" b="1">
                <a:solidFill>
                  <a:schemeClr val="accent5">
                    <a:lumMod val="50000"/>
                  </a:schemeClr>
                </a:solidFill>
                <a:latin typeface="HelveticaNeueLT Std Lt"/>
              </a:rPr>
              <a:t>Kā jāsniedz informācija?</a:t>
            </a:r>
            <a:br>
              <a:rPr lang="lv-LV" b="1">
                <a:solidFill>
                  <a:schemeClr val="accent5">
                    <a:lumMod val="50000"/>
                  </a:schemeClr>
                </a:solidFill>
                <a:latin typeface="HelveticaNeueLT Std Lt"/>
              </a:rPr>
            </a:br>
            <a:endParaRPr lang="lv-LV">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AA648883-F41B-4CE1-88A6-345BD5FF9E03}"/>
              </a:ext>
            </a:extLst>
          </p:cNvPr>
          <p:cNvSpPr>
            <a:spLocks noGrp="1"/>
          </p:cNvSpPr>
          <p:nvPr>
            <p:ph idx="1"/>
          </p:nvPr>
        </p:nvSpPr>
        <p:spPr>
          <a:xfrm>
            <a:off x="457200" y="1166018"/>
            <a:ext cx="8229600" cy="4525963"/>
          </a:xfrm>
        </p:spPr>
        <p:txBody>
          <a:bodyPr>
            <a:normAutofit/>
          </a:bodyPr>
          <a:lstStyle/>
          <a:p>
            <a:pPr marL="457200" lvl="1" indent="-457200" algn="just">
              <a:buFont typeface="Wingdings" panose="05000000000000000000" pitchFamily="2" charset="2"/>
              <a:buChar char="Ø"/>
            </a:pPr>
            <a:r>
              <a:rPr lang="lv-LV" sz="1700" dirty="0">
                <a:latin typeface="HelveticaNeueLT Std Lt"/>
              </a:rPr>
              <a:t>Mutiskā informācijas sniegšana ne vienmēr nozīmē informāciju, ko viena persona mutiski sniedz otrai personai, tas var nozīmēt arī automatizētu mutisku informāciju. Datu pārzinim vajadzētu dot iespēju datu subjektam atkārtoti noklausīties iepriekš ierakstītas ziņas, jo īpaši, ja tas attiecas uz datu subjektiem ar redzes traucējumiem vai citiem datu subjektiem, kuriem var rasties grūtības piekļūt informācijai vai izprast to </a:t>
            </a:r>
            <a:r>
              <a:rPr lang="lv-LV" sz="1700" dirty="0" err="1">
                <a:latin typeface="HelveticaNeueLT Std Lt"/>
              </a:rPr>
              <a:t>rakstveidā</a:t>
            </a:r>
            <a:r>
              <a:rPr lang="lv-LV" sz="1700" dirty="0">
                <a:latin typeface="HelveticaNeueLT Std Lt"/>
              </a:rPr>
              <a:t>.</a:t>
            </a:r>
          </a:p>
          <a:p>
            <a:pPr marL="0" lvl="1" indent="0" algn="just">
              <a:buNone/>
            </a:pPr>
            <a:endParaRPr lang="lv-LV" sz="1700" dirty="0">
              <a:latin typeface="HelveticaNeueLT Std Lt"/>
            </a:endParaRPr>
          </a:p>
          <a:p>
            <a:pPr marL="457200" lvl="1" indent="-457200" algn="just">
              <a:buFont typeface="Wingdings" panose="05000000000000000000" pitchFamily="2" charset="2"/>
              <a:buChar char="Ø"/>
            </a:pPr>
            <a:r>
              <a:rPr lang="lv-LV" sz="1700" dirty="0">
                <a:latin typeface="HelveticaNeueLT Std Lt"/>
              </a:rPr>
              <a:t>Gadījumos, kad tiek sniegta mutiska informācija, datu pārziņiem joprojām jāspēj pierādīt, ka tie ievērojuši VDAR prasības. Lai to izdarītu, viņiem būtu jānodrošina, ka viņi reģistrē: </a:t>
            </a:r>
          </a:p>
          <a:p>
            <a:pPr marL="914400" lvl="2" indent="-452438" algn="just">
              <a:buFont typeface="Wingdings" panose="05000000000000000000" pitchFamily="2" charset="2"/>
              <a:buChar char="§"/>
            </a:pPr>
            <a:r>
              <a:rPr lang="lv-LV" sz="1700" dirty="0">
                <a:latin typeface="HelveticaNeueLT Std Lt"/>
              </a:rPr>
              <a:t>pieprasījumu saņemt informāciju mutiski; </a:t>
            </a:r>
          </a:p>
          <a:p>
            <a:pPr marL="914400" lvl="2" indent="-452438" algn="just">
              <a:buFont typeface="Wingdings" panose="05000000000000000000" pitchFamily="2" charset="2"/>
              <a:buChar char="§"/>
            </a:pPr>
            <a:r>
              <a:rPr lang="lv-LV" sz="1700" dirty="0">
                <a:latin typeface="HelveticaNeueLT Std Lt"/>
              </a:rPr>
              <a:t>metodi, ar kuru datu subjekta identitāte tika pārbaudīta; un </a:t>
            </a:r>
          </a:p>
          <a:p>
            <a:pPr marL="914400" lvl="2" indent="-452438" algn="just">
              <a:buFont typeface="Wingdings" panose="05000000000000000000" pitchFamily="2" charset="2"/>
              <a:buChar char="§"/>
            </a:pPr>
            <a:r>
              <a:rPr lang="lv-LV" sz="1700" dirty="0">
                <a:latin typeface="HelveticaNeueLT Std Lt"/>
              </a:rPr>
              <a:t>to, ka datu subjektam tika sniegta informācija.</a:t>
            </a:r>
          </a:p>
          <a:p>
            <a:endParaRPr lang="en-GB" b="1" dirty="0"/>
          </a:p>
          <a:p>
            <a:endParaRPr lang="en-US" dirty="0"/>
          </a:p>
        </p:txBody>
      </p:sp>
    </p:spTree>
    <p:extLst>
      <p:ext uri="{BB962C8B-B14F-4D97-AF65-F5344CB8AC3E}">
        <p14:creationId xmlns:p14="http://schemas.microsoft.com/office/powerpoint/2010/main" val="3226813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D3D2690-C6DA-4686-B32C-509AE9A44BD9}"/>
              </a:ext>
            </a:extLst>
          </p:cNvPr>
          <p:cNvSpPr>
            <a:spLocks noGrp="1"/>
          </p:cNvSpPr>
          <p:nvPr>
            <p:ph type="title"/>
          </p:nvPr>
        </p:nvSpPr>
        <p:spPr/>
        <p:txBody>
          <a:bodyPr/>
          <a:lstStyle/>
          <a:p>
            <a:r>
              <a:rPr lang="lv-LV" b="1" dirty="0">
                <a:solidFill>
                  <a:schemeClr val="accent5">
                    <a:lumMod val="50000"/>
                  </a:schemeClr>
                </a:solidFill>
                <a:latin typeface="HelveticaNeueLT Std Lt"/>
              </a:rPr>
              <a:t>Kad sniegt informāciju?</a:t>
            </a:r>
            <a:endParaRPr lang="lv-LV"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55733071-4E73-4FED-95BD-3403EEA00C8A}"/>
              </a:ext>
            </a:extLst>
          </p:cNvPr>
          <p:cNvSpPr>
            <a:spLocks noGrp="1"/>
          </p:cNvSpPr>
          <p:nvPr>
            <p:ph idx="1"/>
          </p:nvPr>
        </p:nvSpPr>
        <p:spPr>
          <a:xfrm>
            <a:off x="381000" y="1417638"/>
            <a:ext cx="8229600" cy="4525963"/>
          </a:xfrm>
        </p:spPr>
        <p:txBody>
          <a:bodyPr>
            <a:normAutofit/>
          </a:bodyPr>
          <a:lstStyle/>
          <a:p>
            <a:pPr marL="0" indent="0" algn="just">
              <a:buNone/>
            </a:pPr>
            <a:endParaRPr lang="lv-LV" b="1" dirty="0"/>
          </a:p>
          <a:p>
            <a:pPr marL="398463" lvl="1" indent="-398463" algn="just">
              <a:buFont typeface="Wingdings" panose="05000000000000000000" pitchFamily="2" charset="2"/>
              <a:buChar char="Ø"/>
            </a:pPr>
            <a:r>
              <a:rPr lang="lv-LV" sz="1800" dirty="0">
                <a:latin typeface="HelveticaNeueLT Std Lt"/>
              </a:rPr>
              <a:t>Informācija par personas datu apstrādi datu subjektam jāsniedz datu iegūšanas laikā;</a:t>
            </a:r>
          </a:p>
          <a:p>
            <a:pPr marL="398463" lvl="1" indent="-398463" algn="just">
              <a:buFont typeface="Wingdings" panose="05000000000000000000" pitchFamily="2" charset="2"/>
              <a:buChar char="Ø"/>
            </a:pPr>
            <a:r>
              <a:rPr lang="lv-LV" sz="1800" dirty="0">
                <a:latin typeface="HelveticaNeueLT Std Lt"/>
              </a:rPr>
              <a:t>Ja dati nav tieši iegūti no datu subjekta, bet no cita avota, informāciju datu subjektam sniedz saprātīgā termiņā, bet ne vēlāk kā 1 mēneša laikā pēc datu iegūšanas, ņemot vērā konkrētos apstākļus. </a:t>
            </a:r>
          </a:p>
          <a:p>
            <a:pPr marL="398463" lvl="1" indent="-398463" algn="just">
              <a:buFont typeface="Wingdings" panose="05000000000000000000" pitchFamily="2" charset="2"/>
              <a:buChar char="Ø"/>
            </a:pPr>
            <a:r>
              <a:rPr lang="lv-LV" sz="1800" dirty="0">
                <a:latin typeface="HelveticaNeueLT Std Lt"/>
              </a:rPr>
              <a:t>Pastāv divi specifiski gadījumi: </a:t>
            </a:r>
          </a:p>
          <a:p>
            <a:pPr marL="914400" lvl="2" indent="-457200" algn="just">
              <a:buFont typeface="Wingdings" panose="05000000000000000000" pitchFamily="2" charset="2"/>
              <a:buChar char="§"/>
            </a:pPr>
            <a:r>
              <a:rPr lang="lv-LV" dirty="0">
                <a:latin typeface="HelveticaNeueLT Std Lt"/>
              </a:rPr>
              <a:t>pirmkārt, kad personas datus ir paredzēts izmantot saziņai ar datu subjektu, informācija jāsniedz vēlākais tad, kad ar minēto datu subjektu notiek pirmā saziņa; </a:t>
            </a:r>
          </a:p>
          <a:p>
            <a:pPr marL="914400" lvl="2" indent="-457200" algn="just">
              <a:buFont typeface="Wingdings" panose="05000000000000000000" pitchFamily="2" charset="2"/>
              <a:buChar char="§"/>
            </a:pPr>
            <a:r>
              <a:rPr lang="lv-LV" dirty="0">
                <a:latin typeface="HelveticaNeueLT Std Lt"/>
              </a:rPr>
              <a:t>otrkārt, ja ir paredzēts datus izpaust citam saņēmējam - vēlākais tad, kad personas dati pirmoreiz tiek izpausti.</a:t>
            </a:r>
          </a:p>
        </p:txBody>
      </p:sp>
    </p:spTree>
    <p:extLst>
      <p:ext uri="{BB962C8B-B14F-4D97-AF65-F5344CB8AC3E}">
        <p14:creationId xmlns:p14="http://schemas.microsoft.com/office/powerpoint/2010/main" val="1170152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99B2D37-AD67-45D8-8403-0EAAE197927B}"/>
              </a:ext>
            </a:extLst>
          </p:cNvPr>
          <p:cNvSpPr>
            <a:spLocks noGrp="1"/>
          </p:cNvSpPr>
          <p:nvPr>
            <p:ph type="title"/>
          </p:nvPr>
        </p:nvSpPr>
        <p:spPr/>
        <p:txBody>
          <a:bodyPr>
            <a:normAutofit fontScale="90000"/>
          </a:bodyPr>
          <a:lstStyle/>
          <a:p>
            <a:r>
              <a:rPr lang="lv-LV" sz="3100" b="1" dirty="0">
                <a:solidFill>
                  <a:schemeClr val="accent5">
                    <a:lumMod val="50000"/>
                  </a:schemeClr>
                </a:solidFill>
                <a:latin typeface="HelveticaNeueLT Std Lt"/>
              </a:rPr>
              <a:t>Kad jāpaziņo par izmaiņām </a:t>
            </a:r>
            <a:r>
              <a:rPr lang="lv-LV" sz="3100" b="1" dirty="0" err="1">
                <a:solidFill>
                  <a:schemeClr val="accent5">
                    <a:lumMod val="50000"/>
                  </a:schemeClr>
                </a:solidFill>
                <a:latin typeface="HelveticaNeueLT Std Lt"/>
              </a:rPr>
              <a:t>pārredzamības</a:t>
            </a:r>
            <a:r>
              <a:rPr lang="lv-LV" sz="3100" b="1" dirty="0">
                <a:solidFill>
                  <a:schemeClr val="accent5">
                    <a:lumMod val="50000"/>
                  </a:schemeClr>
                </a:solidFill>
                <a:latin typeface="HelveticaNeueLT Std Lt"/>
              </a:rPr>
              <a:t> informācijā, ko sniedz datu pārziņi</a:t>
            </a:r>
            <a:r>
              <a:rPr lang="en-GB" sz="3100" b="1" dirty="0">
                <a:solidFill>
                  <a:schemeClr val="accent5">
                    <a:lumMod val="50000"/>
                  </a:schemeClr>
                </a:solidFill>
                <a:latin typeface="HelveticaNeueLT Std Lt"/>
              </a:rPr>
              <a:t>?</a:t>
            </a:r>
            <a:br>
              <a:rPr lang="en-GB" sz="3100" b="1" dirty="0">
                <a:solidFill>
                  <a:schemeClr val="accent5">
                    <a:lumMod val="50000"/>
                  </a:schemeClr>
                </a:solidFill>
                <a:latin typeface="HelveticaNeueLT Std Lt"/>
              </a:rPr>
            </a:br>
            <a:endParaRPr lang="en-US"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A20D9F4F-504C-4642-8AA9-4A549600644A}"/>
              </a:ext>
            </a:extLst>
          </p:cNvPr>
          <p:cNvSpPr>
            <a:spLocks noGrp="1"/>
          </p:cNvSpPr>
          <p:nvPr>
            <p:ph idx="1"/>
          </p:nvPr>
        </p:nvSpPr>
        <p:spPr/>
        <p:txBody>
          <a:bodyPr>
            <a:normAutofit/>
          </a:bodyPr>
          <a:lstStyle/>
          <a:p>
            <a:pPr marL="401637" lvl="1" indent="-342900" algn="just">
              <a:buFont typeface="Wingdings" panose="05000000000000000000" pitchFamily="2" charset="2"/>
              <a:buChar char="Ø"/>
            </a:pPr>
            <a:r>
              <a:rPr lang="lv-LV" sz="2000" dirty="0">
                <a:latin typeface="HelveticaNeueLT Std Lt"/>
              </a:rPr>
              <a:t>Ja izmaiņām informācijā varētu būt nopietna ietekme uz datu subjektu, datu pārziņiem jāsniedz informācija jau pirms izmaiņām, kad tās faktiski stājušās spēkā. Tas jādara skaidrā un efektīvā veidā</a:t>
            </a:r>
            <a:r>
              <a:rPr lang="en-GB" sz="2000" dirty="0">
                <a:latin typeface="HelveticaNeueLT Std Lt"/>
              </a:rPr>
              <a:t>. </a:t>
            </a:r>
          </a:p>
          <a:p>
            <a:pPr marL="401637" lvl="1" indent="-342900" algn="just">
              <a:buFont typeface="Wingdings" panose="05000000000000000000" pitchFamily="2" charset="2"/>
              <a:buChar char="Ø"/>
            </a:pPr>
            <a:r>
              <a:rPr lang="lv-LV" sz="2000" dirty="0">
                <a:latin typeface="HelveticaNeueLT Std Lt"/>
              </a:rPr>
              <a:t>Personām vajadzētu būt pietiekami daudz laika, lai apsvērtu izmaiņu būtību un ietekmi un īstenotu savas tiesības attiecībā uz izmaiņām saskaņā ar VDAR, piemēram, lai iebilstu pret apstrādi. DG29 iesaka regulāri atgādināt datu subjektiem par datu apstrādes apjomu</a:t>
            </a:r>
            <a:r>
              <a:rPr lang="en-GB" sz="2000" dirty="0">
                <a:latin typeface="HelveticaNeueLT Std Lt"/>
              </a:rPr>
              <a:t>.</a:t>
            </a:r>
          </a:p>
          <a:p>
            <a:pPr marL="401637" lvl="1" indent="-342900" algn="just">
              <a:buFont typeface="Wingdings" panose="05000000000000000000" pitchFamily="2" charset="2"/>
              <a:buChar char="Ø"/>
            </a:pPr>
            <a:r>
              <a:rPr lang="lv-LV" sz="2000" dirty="0">
                <a:latin typeface="HelveticaNeueLT Std Lt"/>
              </a:rPr>
              <a:t>Plānojot apstrādāt datus citam nolūkam nekā tam, dēļ kura dati tika iegūti, pirms jaunās apstrādes uzsākšanas par to jāinformē datu subjekti</a:t>
            </a:r>
            <a:r>
              <a:rPr lang="en-GB" sz="2000" dirty="0">
                <a:latin typeface="HelveticaNeueLT Std Lt"/>
              </a:rPr>
              <a:t>.</a:t>
            </a:r>
            <a:endParaRPr lang="en-US" sz="2000" dirty="0">
              <a:latin typeface="HelveticaNeueLT Std Lt"/>
            </a:endParaRPr>
          </a:p>
        </p:txBody>
      </p:sp>
    </p:spTree>
    <p:extLst>
      <p:ext uri="{BB962C8B-B14F-4D97-AF65-F5344CB8AC3E}">
        <p14:creationId xmlns:p14="http://schemas.microsoft.com/office/powerpoint/2010/main" val="845707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BF09C02-0F4A-41E6-A0D0-8669A4C03FF9}"/>
              </a:ext>
            </a:extLst>
          </p:cNvPr>
          <p:cNvSpPr>
            <a:spLocks noGrp="1"/>
          </p:cNvSpPr>
          <p:nvPr>
            <p:ph type="title"/>
          </p:nvPr>
        </p:nvSpPr>
        <p:spPr>
          <a:xfrm>
            <a:off x="533400" y="365126"/>
            <a:ext cx="4100703" cy="1146176"/>
          </a:xfrm>
        </p:spPr>
        <p:txBody>
          <a:bodyPr>
            <a:normAutofit/>
          </a:bodyPr>
          <a:lstStyle/>
          <a:p>
            <a:r>
              <a:rPr lang="lv-LV" b="1" dirty="0">
                <a:solidFill>
                  <a:schemeClr val="accent5">
                    <a:lumMod val="50000"/>
                  </a:schemeClr>
                </a:solidFill>
                <a:latin typeface="HelveticaNeueLT Std Lt"/>
              </a:rPr>
              <a:t>Kārtība</a:t>
            </a:r>
            <a:endParaRPr lang="en-US" b="1" dirty="0">
              <a:solidFill>
                <a:schemeClr val="accent5">
                  <a:lumMod val="50000"/>
                </a:schemeClr>
              </a:solidFill>
              <a:latin typeface="HelveticaNeueLT Std Lt"/>
            </a:endParaRPr>
          </a:p>
        </p:txBody>
      </p:sp>
      <p:sp>
        <p:nvSpPr>
          <p:cNvPr id="10" name="Freeform: Shape 9">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Контейнер за съдържание 2">
            <a:extLst>
              <a:ext uri="{FF2B5EF4-FFF2-40B4-BE49-F238E27FC236}">
                <a16:creationId xmlns:a16="http://schemas.microsoft.com/office/drawing/2014/main" id="{8AD3FFF3-21FE-40F2-AF68-ACE689542689}"/>
              </a:ext>
            </a:extLst>
          </p:cNvPr>
          <p:cNvSpPr>
            <a:spLocks noGrp="1"/>
          </p:cNvSpPr>
          <p:nvPr>
            <p:ph idx="1"/>
          </p:nvPr>
        </p:nvSpPr>
        <p:spPr>
          <a:xfrm>
            <a:off x="628650" y="2173288"/>
            <a:ext cx="2702378" cy="3639684"/>
          </a:xfrm>
        </p:spPr>
        <p:txBody>
          <a:bodyPr anchor="ctr">
            <a:normAutofit/>
          </a:bodyPr>
          <a:lstStyle/>
          <a:p>
            <a:pPr marL="0" indent="0">
              <a:buNone/>
            </a:pPr>
            <a:r>
              <a:rPr lang="lv-LV" sz="2000" dirty="0">
                <a:solidFill>
                  <a:srgbClr val="FFFFFF"/>
                </a:solidFill>
                <a:latin typeface="HelveticaNeueLT Std Lt"/>
              </a:rPr>
              <a:t>Kārtība ir formāts, kādā datu pārzinis izpilda savu pienākumu saskaņā ar VDAR, lai sniegtu informāciju datu subjektiem.</a:t>
            </a:r>
            <a:endParaRPr lang="en-US" sz="2000" dirty="0">
              <a:solidFill>
                <a:srgbClr val="FFFFFF"/>
              </a:solidFill>
              <a:latin typeface="HelveticaNeueLT Std Lt"/>
            </a:endParaRPr>
          </a:p>
        </p:txBody>
      </p:sp>
      <p:pic>
        <p:nvPicPr>
          <p:cNvPr id="5" name="Picture 4" descr="A picture containing sky, indoor, monitor&#10;&#10;Description generated with high confidence">
            <a:extLst>
              <a:ext uri="{FF2B5EF4-FFF2-40B4-BE49-F238E27FC236}">
                <a16:creationId xmlns:a16="http://schemas.microsoft.com/office/drawing/2014/main" id="{DAA6DD97-2840-45E0-B915-78432B10ED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7316" y="3089275"/>
            <a:ext cx="3878033" cy="2171698"/>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1267482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C11E4C4-6CC5-468B-96F2-47470C2D2EF0}"/>
              </a:ext>
            </a:extLst>
          </p:cNvPr>
          <p:cNvSpPr>
            <a:spLocks noGrp="1"/>
          </p:cNvSpPr>
          <p:nvPr>
            <p:ph type="title"/>
          </p:nvPr>
        </p:nvSpPr>
        <p:spPr/>
        <p:txBody>
          <a:bodyPr/>
          <a:lstStyle/>
          <a:p>
            <a:r>
              <a:rPr lang="lv-LV" b="1" dirty="0">
                <a:solidFill>
                  <a:schemeClr val="accent5">
                    <a:lumMod val="50000"/>
                  </a:schemeClr>
                </a:solidFill>
                <a:latin typeface="HelveticaNeueLT Std Lt"/>
              </a:rPr>
              <a:t>Paziņojumi par privātumu</a:t>
            </a:r>
            <a:br>
              <a:rPr lang="en-US" b="1" dirty="0"/>
            </a:br>
            <a:endParaRPr lang="en-US" dirty="0"/>
          </a:p>
        </p:txBody>
      </p:sp>
      <p:sp>
        <p:nvSpPr>
          <p:cNvPr id="3" name="Контейнер за съдържание 2">
            <a:extLst>
              <a:ext uri="{FF2B5EF4-FFF2-40B4-BE49-F238E27FC236}">
                <a16:creationId xmlns:a16="http://schemas.microsoft.com/office/drawing/2014/main" id="{9A115C30-447C-462C-9DEF-3562C13EC9FF}"/>
              </a:ext>
            </a:extLst>
          </p:cNvPr>
          <p:cNvSpPr>
            <a:spLocks noGrp="1"/>
          </p:cNvSpPr>
          <p:nvPr>
            <p:ph idx="1"/>
          </p:nvPr>
        </p:nvSpPr>
        <p:spPr/>
        <p:txBody>
          <a:bodyPr/>
          <a:lstStyle/>
          <a:p>
            <a:pPr marL="457200" lvl="1" indent="-457200" algn="just">
              <a:buFont typeface="Wingdings" panose="05000000000000000000" pitchFamily="2" charset="2"/>
              <a:buChar char="Ø"/>
            </a:pPr>
            <a:r>
              <a:rPr lang="lv-LV" dirty="0">
                <a:latin typeface="HelveticaNeueLT Std Lt"/>
              </a:rPr>
              <a:t>Attiecībā uz tiešsaistes platformām ieteicams vienota paziņojuma vietā izmantot vairāku pakāpju paziņojumu par privātumu, lai saistītu dažādas informācijas kategorijas, kas jānodrošina datu subjektam</a:t>
            </a:r>
            <a:r>
              <a:rPr lang="en-GB" dirty="0">
                <a:latin typeface="HelveticaNeueLT Std Lt"/>
              </a:rPr>
              <a:t>. </a:t>
            </a:r>
          </a:p>
          <a:p>
            <a:pPr marL="457200" lvl="1" indent="-457200" algn="just">
              <a:buFont typeface="Wingdings" panose="05000000000000000000" pitchFamily="2" charset="2"/>
              <a:buChar char="Ø"/>
            </a:pPr>
            <a:r>
              <a:rPr lang="lv-LV" dirty="0">
                <a:latin typeface="HelveticaNeueLT Std Lt"/>
              </a:rPr>
              <a:t>Šī pieeja ļauj lietotājiem pāriet tieši uz to paziņojuma sadaļu, kuru viņi vēlas izlasīt. Veidojot šādu vairāku pakāpju paziņojumu, pārziņiem jācenšas nodrošināt skaidru un saprotamu pārskatu (vai saturu), lai datu subjekti zinātu, kur viņi var atrast katru informācijas daļu</a:t>
            </a:r>
            <a:r>
              <a:rPr lang="en-GB" dirty="0">
                <a:latin typeface="HelveticaNeueLT Std Lt"/>
              </a:rPr>
              <a:t>.</a:t>
            </a:r>
            <a:endParaRPr lang="en-US" dirty="0">
              <a:latin typeface="HelveticaNeueLT Std Lt"/>
            </a:endParaRPr>
          </a:p>
        </p:txBody>
      </p:sp>
    </p:spTree>
    <p:extLst>
      <p:ext uri="{BB962C8B-B14F-4D97-AF65-F5344CB8AC3E}">
        <p14:creationId xmlns:p14="http://schemas.microsoft.com/office/powerpoint/2010/main" val="3624656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AA59A03-11EB-4B90-AC56-A1DC0C4547A0}"/>
              </a:ext>
            </a:extLst>
          </p:cNvPr>
          <p:cNvSpPr>
            <a:spLocks noGrp="1"/>
          </p:cNvSpPr>
          <p:nvPr>
            <p:ph type="title"/>
          </p:nvPr>
        </p:nvSpPr>
        <p:spPr/>
        <p:txBody>
          <a:bodyPr/>
          <a:lstStyle/>
          <a:p>
            <a:r>
              <a:rPr lang="it-IT" b="1" dirty="0">
                <a:solidFill>
                  <a:schemeClr val="accent5">
                    <a:lumMod val="50000"/>
                  </a:schemeClr>
                </a:solidFill>
                <a:latin typeface="HelveticaNeueLT Std Lt"/>
              </a:rPr>
              <a:t>“</a:t>
            </a:r>
            <a:r>
              <a:rPr lang="lv-LV" b="1" dirty="0">
                <a:solidFill>
                  <a:schemeClr val="accent5">
                    <a:lumMod val="50000"/>
                  </a:schemeClr>
                </a:solidFill>
                <a:latin typeface="HelveticaNeueLT Std Lt"/>
              </a:rPr>
              <a:t>Stūmēja</a:t>
            </a:r>
            <a:r>
              <a:rPr lang="it-IT" b="1" dirty="0">
                <a:solidFill>
                  <a:schemeClr val="accent5">
                    <a:lumMod val="50000"/>
                  </a:schemeClr>
                </a:solidFill>
                <a:latin typeface="HelveticaNeueLT Std Lt"/>
              </a:rPr>
              <a:t>” un “</a:t>
            </a:r>
            <a:r>
              <a:rPr lang="lv-LV" b="1" dirty="0">
                <a:solidFill>
                  <a:schemeClr val="accent5">
                    <a:lumMod val="50000"/>
                  </a:schemeClr>
                </a:solidFill>
                <a:latin typeface="HelveticaNeueLT Std Lt"/>
              </a:rPr>
              <a:t>vilcēja</a:t>
            </a:r>
            <a:r>
              <a:rPr lang="it-IT" b="1" dirty="0">
                <a:solidFill>
                  <a:schemeClr val="accent5">
                    <a:lumMod val="50000"/>
                  </a:schemeClr>
                </a:solidFill>
                <a:latin typeface="HelveticaNeueLT Std Lt"/>
              </a:rPr>
              <a:t>” paziņojumi</a:t>
            </a:r>
            <a:br>
              <a:rPr lang="en-US" b="1" dirty="0">
                <a:solidFill>
                  <a:schemeClr val="accent5">
                    <a:lumMod val="50000"/>
                  </a:schemeClr>
                </a:solidFill>
                <a:latin typeface="HelveticaNeueLT Std Lt"/>
              </a:rPr>
            </a:br>
            <a:endParaRPr lang="en-US"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DCA1755C-823C-4E6F-8CC9-31E9AA09AFF1}"/>
              </a:ext>
            </a:extLst>
          </p:cNvPr>
          <p:cNvSpPr>
            <a:spLocks noGrp="1"/>
          </p:cNvSpPr>
          <p:nvPr>
            <p:ph idx="1"/>
          </p:nvPr>
        </p:nvSpPr>
        <p:spPr>
          <a:xfrm>
            <a:off x="457200" y="1166018"/>
            <a:ext cx="8229600" cy="4525963"/>
          </a:xfrm>
        </p:spPr>
        <p:txBody>
          <a:bodyPr>
            <a:normAutofit/>
          </a:bodyPr>
          <a:lstStyle/>
          <a:p>
            <a:pPr marL="457200" lvl="1" indent="-434975" algn="just">
              <a:buFont typeface="Wingdings" panose="05000000000000000000" pitchFamily="2" charset="2"/>
              <a:buChar char="Ø"/>
            </a:pPr>
            <a:r>
              <a:rPr lang="lv-LV">
                <a:latin typeface="HelveticaNeueLT Std Lt"/>
              </a:rPr>
              <a:t>Vilcēja («pull») paziņojuma gadījumā vietņu lietotājiem ir jāpieprasa informācija, jo īpaši par viņu datu apstrādi:</a:t>
            </a:r>
          </a:p>
          <a:p>
            <a:pPr marL="914400" lvl="1" indent="-457200" algn="just">
              <a:buFont typeface="Wingdings" panose="05000000000000000000" pitchFamily="2" charset="2"/>
              <a:buChar char="§"/>
            </a:pPr>
            <a:r>
              <a:rPr lang="lv-LV" u="sng">
                <a:latin typeface="HelveticaNeueLT Std Lt"/>
              </a:rPr>
              <a:t>Piemērs</a:t>
            </a:r>
            <a:r>
              <a:rPr lang="lv-LV">
                <a:latin typeface="HelveticaNeueLT Std Lt"/>
              </a:rPr>
              <a:t>: “uzzini vairāk” poga, kur lietotājs var pārvaldīt privātuma iestatījumus.</a:t>
            </a:r>
          </a:p>
          <a:p>
            <a:pPr marL="457200" lvl="1" indent="-457200" algn="just">
              <a:buFont typeface="Wingdings" panose="05000000000000000000" pitchFamily="2" charset="2"/>
              <a:buChar char="Ø"/>
            </a:pPr>
            <a:r>
              <a:rPr lang="lv-LV">
                <a:latin typeface="HelveticaNeueLT Std Lt"/>
              </a:rPr>
              <a:t>Stūmēja («push») paziņojums «izlec» uz ekrāna bez jebkādām lietotāja darbībām:</a:t>
            </a:r>
          </a:p>
          <a:p>
            <a:pPr marL="914400" lvl="1" indent="-457200" algn="just">
              <a:buFont typeface="Wingdings" panose="05000000000000000000" pitchFamily="2" charset="2"/>
              <a:buChar char="§"/>
            </a:pPr>
            <a:r>
              <a:rPr lang="lv-LV" u="sng">
                <a:latin typeface="HelveticaNeueLT Std Lt"/>
              </a:rPr>
              <a:t>Piemērs:</a:t>
            </a:r>
            <a:r>
              <a:rPr lang="lv-LV">
                <a:latin typeface="HelveticaNeueLT Std Lt"/>
              </a:rPr>
              <a:t> “tieši laikā” (“just-in-time”) paziņojums sniedz konkrētu "informāciju par privātumu" brīdī, kad tas ir vispiemērotākais, lai datu subjekts varētu to izlasīt. Šis formāts var būt noderīgs, ja pašvaldības tīmekļa vietne nodrošina noteiktu pakalpojumu, kas tiek veikts tiešsaistē pēc veidlapas aizpildīšanas. Pirms persona noformē veidlapu, šāds brīdinājums var parādīties ekrānā.</a:t>
            </a:r>
          </a:p>
        </p:txBody>
      </p:sp>
    </p:spTree>
    <p:extLst>
      <p:ext uri="{BB962C8B-B14F-4D97-AF65-F5344CB8AC3E}">
        <p14:creationId xmlns:p14="http://schemas.microsoft.com/office/powerpoint/2010/main" val="142092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37817A-6E43-41BF-8F21-9349BDFD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2">
            <a:extLst>
              <a:ext uri="{FF2B5EF4-FFF2-40B4-BE49-F238E27FC236}">
                <a16:creationId xmlns:a16="http://schemas.microsoft.com/office/drawing/2014/main" id="{A5BE2DA6-83C9-46EF-B42E-C40224302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1388" y="1690688"/>
            <a:ext cx="5432612" cy="5167312"/>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A1A2EF03-D0CA-4967-B631-C09F910E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5549382" cy="516636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BDBE8942-D3F4-4825-B442-D7EAF1BE55ED}"/>
              </a:ext>
            </a:extLst>
          </p:cNvPr>
          <p:cNvSpPr>
            <a:spLocks noGrp="1"/>
          </p:cNvSpPr>
          <p:nvPr>
            <p:ph type="title"/>
          </p:nvPr>
        </p:nvSpPr>
        <p:spPr>
          <a:xfrm>
            <a:off x="628650" y="365125"/>
            <a:ext cx="7886700" cy="1325563"/>
          </a:xfrm>
        </p:spPr>
        <p:txBody>
          <a:bodyPr>
            <a:normAutofit/>
          </a:bodyPr>
          <a:lstStyle/>
          <a:p>
            <a:r>
              <a:rPr lang="lv-LV" sz="3100" b="1" dirty="0">
                <a:solidFill>
                  <a:schemeClr val="accent5">
                    <a:lumMod val="50000"/>
                  </a:schemeClr>
                </a:solidFill>
                <a:latin typeface="HelveticaNeueLT Std Lt"/>
              </a:rPr>
              <a:t>Cita veida</a:t>
            </a:r>
            <a:r>
              <a:rPr lang="en-GB" sz="3100" b="1" dirty="0">
                <a:solidFill>
                  <a:schemeClr val="accent5">
                    <a:lumMod val="50000"/>
                  </a:schemeClr>
                </a:solidFill>
                <a:latin typeface="HelveticaNeueLT Std Lt"/>
              </a:rPr>
              <a:t> “</a:t>
            </a:r>
            <a:r>
              <a:rPr lang="lv-LV" sz="3100" b="1" dirty="0">
                <a:solidFill>
                  <a:schemeClr val="accent5">
                    <a:lumMod val="50000"/>
                  </a:schemeClr>
                </a:solidFill>
                <a:latin typeface="HelveticaNeueLT Std Lt"/>
              </a:rPr>
              <a:t>atbilstoši pasākumi</a:t>
            </a:r>
            <a:r>
              <a:rPr lang="en-GB" sz="3100" b="1" dirty="0">
                <a:solidFill>
                  <a:schemeClr val="accent5">
                    <a:lumMod val="50000"/>
                  </a:schemeClr>
                </a:solidFill>
                <a:latin typeface="HelveticaNeueLT Std Lt"/>
              </a:rPr>
              <a:t>”</a:t>
            </a:r>
            <a:br>
              <a:rPr lang="en-GB" sz="3100" b="1" dirty="0">
                <a:solidFill>
                  <a:schemeClr val="bg1">
                    <a:lumMod val="95000"/>
                    <a:lumOff val="5000"/>
                  </a:schemeClr>
                </a:solidFill>
                <a:latin typeface="HelveticaNeueLT Std Lt"/>
              </a:rPr>
            </a:br>
            <a:endParaRPr lang="en-US" sz="3100" dirty="0">
              <a:solidFill>
                <a:schemeClr val="bg1">
                  <a:lumMod val="95000"/>
                  <a:lumOff val="5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4C919770-D3A3-49B6-9280-C11D2E9052D8}"/>
              </a:ext>
            </a:extLst>
          </p:cNvPr>
          <p:cNvSpPr>
            <a:spLocks noGrp="1"/>
          </p:cNvSpPr>
          <p:nvPr>
            <p:ph idx="1"/>
          </p:nvPr>
        </p:nvSpPr>
        <p:spPr>
          <a:xfrm>
            <a:off x="0" y="1219200"/>
            <a:ext cx="4038600" cy="5638800"/>
          </a:xfrm>
        </p:spPr>
        <p:txBody>
          <a:bodyPr anchor="ctr">
            <a:normAutofit/>
          </a:bodyPr>
          <a:lstStyle/>
          <a:p>
            <a:pPr marL="0" indent="0" algn="just">
              <a:lnSpc>
                <a:spcPct val="90000"/>
              </a:lnSpc>
              <a:buNone/>
            </a:pPr>
            <a:r>
              <a:rPr lang="lv-LV" sz="1800">
                <a:latin typeface="HelveticaNeueLT Std Lt"/>
              </a:rPr>
              <a:t>Atbilstoši pasākumi ārpus digitālās vides var būt:</a:t>
            </a:r>
          </a:p>
          <a:p>
            <a:pPr marL="457200" indent="-457200" algn="just">
              <a:lnSpc>
                <a:spcPct val="90000"/>
              </a:lnSpc>
              <a:buFont typeface="Wingdings" panose="05000000000000000000" pitchFamily="2" charset="2"/>
              <a:buChar char="Ø"/>
            </a:pPr>
            <a:r>
              <a:rPr lang="lv-LV" sz="1800">
                <a:latin typeface="HelveticaNeueLT Std Lt"/>
              </a:rPr>
              <a:t>Drukāts eksemplārs / papīra vide: rakstiski paskaidrojumi, bukleti;</a:t>
            </a:r>
          </a:p>
          <a:p>
            <a:pPr marL="457200" indent="-457200" algn="just">
              <a:lnSpc>
                <a:spcPct val="90000"/>
              </a:lnSpc>
              <a:buFont typeface="Wingdings" panose="05000000000000000000" pitchFamily="2" charset="2"/>
              <a:buChar char="Ø"/>
            </a:pPr>
            <a:r>
              <a:rPr lang="lv-LV" sz="1800">
                <a:latin typeface="HelveticaNeueLT Std Lt"/>
              </a:rPr>
              <a:t>Tālruņa vide: reālas personas mutvārdu paskaidrojumi, automatizēta vai iepriekš ierakstīta informācija ar iespējām dzirdēt sīkāku informāciju;</a:t>
            </a:r>
          </a:p>
          <a:p>
            <a:pPr marL="457200" indent="-457200" algn="just">
              <a:lnSpc>
                <a:spcPct val="90000"/>
              </a:lnSpc>
              <a:buFont typeface="Wingdings" panose="05000000000000000000" pitchFamily="2" charset="2"/>
              <a:buChar char="Ø"/>
            </a:pPr>
            <a:r>
              <a:rPr lang="lv-LV" sz="1800">
                <a:latin typeface="HelveticaNeueLT Std Lt"/>
              </a:rPr>
              <a:t>QR kodi, balss brīdinājumi, rakstiska informācija viedajā ierīcē, nosūtītas īsziņas vai e-pasta ziņojumi un citi;</a:t>
            </a:r>
          </a:p>
          <a:p>
            <a:pPr marL="457200" indent="-457200" algn="just">
              <a:lnSpc>
                <a:spcPct val="90000"/>
              </a:lnSpc>
              <a:buFont typeface="Wingdings" panose="05000000000000000000" pitchFamily="2" charset="2"/>
              <a:buChar char="Ø"/>
            </a:pPr>
            <a:r>
              <a:rPr lang="lv-LV" sz="1800">
                <a:latin typeface="HelveticaNeueLT Std Lt"/>
              </a:rPr>
              <a:t>Tiešās saskares vide: paskaidrojumi, rakstiski paskaidrojumi papīra vai elektroniskā formātā.</a:t>
            </a:r>
          </a:p>
        </p:txBody>
      </p:sp>
      <p:pic>
        <p:nvPicPr>
          <p:cNvPr id="5" name="Picture 4">
            <a:extLst>
              <a:ext uri="{FF2B5EF4-FFF2-40B4-BE49-F238E27FC236}">
                <a16:creationId xmlns:a16="http://schemas.microsoft.com/office/drawing/2014/main" id="{64D57C20-6978-4DF0-B1BD-E2DBEE22B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165" y="2012865"/>
            <a:ext cx="2935689" cy="4164098"/>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120750835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9D75F546-1D06-4F00-A0F0-8C7320CD3783}"/>
              </a:ext>
            </a:extLst>
          </p:cNvPr>
          <p:cNvSpPr>
            <a:spLocks noGrp="1"/>
          </p:cNvSpPr>
          <p:nvPr>
            <p:ph type="title"/>
          </p:nvPr>
        </p:nvSpPr>
        <p:spPr/>
        <p:txBody>
          <a:bodyPr/>
          <a:lstStyle/>
          <a:p>
            <a:r>
              <a:rPr lang="lv-LV" b="1" dirty="0">
                <a:solidFill>
                  <a:schemeClr val="accent5">
                    <a:lumMod val="50000"/>
                  </a:schemeClr>
                </a:solidFill>
                <a:latin typeface="HelveticaNeueLT Std Lt"/>
              </a:rPr>
              <a:t>Pārredzamības nozīme saskaņā ar VDAR</a:t>
            </a:r>
            <a:endParaRPr lang="en-US" b="1"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9E93D24C-97E6-4266-921B-99F6DC9EDB51}"/>
              </a:ext>
            </a:extLst>
          </p:cNvPr>
          <p:cNvSpPr>
            <a:spLocks noGrp="1"/>
          </p:cNvSpPr>
          <p:nvPr>
            <p:ph idx="1"/>
          </p:nvPr>
        </p:nvSpPr>
        <p:spPr>
          <a:xfrm>
            <a:off x="457200" y="1295400"/>
            <a:ext cx="8229600" cy="4525963"/>
          </a:xfrm>
        </p:spPr>
        <p:txBody>
          <a:bodyPr>
            <a:normAutofit lnSpcReduction="10000"/>
          </a:bodyPr>
          <a:lstStyle/>
          <a:p>
            <a:pPr marL="457200" indent="-457200" algn="just">
              <a:buFont typeface="Wingdings" panose="05000000000000000000" pitchFamily="2" charset="2"/>
              <a:buChar char="Ø"/>
            </a:pPr>
            <a:r>
              <a:rPr lang="lv-LV">
                <a:latin typeface="HelveticaNeueLT Std Lt"/>
              </a:rPr>
              <a:t>Pārredzamības princips ir saistīts ar godprātīguma un pārskatatbildības principiem. </a:t>
            </a:r>
            <a:r>
              <a:rPr lang="lv-LV" i="1">
                <a:latin typeface="HelveticaNeueLT Std Lt"/>
              </a:rPr>
              <a:t>5.pants </a:t>
            </a:r>
            <a:r>
              <a:rPr lang="lv-LV">
                <a:latin typeface="HelveticaNeueLT Std Lt"/>
              </a:rPr>
              <a:t>(</a:t>
            </a:r>
            <a:r>
              <a:rPr lang="lv-LV" i="1">
                <a:latin typeface="HelveticaNeueLT Std Lt"/>
              </a:rPr>
              <a:t>Personas datu apstrādes principi</a:t>
            </a:r>
            <a:r>
              <a:rPr lang="lv-LV">
                <a:latin typeface="HelveticaNeueLT Std Lt"/>
              </a:rPr>
              <a:t>) uzliek par pienākumu datu pārziņiem spēt pierādīt, ka personas dati tiek apstrādāti pārredzamā veidā.</a:t>
            </a:r>
          </a:p>
          <a:p>
            <a:pPr marL="457200" indent="-457200" algn="just">
              <a:buFont typeface="Wingdings" panose="05000000000000000000" pitchFamily="2" charset="2"/>
              <a:buChar char="Ø"/>
            </a:pPr>
            <a:r>
              <a:rPr lang="lv-LV">
                <a:latin typeface="HelveticaNeueLT Std Lt"/>
              </a:rPr>
              <a:t>Saskaņā ar 29. panta datu aizsardzības darba grupas  viedokli pārskatāmības mērķis ir pilnvarot datu subjektus pieprasīt datu pārziņu un apstrādātāju atbildību un kontrolēt savus personas datus.</a:t>
            </a:r>
          </a:p>
          <a:p>
            <a:pPr marL="457200" indent="-457200" algn="just">
              <a:buFont typeface="Wingdings" panose="05000000000000000000" pitchFamily="2" charset="2"/>
              <a:buChar char="Ø"/>
            </a:pPr>
            <a:r>
              <a:rPr lang="lv-LV">
                <a:latin typeface="HelveticaNeueLT Std Lt"/>
              </a:rPr>
              <a:t>Šis mērķis tiek realizēts, ieviešot īpašas praktiskas prasības, kuras jāievēro visos apstrādes posmos: pirms datu apstrādes vai tās sākumā, kad tiek vākti personas dati, un visa apstrādes perioda laikā</a:t>
            </a:r>
          </a:p>
        </p:txBody>
      </p:sp>
    </p:spTree>
    <p:extLst>
      <p:ext uri="{BB962C8B-B14F-4D97-AF65-F5344CB8AC3E}">
        <p14:creationId xmlns:p14="http://schemas.microsoft.com/office/powerpoint/2010/main" val="2076640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B39C8C0-9BA2-40D4-93C6-C7BA908C938D}"/>
              </a:ext>
            </a:extLst>
          </p:cNvPr>
          <p:cNvSpPr>
            <a:spLocks noGrp="1"/>
          </p:cNvSpPr>
          <p:nvPr>
            <p:ph type="title"/>
          </p:nvPr>
        </p:nvSpPr>
        <p:spPr>
          <a:xfrm>
            <a:off x="549378" y="573881"/>
            <a:ext cx="4191000" cy="1143000"/>
          </a:xfrm>
        </p:spPr>
        <p:txBody>
          <a:bodyPr/>
          <a:lstStyle/>
          <a:p>
            <a:r>
              <a:rPr lang="lv-LV" b="1" dirty="0">
                <a:solidFill>
                  <a:schemeClr val="accent5">
                    <a:lumMod val="50000"/>
                  </a:schemeClr>
                </a:solidFill>
                <a:latin typeface="HelveticaNeueLT Std Lt"/>
              </a:rPr>
              <a:t>Vizualizācija</a:t>
            </a:r>
            <a:br>
              <a:rPr lang="en-US" b="1" dirty="0">
                <a:solidFill>
                  <a:schemeClr val="accent5">
                    <a:lumMod val="50000"/>
                  </a:schemeClr>
                </a:solidFill>
                <a:latin typeface="HelveticaNeueLT Std Lt"/>
              </a:rPr>
            </a:br>
            <a:endParaRPr lang="en-US"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D7C694A2-68F1-426D-A23F-271E8F1CBCE2}"/>
              </a:ext>
            </a:extLst>
          </p:cNvPr>
          <p:cNvSpPr>
            <a:spLocks noGrp="1"/>
          </p:cNvSpPr>
          <p:nvPr>
            <p:ph idx="1"/>
          </p:nvPr>
        </p:nvSpPr>
        <p:spPr>
          <a:xfrm>
            <a:off x="486697" y="1874835"/>
            <a:ext cx="8458200" cy="4708527"/>
          </a:xfrm>
        </p:spPr>
        <p:txBody>
          <a:bodyPr>
            <a:normAutofit/>
          </a:bodyPr>
          <a:lstStyle/>
          <a:p>
            <a:pPr marL="457200" lvl="1" indent="-434975" algn="just">
              <a:buFont typeface="Wingdings" panose="05000000000000000000" pitchFamily="2" charset="2"/>
              <a:buChar char="Ø"/>
            </a:pPr>
            <a:r>
              <a:rPr lang="lv-LV" sz="2200" dirty="0">
                <a:latin typeface="HelveticaNeueLT Std Lt"/>
              </a:rPr>
              <a:t>VDAR paredz </a:t>
            </a:r>
            <a:r>
              <a:rPr lang="lv-LV" sz="2200" dirty="0" err="1">
                <a:latin typeface="HelveticaNeueLT Std Lt"/>
              </a:rPr>
              <a:t>vizualizācijas</a:t>
            </a:r>
            <a:r>
              <a:rPr lang="lv-LV" sz="2200" dirty="0">
                <a:latin typeface="HelveticaNeueLT Std Lt"/>
              </a:rPr>
              <a:t> rīkus (jo īpaši atsaucoties uz ikonām, sertifikācijas mehānismiem un datu aizsardzības zīmogiem un marķējumiem);</a:t>
            </a:r>
          </a:p>
          <a:p>
            <a:pPr marL="457200" lvl="1" indent="-434975" algn="just">
              <a:buFont typeface="Wingdings" panose="05000000000000000000" pitchFamily="2" charset="2"/>
              <a:buChar char="Ø"/>
            </a:pPr>
            <a:r>
              <a:rPr lang="lv-LV" sz="2200" dirty="0">
                <a:latin typeface="HelveticaNeueLT Std Lt"/>
              </a:rPr>
              <a:t>Ikonu ideja ir nodrošināt pieejamu informāciju datu subjektiem, izmantojot standartizētus simbolus vai attēlus, kas atzīti visā ES;</a:t>
            </a:r>
          </a:p>
          <a:p>
            <a:pPr marL="457200" lvl="1" indent="-434975" algn="just">
              <a:buFont typeface="Wingdings" panose="05000000000000000000" pitchFamily="2" charset="2"/>
              <a:buChar char="Ø"/>
            </a:pPr>
            <a:r>
              <a:rPr lang="lv-LV" sz="2200" dirty="0">
                <a:latin typeface="HelveticaNeueLT Std Lt"/>
              </a:rPr>
              <a:t>"Ikonu koda" izstrāde vēl nav sākusies. VDAR arī paredz izmantot datu aizsardzības sertifikācijas mehānismus, datu aizsardzības zīmogus un marķējumus, lai parādītu atbilstību regulai. </a:t>
            </a:r>
          </a:p>
        </p:txBody>
      </p:sp>
      <p:pic>
        <p:nvPicPr>
          <p:cNvPr id="5" name="Picture 4" descr="A close up of a logo&#10;&#10;Description generated with very high confidence">
            <a:extLst>
              <a:ext uri="{FF2B5EF4-FFF2-40B4-BE49-F238E27FC236}">
                <a16:creationId xmlns:a16="http://schemas.microsoft.com/office/drawing/2014/main" id="{3AABEA16-EC2C-4D22-AF52-EACE010611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737" y="2458"/>
            <a:ext cx="3604014" cy="1985962"/>
          </a:xfrm>
          <a:prstGeom prst="rect">
            <a:avLst/>
          </a:prstGeom>
        </p:spPr>
      </p:pic>
    </p:spTree>
    <p:extLst>
      <p:ext uri="{BB962C8B-B14F-4D97-AF65-F5344CB8AC3E}">
        <p14:creationId xmlns:p14="http://schemas.microsoft.com/office/powerpoint/2010/main" val="1917753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01007" y="303591"/>
            <a:ext cx="4301693"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68444990-0600-42F9-A0B8-141DE79778F0}"/>
              </a:ext>
            </a:extLst>
          </p:cNvPr>
          <p:cNvSpPr>
            <a:spLocks noGrp="1"/>
          </p:cNvSpPr>
          <p:nvPr>
            <p:ph type="title"/>
          </p:nvPr>
        </p:nvSpPr>
        <p:spPr>
          <a:xfrm>
            <a:off x="4794448" y="640263"/>
            <a:ext cx="3915950" cy="1344975"/>
          </a:xfrm>
        </p:spPr>
        <p:txBody>
          <a:bodyPr>
            <a:normAutofit/>
          </a:bodyPr>
          <a:lstStyle/>
          <a:p>
            <a:r>
              <a:rPr lang="lv-LV" sz="3500" b="1" dirty="0">
                <a:solidFill>
                  <a:schemeClr val="accent5">
                    <a:lumMod val="50000"/>
                  </a:schemeClr>
                </a:solidFill>
                <a:latin typeface="HelveticaNeueLT Std Lt"/>
              </a:rPr>
              <a:t>Vizualizācija</a:t>
            </a:r>
            <a:br>
              <a:rPr lang="en-US" sz="3500" b="1" dirty="0"/>
            </a:br>
            <a:endParaRPr lang="en-US" sz="3500" dirty="0"/>
          </a:p>
        </p:txBody>
      </p:sp>
      <p:pic>
        <p:nvPicPr>
          <p:cNvPr id="5" name="Picture 4" descr="A picture containing screenshot&#10;&#10;Description generated with very high confidence">
            <a:extLst>
              <a:ext uri="{FF2B5EF4-FFF2-40B4-BE49-F238E27FC236}">
                <a16:creationId xmlns:a16="http://schemas.microsoft.com/office/drawing/2014/main" id="{0A0CD26F-27AE-4E5F-AAFE-7D702560EA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474" y="1995895"/>
            <a:ext cx="3845052" cy="2710761"/>
          </a:xfrm>
          <a:prstGeom prst="rect">
            <a:avLst/>
          </a:prstGeom>
        </p:spPr>
      </p:pic>
      <p:sp>
        <p:nvSpPr>
          <p:cNvPr id="3" name="Контейнер за съдържание 2">
            <a:extLst>
              <a:ext uri="{FF2B5EF4-FFF2-40B4-BE49-F238E27FC236}">
                <a16:creationId xmlns:a16="http://schemas.microsoft.com/office/drawing/2014/main" id="{D1A35419-04BD-409D-A9EB-A6DDACE5E1C4}"/>
              </a:ext>
            </a:extLst>
          </p:cNvPr>
          <p:cNvSpPr>
            <a:spLocks noGrp="1"/>
          </p:cNvSpPr>
          <p:nvPr>
            <p:ph idx="1"/>
          </p:nvPr>
        </p:nvSpPr>
        <p:spPr>
          <a:xfrm>
            <a:off x="4783781" y="1542494"/>
            <a:ext cx="3926617" cy="4477305"/>
          </a:xfrm>
        </p:spPr>
        <p:txBody>
          <a:bodyPr>
            <a:normAutofit/>
          </a:bodyPr>
          <a:lstStyle/>
          <a:p>
            <a:pPr marL="457200" lvl="1" indent="-457200" algn="just">
              <a:lnSpc>
                <a:spcPct val="90000"/>
              </a:lnSpc>
              <a:buFont typeface="Wingdings" panose="05000000000000000000" pitchFamily="2" charset="2"/>
              <a:buChar char="Ø"/>
            </a:pPr>
            <a:r>
              <a:rPr lang="lv-LV" sz="1800" dirty="0">
                <a:latin typeface="HelveticaNeueLT Std Lt"/>
              </a:rPr>
              <a:t>Sertifikācijas mehānismus nosaka dalībvalstis, uzraudzības iestādes, Eiropas Datu aizsardzības uzraudzītājs vai Komisija, un tie ir paredzēti, lai spētu pierādīt, ka pārzinis atbilst VDAR prasībām, parādot, ka tas īsteno tehniskos un organizatoriskos pasākumus, lai izpildītu datu aizsardzības standartus. </a:t>
            </a:r>
          </a:p>
          <a:p>
            <a:pPr marL="457200" lvl="1" indent="-457200" algn="just">
              <a:lnSpc>
                <a:spcPct val="90000"/>
              </a:lnSpc>
              <a:buFont typeface="Wingdings" panose="05000000000000000000" pitchFamily="2" charset="2"/>
              <a:buChar char="Ø"/>
            </a:pPr>
            <a:r>
              <a:rPr lang="lv-LV" sz="1800" dirty="0">
                <a:latin typeface="HelveticaNeueLT Std Lt"/>
              </a:rPr>
              <a:t>Šie formāti var tikt piemēroti struktūrām, kas nav publiskas iestādes, piemēram, autonoms pašvaldības uzņēmums.</a:t>
            </a:r>
          </a:p>
        </p:txBody>
      </p:sp>
      <p:pic>
        <p:nvPicPr>
          <p:cNvPr id="7" name="Picture 6" descr="A close up of a sign&#10;&#10;Description generated with very high confidence">
            <a:extLst>
              <a:ext uri="{FF2B5EF4-FFF2-40B4-BE49-F238E27FC236}">
                <a16:creationId xmlns:a16="http://schemas.microsoft.com/office/drawing/2014/main" id="{32C032D3-8DC1-483F-BB45-66E63563BA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8806" y="2837826"/>
            <a:ext cx="814387" cy="1026898"/>
          </a:xfrm>
          <a:prstGeom prst="rect">
            <a:avLst/>
          </a:prstGeom>
        </p:spPr>
      </p:pic>
    </p:spTree>
    <p:extLst>
      <p:ext uri="{BB962C8B-B14F-4D97-AF65-F5344CB8AC3E}">
        <p14:creationId xmlns:p14="http://schemas.microsoft.com/office/powerpoint/2010/main" val="320222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DF90660-DF32-420F-9B79-062CD9396DA7}"/>
              </a:ext>
            </a:extLst>
          </p:cNvPr>
          <p:cNvSpPr>
            <a:spLocks noGrp="1"/>
          </p:cNvSpPr>
          <p:nvPr>
            <p:ph type="title"/>
          </p:nvPr>
        </p:nvSpPr>
        <p:spPr/>
        <p:txBody>
          <a:bodyPr/>
          <a:lstStyle/>
          <a:p>
            <a:r>
              <a:rPr lang="lv-LV" b="1" dirty="0">
                <a:solidFill>
                  <a:schemeClr val="accent5">
                    <a:lumMod val="50000"/>
                  </a:schemeClr>
                </a:solidFill>
                <a:latin typeface="HelveticaNeueLT Std Lt"/>
              </a:rPr>
              <a:t>Datu subjekta tiesību īstenošana</a:t>
            </a:r>
          </a:p>
        </p:txBody>
      </p:sp>
      <p:sp>
        <p:nvSpPr>
          <p:cNvPr id="3" name="Контейнер за съдържание 2">
            <a:extLst>
              <a:ext uri="{FF2B5EF4-FFF2-40B4-BE49-F238E27FC236}">
                <a16:creationId xmlns:a16="http://schemas.microsoft.com/office/drawing/2014/main" id="{E47115B0-F1C1-45E6-B7E1-4DA99260CE07}"/>
              </a:ext>
            </a:extLst>
          </p:cNvPr>
          <p:cNvSpPr>
            <a:spLocks noGrp="1"/>
          </p:cNvSpPr>
          <p:nvPr>
            <p:ph idx="1"/>
          </p:nvPr>
        </p:nvSpPr>
        <p:spPr/>
        <p:txBody>
          <a:bodyPr>
            <a:normAutofit/>
          </a:bodyPr>
          <a:lstStyle/>
          <a:p>
            <a:pPr marL="457200" indent="-457200" algn="just">
              <a:buFont typeface="Wingdings" panose="05000000000000000000" pitchFamily="2" charset="2"/>
              <a:buChar char="Ø"/>
            </a:pPr>
            <a:r>
              <a:rPr lang="lv-LV" dirty="0">
                <a:latin typeface="HelveticaNeueLT Std Lt"/>
              </a:rPr>
              <a:t>Datu subjektiem ir tiesības saņemt informāciju no datu pārziņiem par saviem personas datiem</a:t>
            </a:r>
            <a:r>
              <a:rPr lang="en-GB" dirty="0">
                <a:latin typeface="HelveticaNeueLT Std Lt"/>
              </a:rPr>
              <a:t>. </a:t>
            </a:r>
          </a:p>
          <a:p>
            <a:pPr marL="457200" indent="-457200" algn="just">
              <a:buFont typeface="Wingdings" panose="05000000000000000000" pitchFamily="2" charset="2"/>
              <a:buChar char="Ø"/>
            </a:pPr>
            <a:r>
              <a:rPr lang="lv-LV" dirty="0">
                <a:latin typeface="HelveticaNeueLT Std Lt"/>
              </a:rPr>
              <a:t>Informācija, kas jānodrošina saskaņā ar VDAR, ir skaidri norādīta regulas </a:t>
            </a:r>
            <a:r>
              <a:rPr lang="lv-LV" i="1" dirty="0">
                <a:latin typeface="HelveticaNeueLT Std Lt"/>
              </a:rPr>
              <a:t>13.</a:t>
            </a:r>
            <a:r>
              <a:rPr lang="lv-LV" dirty="0">
                <a:latin typeface="HelveticaNeueLT Std Lt"/>
              </a:rPr>
              <a:t> un </a:t>
            </a:r>
            <a:r>
              <a:rPr lang="lv-LV" i="1" dirty="0">
                <a:latin typeface="HelveticaNeueLT Std Lt"/>
              </a:rPr>
              <a:t>14.pantā </a:t>
            </a:r>
            <a:r>
              <a:rPr lang="lv-LV" dirty="0">
                <a:latin typeface="HelveticaNeueLT Std Lt"/>
              </a:rPr>
              <a:t>un datu subjektiem nav jāiesniedz pieprasījums vai jāveic citi aktīvi pasākumi, lai to iegūtu atšķirībā no gadījumiem, kad tiek īstenotas citas viņu tiesības (tiesības piekļūt datiem, labot vai dzēst tos u.c.).</a:t>
            </a:r>
          </a:p>
        </p:txBody>
      </p:sp>
    </p:spTree>
    <p:extLst>
      <p:ext uri="{BB962C8B-B14F-4D97-AF65-F5344CB8AC3E}">
        <p14:creationId xmlns:p14="http://schemas.microsoft.com/office/powerpoint/2010/main" val="3742437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531C8F3-DC09-44DF-9F10-371B2794F546}"/>
              </a:ext>
            </a:extLst>
          </p:cNvPr>
          <p:cNvSpPr>
            <a:spLocks noGrp="1"/>
          </p:cNvSpPr>
          <p:nvPr>
            <p:ph type="title"/>
          </p:nvPr>
        </p:nvSpPr>
        <p:spPr>
          <a:xfrm>
            <a:off x="457200" y="274638"/>
            <a:ext cx="8229600" cy="1143000"/>
          </a:xfrm>
        </p:spPr>
        <p:txBody>
          <a:bodyPr>
            <a:normAutofit fontScale="90000"/>
          </a:bodyPr>
          <a:lstStyle/>
          <a:p>
            <a:r>
              <a:rPr lang="lv-LV" b="1" dirty="0">
                <a:solidFill>
                  <a:schemeClr val="accent5">
                    <a:lumMod val="50000"/>
                  </a:schemeClr>
                </a:solidFill>
                <a:latin typeface="HelveticaNeueLT Std Lt"/>
              </a:rPr>
              <a:t>Atkāpes no pienākuma sniegt informāciju</a:t>
            </a:r>
            <a:br>
              <a:rPr lang="lv-LV" b="1" dirty="0">
                <a:solidFill>
                  <a:schemeClr val="accent5">
                    <a:lumMod val="50000"/>
                  </a:schemeClr>
                </a:solidFill>
                <a:latin typeface="HelveticaNeueLT Std Lt"/>
              </a:rPr>
            </a:br>
            <a:endParaRPr lang="lv-LV"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35867852-A916-4FFF-98BC-2B9A439427A5}"/>
              </a:ext>
            </a:extLst>
          </p:cNvPr>
          <p:cNvSpPr>
            <a:spLocks noGrp="1"/>
          </p:cNvSpPr>
          <p:nvPr>
            <p:ph idx="1"/>
          </p:nvPr>
        </p:nvSpPr>
        <p:spPr>
          <a:xfrm>
            <a:off x="457200" y="1362636"/>
            <a:ext cx="8229600" cy="4585448"/>
          </a:xfrm>
        </p:spPr>
        <p:txBody>
          <a:bodyPr>
            <a:normAutofit lnSpcReduction="10000"/>
          </a:bodyPr>
          <a:lstStyle/>
          <a:p>
            <a:pPr marL="457200" lvl="1" indent="-434975" algn="just">
              <a:buFont typeface="Wingdings" panose="05000000000000000000" pitchFamily="2" charset="2"/>
              <a:buChar char="Ø"/>
            </a:pPr>
            <a:r>
              <a:rPr lang="lv-LV" dirty="0">
                <a:latin typeface="HelveticaNeueLT Std Lt"/>
              </a:rPr>
              <a:t>Kad pieprasījums ir acīmredzami nepamatots vai pārmērīgs, jo īpaši tā atkārtotā rakstura dēļ. Tādā gadījumā datu pārzinis var pavisam atteikties rīkoties saistībā ar šo pieprasījumu, nevis iekasēt no datu subjekta saprātīgu samaksu, kā minēts iepriekš. Pārzinim jāpierāda, ka pieprasījums ir acīmredzami nepamatots vai pārmērīgs. Tam jāinformē datu subjekts bez nepamatotas kavēšanās un ne vēlāk kā 1 mēneša laikā pēc pieprasījuma saņemšanas par sava lēmuma iemesliem. Atteikumā jāiekļauj informācija par iespēju iesniegt sūdzību uzraudzības iestādei un vērsties tiesā.</a:t>
            </a:r>
          </a:p>
          <a:p>
            <a:pPr marL="457200" lvl="1" indent="-434975" algn="just">
              <a:buFont typeface="Wingdings" panose="05000000000000000000" pitchFamily="2" charset="2"/>
              <a:buChar char="Ø"/>
            </a:pPr>
            <a:r>
              <a:rPr lang="lv-LV" dirty="0">
                <a:latin typeface="HelveticaNeueLT Std Lt"/>
              </a:rPr>
              <a:t>Kad pārzinim ir pamatotas šaubas par viņu identitāti. Šajā gadījumā pārziņi var pieprasīt papildu informāciju, kas nepieciešama, lai apstiprinātu datu subjekta identitāti, un galu galā viņi var atteikt informāciju.</a:t>
            </a:r>
            <a:endParaRPr lang="en-US" dirty="0">
              <a:latin typeface="HelveticaNeueLT Std Lt"/>
            </a:endParaRPr>
          </a:p>
        </p:txBody>
      </p:sp>
    </p:spTree>
    <p:extLst>
      <p:ext uri="{BB962C8B-B14F-4D97-AF65-F5344CB8AC3E}">
        <p14:creationId xmlns:p14="http://schemas.microsoft.com/office/powerpoint/2010/main" val="477158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708E2F0-1B1C-4DE6-BBAD-23E214C8788B}"/>
              </a:ext>
            </a:extLst>
          </p:cNvPr>
          <p:cNvSpPr>
            <a:spLocks noGrp="1"/>
          </p:cNvSpPr>
          <p:nvPr>
            <p:ph type="title"/>
          </p:nvPr>
        </p:nvSpPr>
        <p:spPr>
          <a:xfrm>
            <a:off x="457200" y="274638"/>
            <a:ext cx="8229600" cy="944562"/>
          </a:xfrm>
        </p:spPr>
        <p:txBody>
          <a:bodyPr>
            <a:normAutofit fontScale="90000"/>
          </a:bodyPr>
          <a:lstStyle/>
          <a:p>
            <a:r>
              <a:rPr lang="lv-LV" b="1" dirty="0">
                <a:solidFill>
                  <a:schemeClr val="accent5">
                    <a:lumMod val="50000"/>
                  </a:schemeClr>
                </a:solidFill>
                <a:latin typeface="HelveticaNeueLT Std Lt"/>
              </a:rPr>
              <a:t>Atkāpes no pienākuma sniegt informāciju</a:t>
            </a:r>
            <a:br>
              <a:rPr lang="lv-LV" b="1" dirty="0">
                <a:solidFill>
                  <a:schemeClr val="accent5">
                    <a:lumMod val="50000"/>
                  </a:schemeClr>
                </a:solidFill>
                <a:latin typeface="HelveticaNeueLT Std Lt"/>
              </a:rPr>
            </a:br>
            <a:endParaRPr lang="lv-LV"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20BDC1C9-A3D5-4CF3-9DD1-F602DA1738B8}"/>
              </a:ext>
            </a:extLst>
          </p:cNvPr>
          <p:cNvSpPr>
            <a:spLocks noGrp="1"/>
          </p:cNvSpPr>
          <p:nvPr>
            <p:ph idx="1"/>
          </p:nvPr>
        </p:nvSpPr>
        <p:spPr>
          <a:xfrm>
            <a:off x="490728" y="990600"/>
            <a:ext cx="8229600" cy="4525963"/>
          </a:xfrm>
        </p:spPr>
        <p:txBody>
          <a:bodyPr>
            <a:normAutofit fontScale="92500" lnSpcReduction="20000"/>
          </a:bodyPr>
          <a:lstStyle/>
          <a:p>
            <a:pPr marL="457200" lvl="1" indent="-457200" algn="just">
              <a:buFont typeface="Wingdings" panose="05000000000000000000" pitchFamily="2" charset="2"/>
              <a:buChar char="Ø"/>
            </a:pPr>
            <a:r>
              <a:rPr lang="lv-LV" dirty="0">
                <a:latin typeface="HelveticaNeueLT Std Lt"/>
              </a:rPr>
              <a:t>Trešais izņēmums attiecas uz informāciju saskaņā ar </a:t>
            </a:r>
            <a:r>
              <a:rPr lang="lv-LV" i="1" dirty="0">
                <a:latin typeface="HelveticaNeueLT Std Lt"/>
              </a:rPr>
              <a:t>13</a:t>
            </a:r>
            <a:r>
              <a:rPr lang="lv-LV" dirty="0">
                <a:latin typeface="HelveticaNeueLT Std Lt"/>
              </a:rPr>
              <a:t>. un </a:t>
            </a:r>
            <a:r>
              <a:rPr lang="lv-LV" i="1" dirty="0">
                <a:latin typeface="HelveticaNeueLT Std Lt"/>
              </a:rPr>
              <a:t>14.pantu</a:t>
            </a:r>
            <a:r>
              <a:rPr lang="lv-LV" dirty="0">
                <a:latin typeface="HelveticaNeueLT Std Lt"/>
              </a:rPr>
              <a:t>. Dažos gadījumos pašvaldības ir atbrīvotas no pienākuma sniegt iepriekšminēto informāciju. Kad datus iegūst no datu subjekta, vienīgā šāda situācija ir tad, kad viņa vai viņas rīcībā jau ir attiecīgā informācija</a:t>
            </a:r>
            <a:r>
              <a:rPr lang="en-GB" dirty="0">
                <a:latin typeface="HelveticaNeueLT Std Lt"/>
              </a:rPr>
              <a:t>; </a:t>
            </a:r>
          </a:p>
          <a:p>
            <a:pPr marL="457200" lvl="1" indent="-457200" algn="just">
              <a:buFont typeface="Wingdings" panose="05000000000000000000" pitchFamily="2" charset="2"/>
              <a:buChar char="Ø"/>
            </a:pPr>
            <a:r>
              <a:rPr lang="lv-LV" dirty="0">
                <a:latin typeface="HelveticaNeueLT Std Lt"/>
              </a:rPr>
              <a:t>Ja dati nav iegūti no subjekta, izņēmumi ir vairāki</a:t>
            </a:r>
            <a:r>
              <a:rPr lang="en-GB" dirty="0">
                <a:latin typeface="HelveticaNeueLT Std Lt"/>
              </a:rPr>
              <a:t>:</a:t>
            </a:r>
          </a:p>
          <a:p>
            <a:pPr marL="914400" lvl="2" indent="-457200" algn="just">
              <a:buFont typeface="Wingdings" panose="05000000000000000000" pitchFamily="2" charset="2"/>
              <a:buChar char="§"/>
            </a:pPr>
            <a:r>
              <a:rPr lang="lv-LV" dirty="0">
                <a:latin typeface="HelveticaNeueLT Std Lt"/>
              </a:rPr>
              <a:t>informācija jau ir datu subjekta rīcībā;</a:t>
            </a:r>
          </a:p>
          <a:p>
            <a:pPr marL="914400" lvl="2" indent="-457200" algn="just">
              <a:buFont typeface="Wingdings" panose="05000000000000000000" pitchFamily="2" charset="2"/>
              <a:buChar char="§"/>
            </a:pPr>
            <a:r>
              <a:rPr lang="lv-LV" dirty="0">
                <a:latin typeface="HelveticaNeueLT Std Lt"/>
              </a:rPr>
              <a:t>kad izrādās, ka šādas informācijas sniegšana nav iespējama vai tā prasītu nesamērīgi lielas pūles vai padarītu apstrādes mērķu sasniegšanu neiespējamu vai būtiski traucētu to sasniegšanu; piemēram, neiespējami būtu sniegt informāciju tādā gadījumā, kad pārzinim nav nekādas iespējas sazināties ar datu subjektu;</a:t>
            </a:r>
            <a:endParaRPr lang="en-GB" dirty="0">
              <a:latin typeface="HelveticaNeueLT Std Lt"/>
            </a:endParaRPr>
          </a:p>
          <a:p>
            <a:pPr marL="914400" lvl="2" indent="-457200" algn="just">
              <a:buFont typeface="Wingdings" panose="05000000000000000000" pitchFamily="2" charset="2"/>
              <a:buChar char="§"/>
            </a:pPr>
            <a:r>
              <a:rPr lang="lv-LV" dirty="0">
                <a:latin typeface="HelveticaNeueLT Std Lt"/>
              </a:rPr>
              <a:t>kad iegūšana vai izpaušana ir skaidri paredzēta ES vai ES dalībvalsts tiesību aktos, kas būtu visizplatītākais nosacījums vietējām pašvaldībām;</a:t>
            </a:r>
          </a:p>
          <a:p>
            <a:pPr marL="914400" lvl="2" indent="-457200" algn="just">
              <a:buFont typeface="Wingdings" panose="05000000000000000000" pitchFamily="2" charset="2"/>
              <a:buChar char="§"/>
            </a:pPr>
            <a:r>
              <a:rPr lang="lv-LV" dirty="0">
                <a:latin typeface="HelveticaNeueLT Std Lt"/>
              </a:rPr>
              <a:t>kad ir jāsaglabā personas datu konfidencialitāte, ievērojot dienesta noslēpuma glabāšanas pienākumu, ko reglamentē ar Savienības vai dalībvalsts tiesību aktiem, ieskaitot statūtos noteiktu pienākumu glabāt noslēpumu; šis izņēmums var būt piemērojams autonomiem pašvaldību uzņēmumiem un līdzīgām struktūrām.</a:t>
            </a:r>
          </a:p>
        </p:txBody>
      </p:sp>
    </p:spTree>
    <p:extLst>
      <p:ext uri="{BB962C8B-B14F-4D97-AF65-F5344CB8AC3E}">
        <p14:creationId xmlns:p14="http://schemas.microsoft.com/office/powerpoint/2010/main" val="1934616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D874896-4481-43C9-912E-691C180FB566}"/>
              </a:ext>
            </a:extLst>
          </p:cNvPr>
          <p:cNvSpPr>
            <a:spLocks noGrp="1"/>
          </p:cNvSpPr>
          <p:nvPr>
            <p:ph type="title"/>
          </p:nvPr>
        </p:nvSpPr>
        <p:spPr/>
        <p:txBody>
          <a:bodyPr/>
          <a:lstStyle/>
          <a:p>
            <a:r>
              <a:rPr lang="lv-LV" b="1" dirty="0">
                <a:solidFill>
                  <a:schemeClr val="accent5">
                    <a:lumMod val="50000"/>
                  </a:schemeClr>
                </a:solidFill>
                <a:latin typeface="HelveticaNeueLT Std Lt"/>
              </a:rPr>
              <a:t>Secinājumi</a:t>
            </a:r>
            <a:endParaRPr lang="en-US" b="1"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A99E291E-7047-416E-B1FB-7D6A4DF881B9}"/>
              </a:ext>
            </a:extLst>
          </p:cNvPr>
          <p:cNvSpPr>
            <a:spLocks noGrp="1"/>
          </p:cNvSpPr>
          <p:nvPr>
            <p:ph idx="1"/>
          </p:nvPr>
        </p:nvSpPr>
        <p:spPr/>
        <p:txBody>
          <a:bodyPr/>
          <a:lstStyle/>
          <a:p>
            <a:pPr marL="457200" indent="-457200" algn="just">
              <a:buFont typeface="Wingdings" panose="05000000000000000000" pitchFamily="2" charset="2"/>
              <a:buChar char="Ø"/>
            </a:pPr>
            <a:r>
              <a:rPr lang="lv-LV">
                <a:latin typeface="HelveticaNeueLT Std Lt"/>
              </a:rPr>
              <a:t>Pārredzamības princips ir viens no VDAR pamatiem;</a:t>
            </a:r>
          </a:p>
          <a:p>
            <a:pPr marL="457200" indent="-457200" algn="just">
              <a:buFont typeface="Wingdings" panose="05000000000000000000" pitchFamily="2" charset="2"/>
              <a:buChar char="Ø"/>
            </a:pPr>
            <a:r>
              <a:rPr lang="lv-LV">
                <a:latin typeface="HelveticaNeueLT Std Lt"/>
              </a:rPr>
              <a:t>Daudzos veidos tas nodrošina, ka fiziskām personām pieejama visa nepieciešamā informācija, lai tās būtu informētas gan par to, kādi personas dati tiek apstrādāti par viņiem, gan par iespējām izmantot savas tiesības saskaņā ar regulu;</a:t>
            </a:r>
          </a:p>
          <a:p>
            <a:pPr marL="457200" indent="-457200" algn="just">
              <a:buFont typeface="Wingdings" panose="05000000000000000000" pitchFamily="2" charset="2"/>
              <a:buChar char="Ø"/>
            </a:pPr>
            <a:r>
              <a:rPr lang="lv-LV">
                <a:latin typeface="HelveticaNeueLT Std Lt"/>
              </a:rPr>
              <a:t>Informācijai jābūt viegli pieejamai un viegli saprotamai skaidrā un vienkāršā valodā.</a:t>
            </a:r>
          </a:p>
        </p:txBody>
      </p:sp>
    </p:spTree>
    <p:extLst>
      <p:ext uri="{BB962C8B-B14F-4D97-AF65-F5344CB8AC3E}">
        <p14:creationId xmlns:p14="http://schemas.microsoft.com/office/powerpoint/2010/main" val="200300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45F5EF7-227C-4DF7-845B-ED4BDE2E9192}"/>
              </a:ext>
            </a:extLst>
          </p:cNvPr>
          <p:cNvSpPr>
            <a:spLocks noGrp="1"/>
          </p:cNvSpPr>
          <p:nvPr>
            <p:ph type="title"/>
          </p:nvPr>
        </p:nvSpPr>
        <p:spPr/>
        <p:txBody>
          <a:bodyPr/>
          <a:lstStyle/>
          <a:p>
            <a:r>
              <a:rPr lang="lv-LV" b="1" dirty="0">
                <a:solidFill>
                  <a:schemeClr val="accent5">
                    <a:lumMod val="50000"/>
                  </a:schemeClr>
                </a:solidFill>
                <a:latin typeface="HelveticaNeueLT Std Lt"/>
              </a:rPr>
              <a:t>Secinājumi</a:t>
            </a:r>
            <a:endParaRPr lang="en-US" b="1"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84C96C09-2E34-4AE8-949A-50612428D871}"/>
              </a:ext>
            </a:extLst>
          </p:cNvPr>
          <p:cNvSpPr>
            <a:spLocks noGrp="1"/>
          </p:cNvSpPr>
          <p:nvPr>
            <p:ph idx="1"/>
          </p:nvPr>
        </p:nvSpPr>
        <p:spPr>
          <a:xfrm>
            <a:off x="457200" y="1166018"/>
            <a:ext cx="8229600" cy="4525963"/>
          </a:xfrm>
        </p:spPr>
        <p:txBody>
          <a:bodyPr>
            <a:noAutofit/>
          </a:bodyPr>
          <a:lstStyle/>
          <a:p>
            <a:pPr marL="457200" indent="-457200" algn="just">
              <a:buFont typeface="Wingdings" panose="05000000000000000000" pitchFamily="2" charset="2"/>
              <a:buChar char="Ø"/>
            </a:pPr>
            <a:r>
              <a:rPr lang="lv-LV" sz="2000" dirty="0">
                <a:latin typeface="HelveticaNeueLT Std Lt"/>
              </a:rPr>
              <a:t>Vietējām pašvaldībām būtu ieteikums sastādīt sarakstu ar visu sniedzamo informāciju, ko pieprasa VDAR un izvēlēties vislabāko kārtību, kādā sasniegt personas, kuru datus tās apstrādā: </a:t>
            </a:r>
          </a:p>
          <a:p>
            <a:pPr marL="914400" indent="-477838" algn="just">
              <a:buFont typeface="Wingdings" panose="05000000000000000000" pitchFamily="2" charset="2"/>
              <a:buChar char="§"/>
            </a:pPr>
            <a:r>
              <a:rPr lang="lv-LV" sz="2000" dirty="0">
                <a:latin typeface="HelveticaNeueLT Std Lt"/>
              </a:rPr>
              <a:t>Piemēram, tās var izvietot informatīvos plakātus publiski pieejamās telpās un izplatīt informatīvās brošūras;</a:t>
            </a:r>
          </a:p>
          <a:p>
            <a:pPr marL="457200" indent="-457200" algn="just">
              <a:buFont typeface="Wingdings" panose="05000000000000000000" pitchFamily="2" charset="2"/>
              <a:buChar char="Ø"/>
            </a:pPr>
            <a:r>
              <a:rPr lang="lv-LV" sz="2000" dirty="0">
                <a:latin typeface="HelveticaNeueLT Std Lt"/>
              </a:rPr>
              <a:t>Elektroniskie līdzekļi var būt noderīgi, piemēram, ja organizācijai ir tiešsaistes vietne vai platforma, bet atsevišķos gadījumos var būt nepieciešami papīra formāti. Īpaša uzmanība jāpievērš gadījumos, kad pašvaldību tīmekļa vietnes piedāvā tiešsaistes pakalpojumus; </a:t>
            </a:r>
          </a:p>
          <a:p>
            <a:pPr marL="457200" indent="-457200" algn="just">
              <a:buFont typeface="Wingdings" panose="05000000000000000000" pitchFamily="2" charset="2"/>
              <a:buChar char="Ø"/>
            </a:pPr>
            <a:r>
              <a:rPr lang="lv-LV" sz="2000" dirty="0">
                <a:latin typeface="HelveticaNeueLT Std Lt"/>
              </a:rPr>
              <a:t>Daži autonomi pašvaldību uzņēmumi (piemēram, sabiedriskā transporta uzņēmumi), veic dažāda veida datu apstrādes un strādā ar milzīgām datu bāzēm, tādēļ tām būtu jāpieliek īpašas pūles, lai izveidotu datu subjektiem sniedzamo informāciju korekti.</a:t>
            </a:r>
          </a:p>
        </p:txBody>
      </p:sp>
    </p:spTree>
    <p:extLst>
      <p:ext uri="{BB962C8B-B14F-4D97-AF65-F5344CB8AC3E}">
        <p14:creationId xmlns:p14="http://schemas.microsoft.com/office/powerpoint/2010/main" val="2759490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5308-DA00-49C7-BB47-368EAEA31E56}"/>
              </a:ext>
            </a:extLst>
          </p:cNvPr>
          <p:cNvSpPr>
            <a:spLocks noGrp="1"/>
          </p:cNvSpPr>
          <p:nvPr>
            <p:ph type="title"/>
          </p:nvPr>
        </p:nvSpPr>
        <p:spPr>
          <a:xfrm>
            <a:off x="486696" y="629266"/>
            <a:ext cx="2738601" cy="1676603"/>
          </a:xfrm>
        </p:spPr>
        <p:txBody>
          <a:bodyPr vert="horz" lIns="91440" tIns="45720" rIns="91440" bIns="45720" rtlCol="0" anchor="ctr">
            <a:normAutofit/>
          </a:bodyPr>
          <a:lstStyle/>
          <a:p>
            <a:pPr defTabSz="914400">
              <a:lnSpc>
                <a:spcPct val="90000"/>
              </a:lnSpc>
            </a:pPr>
            <a:r>
              <a:rPr lang="lv-LV" sz="2800" dirty="0">
                <a:solidFill>
                  <a:schemeClr val="accent5">
                    <a:lumMod val="50000"/>
                  </a:schemeClr>
                </a:solidFill>
              </a:rPr>
              <a:t>Ieteikumi sīkākas informācijas iegūšanai</a:t>
            </a:r>
            <a:r>
              <a:rPr lang="en-US" sz="2800" dirty="0">
                <a:solidFill>
                  <a:schemeClr val="accent5">
                    <a:lumMod val="50000"/>
                  </a:schemeClr>
                </a:solidFill>
              </a:rPr>
              <a:t>:</a:t>
            </a:r>
          </a:p>
        </p:txBody>
      </p:sp>
      <p:sp>
        <p:nvSpPr>
          <p:cNvPr id="5" name="Text Placeholder 4">
            <a:extLst>
              <a:ext uri="{FF2B5EF4-FFF2-40B4-BE49-F238E27FC236}">
                <a16:creationId xmlns:a16="http://schemas.microsoft.com/office/drawing/2014/main" id="{1A52215F-D26A-4EF3-8529-CD29CFB3CA2C}"/>
              </a:ext>
            </a:extLst>
          </p:cNvPr>
          <p:cNvSpPr>
            <a:spLocks noGrp="1"/>
          </p:cNvSpPr>
          <p:nvPr>
            <p:ph type="body" sz="half" idx="2"/>
          </p:nvPr>
        </p:nvSpPr>
        <p:spPr>
          <a:xfrm>
            <a:off x="486698" y="2438400"/>
            <a:ext cx="2738599" cy="3785419"/>
          </a:xfrm>
        </p:spPr>
        <p:txBody>
          <a:bodyPr vert="horz" lIns="91440" tIns="45720" rIns="91440" bIns="45720" rtlCol="0">
            <a:normAutofit/>
          </a:bodyPr>
          <a:lstStyle/>
          <a:p>
            <a:pPr marL="57150" indent="-285750" algn="just" defTabSz="914400">
              <a:lnSpc>
                <a:spcPct val="90000"/>
              </a:lnSpc>
              <a:buFont typeface="Wingdings" panose="05000000000000000000" pitchFamily="2" charset="2"/>
              <a:buChar char="Ø"/>
            </a:pPr>
            <a:r>
              <a:rPr lang="lv-LV" sz="1600" dirty="0"/>
              <a:t>29.panta darba grupa</a:t>
            </a:r>
            <a:r>
              <a:rPr lang="en-US" sz="1600" dirty="0"/>
              <a:t>, </a:t>
            </a:r>
            <a:r>
              <a:rPr lang="lv-LV" sz="1600" dirty="0"/>
              <a:t>Pārredzamības pamatnostādnes saskaņā ar Regulu </a:t>
            </a:r>
            <a:r>
              <a:rPr lang="en-US" sz="1600" dirty="0"/>
              <a:t>2016/679, WP260</a:t>
            </a:r>
          </a:p>
        </p:txBody>
      </p:sp>
      <p:pic>
        <p:nvPicPr>
          <p:cNvPr id="7" name="Picture Placeholder 6">
            <a:extLst>
              <a:ext uri="{FF2B5EF4-FFF2-40B4-BE49-F238E27FC236}">
                <a16:creationId xmlns:a16="http://schemas.microsoft.com/office/drawing/2014/main" id="{C3231589-9822-41F0-8CC1-6BD2DB153AEF}"/>
              </a:ext>
            </a:extLst>
          </p:cNvPr>
          <p:cNvPicPr>
            <a:picLocks noGrp="1" noChangeAspect="1"/>
          </p:cNvPicPr>
          <p:nvPr>
            <p:ph type="pic" idx="1"/>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2089" r="6755" b="-2"/>
          <a:stretch/>
        </p:blipFill>
        <p:spPr>
          <a:xfrm>
            <a:off x="3581400" y="9832"/>
            <a:ext cx="5562600" cy="6734373"/>
          </a:xfrm>
          <a:prstGeom prst="rect">
            <a:avLst/>
          </a:prstGeom>
          <a:effectLst/>
        </p:spPr>
      </p:pic>
    </p:spTree>
    <p:extLst>
      <p:ext uri="{BB962C8B-B14F-4D97-AF65-F5344CB8AC3E}">
        <p14:creationId xmlns:p14="http://schemas.microsoft.com/office/powerpoint/2010/main" val="90300035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3301783"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CFE267C-F62F-42C3-A63B-B3B1AF82934C}"/>
              </a:ext>
            </a:extLst>
          </p:cNvPr>
          <p:cNvSpPr>
            <a:spLocks noGrp="1"/>
          </p:cNvSpPr>
          <p:nvPr>
            <p:ph type="title"/>
          </p:nvPr>
        </p:nvSpPr>
        <p:spPr>
          <a:xfrm>
            <a:off x="581025" y="762000"/>
            <a:ext cx="2819400" cy="3340100"/>
          </a:xfrm>
        </p:spPr>
        <p:txBody>
          <a:bodyPr>
            <a:normAutofit/>
          </a:bodyPr>
          <a:lstStyle/>
          <a:p>
            <a:r>
              <a:rPr lang="lv-LV" sz="3000" dirty="0">
                <a:solidFill>
                  <a:srgbClr val="FFFFFF"/>
                </a:solidFill>
                <a:latin typeface="HelveticaNeueLT Std Lt"/>
              </a:rPr>
              <a:t>Pārredzamības elementi saskaņā ar VDAR </a:t>
            </a:r>
            <a:endParaRPr lang="bg-BG" sz="3000" dirty="0">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6711" y="450221"/>
            <a:ext cx="1586592"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a:extLst>
              <a:ext uri="{FF2B5EF4-FFF2-40B4-BE49-F238E27FC236}">
                <a16:creationId xmlns:a16="http://schemas.microsoft.com/office/drawing/2014/main" id="{9B297534-5137-484F-9B02-803A2EAAB3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7625" y="2715061"/>
            <a:ext cx="1428753" cy="1428753"/>
          </a:xfrm>
          <a:prstGeom prst="rect">
            <a:avLst/>
          </a:prstGeom>
        </p:spPr>
      </p:pic>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521269"/>
            <a:ext cx="5023144"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3563" y="450221"/>
            <a:ext cx="3316246"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pic>
        <p:nvPicPr>
          <p:cNvPr id="5" name="Content Placeholder 4">
            <a:extLst>
              <a:ext uri="{FF2B5EF4-FFF2-40B4-BE49-F238E27FC236}">
                <a16:creationId xmlns:a16="http://schemas.microsoft.com/office/drawing/2014/main" id="{88326A9E-3448-461A-A74B-2F4EE3D2740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11915" y="1955314"/>
            <a:ext cx="2819400" cy="3499944"/>
          </a:xfrm>
        </p:spPr>
      </p:pic>
      <p:pic>
        <p:nvPicPr>
          <p:cNvPr id="8" name="Picture 7" descr="A close up of graphics&#10;&#10;Description generated with high confidence">
            <a:extLst>
              <a:ext uri="{FF2B5EF4-FFF2-40B4-BE49-F238E27FC236}">
                <a16:creationId xmlns:a16="http://schemas.microsoft.com/office/drawing/2014/main" id="{FE824FE3-21BF-4EAE-B506-545ADE4CED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3093" y="3429000"/>
            <a:ext cx="1737043" cy="1737043"/>
          </a:xfrm>
          <a:prstGeom prst="rect">
            <a:avLst/>
          </a:prstGeom>
        </p:spPr>
      </p:pic>
    </p:spTree>
    <p:extLst>
      <p:ext uri="{BB962C8B-B14F-4D97-AF65-F5344CB8AC3E}">
        <p14:creationId xmlns:p14="http://schemas.microsoft.com/office/powerpoint/2010/main" val="320012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96D2B6C-A550-4FE7-BD63-22AEC8551C42}"/>
              </a:ext>
            </a:extLst>
          </p:cNvPr>
          <p:cNvSpPr>
            <a:spLocks noGrp="1"/>
          </p:cNvSpPr>
          <p:nvPr>
            <p:ph type="title"/>
          </p:nvPr>
        </p:nvSpPr>
        <p:spPr>
          <a:xfrm>
            <a:off x="457200" y="274638"/>
            <a:ext cx="8229600" cy="1020762"/>
          </a:xfrm>
        </p:spPr>
        <p:txBody>
          <a:bodyPr>
            <a:normAutofit fontScale="90000"/>
          </a:bodyPr>
          <a:lstStyle/>
          <a:p>
            <a:r>
              <a:rPr lang="lv-LV" b="1" dirty="0">
                <a:solidFill>
                  <a:schemeClr val="accent5">
                    <a:lumMod val="50000"/>
                  </a:schemeClr>
                </a:solidFill>
                <a:latin typeface="HelveticaNeueLT Std Lt"/>
              </a:rPr>
              <a:t>“Kodolīga, pārredzama, saprotama un viegli pieejama”</a:t>
            </a:r>
            <a:br>
              <a:rPr lang="lv-LV" b="1" dirty="0">
                <a:solidFill>
                  <a:schemeClr val="accent5">
                    <a:lumMod val="50000"/>
                  </a:schemeClr>
                </a:solidFill>
                <a:latin typeface="HelveticaNeueLT Std Lt"/>
              </a:rPr>
            </a:br>
            <a:endParaRPr lang="lv-LV"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6B75D3EC-513F-436D-981D-86A670907DC3}"/>
              </a:ext>
            </a:extLst>
          </p:cNvPr>
          <p:cNvSpPr>
            <a:spLocks noGrp="1"/>
          </p:cNvSpPr>
          <p:nvPr>
            <p:ph idx="1"/>
          </p:nvPr>
        </p:nvSpPr>
        <p:spPr>
          <a:xfrm>
            <a:off x="457200" y="990600"/>
            <a:ext cx="8229600" cy="4525963"/>
          </a:xfrm>
        </p:spPr>
        <p:txBody>
          <a:bodyPr>
            <a:normAutofit/>
          </a:bodyPr>
          <a:lstStyle/>
          <a:p>
            <a:pPr marL="457200" indent="-457200" algn="just">
              <a:buFont typeface="Wingdings" panose="05000000000000000000" pitchFamily="2" charset="2"/>
              <a:buChar char="Ø"/>
            </a:pPr>
            <a:endParaRPr lang="en-GB" dirty="0">
              <a:latin typeface="HelveticaNeueLT Std Lt"/>
            </a:endParaRPr>
          </a:p>
          <a:p>
            <a:pPr marL="457200" lvl="1" indent="-457200" algn="just">
              <a:buFont typeface="Wingdings" panose="05000000000000000000" pitchFamily="2" charset="2"/>
              <a:buChar char="Ø"/>
            </a:pPr>
            <a:r>
              <a:rPr lang="lv-LV" dirty="0">
                <a:latin typeface="HelveticaNeueLT Std Lt"/>
              </a:rPr>
              <a:t>Šīs prasības pirmās divas daļas nozīmē, ka datu pārziņiem efektīvi un īsā veidā jāsniedz informācija, lai izvairītos no informatīvās nogurdināšanas (citiem vārdiem sakot, pārslogot datu subjektus ar informāciju). </a:t>
            </a:r>
          </a:p>
          <a:p>
            <a:pPr marL="457200" lvl="1" indent="-457200" algn="just">
              <a:buFont typeface="Wingdings" panose="05000000000000000000" pitchFamily="2" charset="2"/>
              <a:buChar char="Ø"/>
            </a:pPr>
            <a:r>
              <a:rPr lang="lv-LV" dirty="0">
                <a:latin typeface="HelveticaNeueLT Std Lt"/>
              </a:rPr>
              <a:t>Veids, kā to izdarīt, varētu būt pakāpeniska komunikācija, kurā subjekti tiek informēti par viņu tiesībām soli pa solim (piemēram, sniedzot galveno informāciju īsā paziņojumā, bet pārējo - datu vākšanas vietā). Šai informācijai jābūt atsevišķai no cita veida informācijas, kas nav saistīta ar privātumu, piemēram, līguma noteikumiem.</a:t>
            </a:r>
            <a:endParaRPr lang="en-GB" dirty="0">
              <a:latin typeface="HelveticaNeueLT Std Lt"/>
            </a:endParaRPr>
          </a:p>
        </p:txBody>
      </p:sp>
    </p:spTree>
    <p:extLst>
      <p:ext uri="{BB962C8B-B14F-4D97-AF65-F5344CB8AC3E}">
        <p14:creationId xmlns:p14="http://schemas.microsoft.com/office/powerpoint/2010/main" val="308842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7444C43-9C13-45ED-8688-9CFE37D2E007}"/>
              </a:ext>
            </a:extLst>
          </p:cNvPr>
          <p:cNvSpPr>
            <a:spLocks noGrp="1"/>
          </p:cNvSpPr>
          <p:nvPr>
            <p:ph type="title"/>
          </p:nvPr>
        </p:nvSpPr>
        <p:spPr/>
        <p:txBody>
          <a:bodyPr>
            <a:normAutofit fontScale="90000"/>
          </a:bodyPr>
          <a:lstStyle/>
          <a:p>
            <a:r>
              <a:rPr lang="en-GB" b="1" dirty="0">
                <a:solidFill>
                  <a:schemeClr val="accent5">
                    <a:lumMod val="50000"/>
                  </a:schemeClr>
                </a:solidFill>
                <a:latin typeface="HelveticaNeueLT Std Lt"/>
              </a:rPr>
              <a:t>“</a:t>
            </a:r>
            <a:r>
              <a:rPr lang="lv-LV" b="1" dirty="0">
                <a:solidFill>
                  <a:schemeClr val="accent5">
                    <a:lumMod val="50000"/>
                  </a:schemeClr>
                </a:solidFill>
                <a:latin typeface="HelveticaNeueLT Std Lt"/>
              </a:rPr>
              <a:t>Kodolīga, pārredzama, saprotama un viegli pieejama</a:t>
            </a:r>
            <a:r>
              <a:rPr lang="en-GB" b="1" dirty="0">
                <a:solidFill>
                  <a:schemeClr val="accent5">
                    <a:lumMod val="50000"/>
                  </a:schemeClr>
                </a:solidFill>
                <a:latin typeface="HelveticaNeueLT Std Lt"/>
              </a:rPr>
              <a:t>”</a:t>
            </a:r>
            <a:br>
              <a:rPr lang="en-GB" b="1" dirty="0">
                <a:solidFill>
                  <a:schemeClr val="accent5">
                    <a:lumMod val="50000"/>
                  </a:schemeClr>
                </a:solidFill>
                <a:latin typeface="HelveticaNeueLT Std Lt"/>
              </a:rPr>
            </a:br>
            <a:endParaRPr lang="en-US"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A83ADCAE-32D4-4A8C-8DB2-BF583D7EEC01}"/>
              </a:ext>
            </a:extLst>
          </p:cNvPr>
          <p:cNvSpPr>
            <a:spLocks noGrp="1"/>
          </p:cNvSpPr>
          <p:nvPr>
            <p:ph idx="1"/>
          </p:nvPr>
        </p:nvSpPr>
        <p:spPr>
          <a:xfrm>
            <a:off x="457200" y="1166018"/>
            <a:ext cx="8229600" cy="4525963"/>
          </a:xfrm>
        </p:spPr>
        <p:txBody>
          <a:bodyPr>
            <a:normAutofit/>
          </a:bodyPr>
          <a:lstStyle/>
          <a:p>
            <a:pPr marL="457200" lvl="1" indent="-457200" algn="just">
              <a:buFont typeface="Wingdings" panose="05000000000000000000" pitchFamily="2" charset="2"/>
              <a:buChar char="Ø"/>
            </a:pPr>
            <a:r>
              <a:rPr lang="lv-LV" dirty="0">
                <a:latin typeface="HelveticaNeueLT Std Lt"/>
              </a:rPr>
              <a:t>Prasība, ka informācija ir "saprotama", nozīmē, ka tai būtu jābūt saprotamai vidējam paredzētās auditorijas loceklim, šajā situācijā - vietējās sabiedrības vidusmēra iedzīvotājam. Datu subjektiem jāspēj iepriekš noteikt, kāds ir apstrādes apjoms un sekas. </a:t>
            </a:r>
          </a:p>
          <a:p>
            <a:pPr marL="457200" lvl="1" indent="-457200" algn="just">
              <a:buFont typeface="Wingdings" panose="05000000000000000000" pitchFamily="2" charset="2"/>
              <a:buChar char="Ø"/>
            </a:pPr>
            <a:r>
              <a:rPr lang="lv-LV" dirty="0">
                <a:latin typeface="HelveticaNeueLT Std Lt"/>
              </a:rPr>
              <a:t>Datu pārziņiem ieteicams nepārprotamā valodā skaidri norādīt, kādas būs apstrādes svarīgākās sekas, jo īpaši, ja šādas sekas var ietekmēt subjektu </a:t>
            </a:r>
            <a:r>
              <a:rPr lang="lv-LV" dirty="0" err="1">
                <a:latin typeface="HelveticaNeueLT Std Lt"/>
              </a:rPr>
              <a:t>pamattiesības</a:t>
            </a:r>
            <a:r>
              <a:rPr lang="lv-LV" dirty="0">
                <a:latin typeface="HelveticaNeueLT Std Lt"/>
              </a:rPr>
              <a:t>.</a:t>
            </a:r>
          </a:p>
          <a:p>
            <a:pPr marL="457200" lvl="1" indent="-457200" algn="just">
              <a:buFont typeface="Wingdings" panose="05000000000000000000" pitchFamily="2" charset="2"/>
              <a:buChar char="Ø"/>
            </a:pPr>
            <a:r>
              <a:rPr lang="lv-LV" dirty="0">
                <a:latin typeface="HelveticaNeueLT Std Lt"/>
              </a:rPr>
              <a:t>"Viegli pieejama" nozīmē, ka datu subjektam nevajadzētu meklēt informāciju. Tā vietā informācija būtu jāuzrāda acīmredzamā veidā, lai subjektam tā būtu pieejama bez pūlēm.</a:t>
            </a:r>
            <a:endParaRPr lang="lv-LV" b="1" dirty="0">
              <a:latin typeface="HelveticaNeueLT Std Lt"/>
            </a:endParaRPr>
          </a:p>
          <a:p>
            <a:endParaRPr lang="en-US" dirty="0">
              <a:latin typeface="HelveticaNeueLT Std Lt"/>
            </a:endParaRPr>
          </a:p>
        </p:txBody>
      </p:sp>
    </p:spTree>
    <p:extLst>
      <p:ext uri="{BB962C8B-B14F-4D97-AF65-F5344CB8AC3E}">
        <p14:creationId xmlns:p14="http://schemas.microsoft.com/office/powerpoint/2010/main" val="2623541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D699A2D-2CC7-439A-A0E5-F348BBB31480}"/>
              </a:ext>
            </a:extLst>
          </p:cNvPr>
          <p:cNvSpPr>
            <a:spLocks noGrp="1"/>
          </p:cNvSpPr>
          <p:nvPr>
            <p:ph type="title"/>
          </p:nvPr>
        </p:nvSpPr>
        <p:spPr/>
        <p:txBody>
          <a:bodyPr/>
          <a:lstStyle/>
          <a:p>
            <a:r>
              <a:rPr lang="it-IT" b="1" dirty="0">
                <a:solidFill>
                  <a:schemeClr val="accent5">
                    <a:lumMod val="50000"/>
                  </a:schemeClr>
                </a:solidFill>
                <a:latin typeface="HelveticaNeueLT Std Lt"/>
              </a:rPr>
              <a:t>“Skaidra un vienkārša valoda”</a:t>
            </a:r>
            <a:br>
              <a:rPr lang="en-US" b="1" dirty="0"/>
            </a:br>
            <a:endParaRPr lang="en-US" dirty="0"/>
          </a:p>
        </p:txBody>
      </p:sp>
      <p:sp>
        <p:nvSpPr>
          <p:cNvPr id="3" name="Контейнер за съдържание 2">
            <a:extLst>
              <a:ext uri="{FF2B5EF4-FFF2-40B4-BE49-F238E27FC236}">
                <a16:creationId xmlns:a16="http://schemas.microsoft.com/office/drawing/2014/main" id="{B6970A7E-2635-466A-82F1-59E52C5E8512}"/>
              </a:ext>
            </a:extLst>
          </p:cNvPr>
          <p:cNvSpPr>
            <a:spLocks noGrp="1"/>
          </p:cNvSpPr>
          <p:nvPr>
            <p:ph idx="1"/>
          </p:nvPr>
        </p:nvSpPr>
        <p:spPr>
          <a:xfrm>
            <a:off x="457200" y="1166018"/>
            <a:ext cx="8229600" cy="4525963"/>
          </a:xfrm>
        </p:spPr>
        <p:txBody>
          <a:bodyPr>
            <a:normAutofit fontScale="92500"/>
          </a:bodyPr>
          <a:lstStyle/>
          <a:p>
            <a:pPr marL="457200" lvl="1" indent="-398463" algn="just">
              <a:buFont typeface="Wingdings" panose="05000000000000000000" pitchFamily="2" charset="2"/>
              <a:buChar char="Ø"/>
            </a:pPr>
            <a:r>
              <a:rPr lang="lv-LV" dirty="0">
                <a:latin typeface="HelveticaNeueLT Std Lt"/>
              </a:rPr>
              <a:t>Prasība pēc skaidras un vienkāršas valodas nozīmē, ka informācija jāsniedz pēc iespējas vienkāršāk, izvairoties no sarežģītiem teikumiem un sarežģītas valodas struktūras.</a:t>
            </a:r>
            <a:r>
              <a:rPr lang="en-GB" dirty="0">
                <a:latin typeface="HelveticaNeueLT Std Lt"/>
              </a:rPr>
              <a:t> </a:t>
            </a:r>
          </a:p>
          <a:p>
            <a:pPr marL="457200" lvl="1" indent="-398463" algn="just">
              <a:buFont typeface="Wingdings" panose="05000000000000000000" pitchFamily="2" charset="2"/>
              <a:buChar char="Ø"/>
            </a:pPr>
            <a:r>
              <a:rPr lang="lv-LV" dirty="0">
                <a:latin typeface="HelveticaNeueLT Std Lt"/>
              </a:rPr>
              <a:t>Informāciju nevajadzētu formulēt ar abstraktiem vai neviennozīmīgiem terminiem vai pieļaut iespēju dažādām interpretācijām . Personas datu apstrādes mērķim un juridiskajam pamatam jābūt skaidram. Jāizvairās no jebkāda neskaidra apstrādes nolūka formulējuma, piemēram, "pakalpojumu attīstībai nākotnē" vai "izpētes nolūkos". Datu subjektam sniegtajā informācijā nevajadzētu iekļaut pārāk juridisku, tehnisku vai specializētu valodu vai terminoloģiju</a:t>
            </a:r>
            <a:r>
              <a:rPr lang="en-GB" dirty="0">
                <a:latin typeface="HelveticaNeueLT Std Lt"/>
              </a:rPr>
              <a:t>.</a:t>
            </a:r>
          </a:p>
          <a:p>
            <a:pPr marL="457200" lvl="1" indent="-398463" algn="just">
              <a:buFont typeface="Wingdings" panose="05000000000000000000" pitchFamily="2" charset="2"/>
              <a:buChar char="Ø"/>
            </a:pPr>
            <a:r>
              <a:rPr lang="lv-LV" dirty="0">
                <a:latin typeface="HelveticaNeueLT Std Lt"/>
              </a:rPr>
              <a:t>Vietējām pašvaldībām būtu arī jānodrošina, ka valodas lietojums, tonis un stils, kādā tiek runāts ar bērniem, ir piemērots un rezonē ar bērniem, lai viņi spētu atpazīt, ka ziņa/informācija tiek vērsta uz viņiem</a:t>
            </a:r>
            <a:r>
              <a:rPr lang="en-GB" dirty="0">
                <a:latin typeface="HelveticaNeueLT Std Lt"/>
              </a:rPr>
              <a:t>.</a:t>
            </a:r>
            <a:endParaRPr lang="en-US" dirty="0">
              <a:latin typeface="HelveticaNeueLT Std Lt"/>
            </a:endParaRPr>
          </a:p>
        </p:txBody>
      </p:sp>
    </p:spTree>
    <p:extLst>
      <p:ext uri="{BB962C8B-B14F-4D97-AF65-F5344CB8AC3E}">
        <p14:creationId xmlns:p14="http://schemas.microsoft.com/office/powerpoint/2010/main" val="146491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A709B96-3B19-4A81-B008-3EA2E7BC8BAB}"/>
              </a:ext>
            </a:extLst>
          </p:cNvPr>
          <p:cNvSpPr>
            <a:spLocks noGrp="1"/>
          </p:cNvSpPr>
          <p:nvPr>
            <p:ph type="title"/>
          </p:nvPr>
        </p:nvSpPr>
        <p:spPr/>
        <p:txBody>
          <a:bodyPr/>
          <a:lstStyle/>
          <a:p>
            <a:r>
              <a:rPr lang="lv-LV" b="1">
                <a:solidFill>
                  <a:schemeClr val="accent5">
                    <a:lumMod val="50000"/>
                  </a:schemeClr>
                </a:solidFill>
                <a:latin typeface="HelveticaNeueLT Std Lt"/>
              </a:rPr>
              <a:t>Bezmaksas informācijas nodrošināšana</a:t>
            </a:r>
          </a:p>
        </p:txBody>
      </p:sp>
      <p:sp>
        <p:nvSpPr>
          <p:cNvPr id="3" name="Контейнер за съдържание 2">
            <a:extLst>
              <a:ext uri="{FF2B5EF4-FFF2-40B4-BE49-F238E27FC236}">
                <a16:creationId xmlns:a16="http://schemas.microsoft.com/office/drawing/2014/main" id="{3E0C76AF-6CDC-4E53-9EAD-BEE8D68C20F2}"/>
              </a:ext>
            </a:extLst>
          </p:cNvPr>
          <p:cNvSpPr>
            <a:spLocks noGrp="1"/>
          </p:cNvSpPr>
          <p:nvPr>
            <p:ph idx="1"/>
          </p:nvPr>
        </p:nvSpPr>
        <p:spPr>
          <a:xfrm>
            <a:off x="457200" y="1380767"/>
            <a:ext cx="8229600" cy="4525963"/>
          </a:xfrm>
        </p:spPr>
        <p:txBody>
          <a:bodyPr>
            <a:normAutofit fontScale="92500" lnSpcReduction="10000"/>
          </a:bodyPr>
          <a:lstStyle/>
          <a:p>
            <a:pPr marL="457200" lvl="1" indent="-457200" algn="just">
              <a:buFont typeface="Wingdings" panose="05000000000000000000" pitchFamily="2" charset="2"/>
              <a:buChar char="Ø"/>
            </a:pPr>
            <a:r>
              <a:rPr lang="lv-LV" dirty="0">
                <a:latin typeface="HelveticaNeueLT Std Lt"/>
              </a:rPr>
              <a:t>Datu pārziņi nevar iekasēt maksu no datu subjektiem par informāciju, kas sniegta saskaņā ar </a:t>
            </a:r>
            <a:r>
              <a:rPr lang="lv-LV" i="1" dirty="0">
                <a:latin typeface="HelveticaNeueLT Std Lt"/>
              </a:rPr>
              <a:t>13. un 14.pantu </a:t>
            </a:r>
            <a:r>
              <a:rPr lang="lv-LV" dirty="0">
                <a:latin typeface="HelveticaNeueLT Std Lt"/>
              </a:rPr>
              <a:t>(</a:t>
            </a:r>
            <a:r>
              <a:rPr lang="lv-LV" i="1" dirty="0">
                <a:latin typeface="HelveticaNeueLT Std Lt"/>
              </a:rPr>
              <a:t>Informācija, kas jāsniedz datu subjektam</a:t>
            </a:r>
            <a:r>
              <a:rPr lang="lv-LV" dirty="0">
                <a:latin typeface="HelveticaNeueLT Std Lt"/>
              </a:rPr>
              <a:t>) vai saziņu un darbībām, kas veiktas saskaņā ar </a:t>
            </a:r>
            <a:r>
              <a:rPr lang="lv-LV" i="1" dirty="0">
                <a:latin typeface="HelveticaNeueLT Std Lt"/>
              </a:rPr>
              <a:t>15.-22.pantu</a:t>
            </a:r>
            <a:r>
              <a:rPr lang="lv-LV" dirty="0">
                <a:latin typeface="HelveticaNeueLT Std Lt"/>
              </a:rPr>
              <a:t> (</a:t>
            </a:r>
            <a:r>
              <a:rPr lang="lv-LV" i="1" dirty="0">
                <a:latin typeface="HelveticaNeueLT Std Lt"/>
              </a:rPr>
              <a:t>datu subjektu tiesības</a:t>
            </a:r>
            <a:r>
              <a:rPr lang="lv-LV" dirty="0">
                <a:latin typeface="HelveticaNeueLT Std Lt"/>
              </a:rPr>
              <a:t>) un </a:t>
            </a:r>
            <a:r>
              <a:rPr lang="lv-LV" i="1" dirty="0">
                <a:latin typeface="HelveticaNeueLT Std Lt"/>
              </a:rPr>
              <a:t>34.pantu </a:t>
            </a:r>
            <a:r>
              <a:rPr lang="lv-LV" dirty="0">
                <a:latin typeface="HelveticaNeueLT Std Lt"/>
              </a:rPr>
              <a:t>(</a:t>
            </a:r>
            <a:r>
              <a:rPr lang="lv-LV" i="1" dirty="0">
                <a:latin typeface="HelveticaNeueLT Std Lt"/>
              </a:rPr>
              <a:t>datu subjekta informēšana par personas datu aizsardzības pārkāpumu</a:t>
            </a:r>
            <a:r>
              <a:rPr lang="lv-LV" dirty="0">
                <a:latin typeface="HelveticaNeueLT Std Lt"/>
              </a:rPr>
              <a:t>).</a:t>
            </a:r>
            <a:r>
              <a:rPr lang="en-GB" dirty="0">
                <a:latin typeface="HelveticaNeueLT Std Lt"/>
              </a:rPr>
              <a:t> </a:t>
            </a:r>
          </a:p>
          <a:p>
            <a:pPr marL="457200" lvl="1" indent="-457200" algn="just">
              <a:buFont typeface="Wingdings" panose="05000000000000000000" pitchFamily="2" charset="2"/>
              <a:buChar char="Ø"/>
            </a:pPr>
            <a:r>
              <a:rPr lang="lv-LV" dirty="0">
                <a:latin typeface="HelveticaNeueLT Std Lt"/>
              </a:rPr>
              <a:t>Šajā noteikumā ir viens izņēmums: ja datu subjekta pieprasījumi ir acīmredzami nepamatoti vai pārmērīgi, jo īpaši to regulāras atkārtošanās dēļ. Šajā gadījumā pārzinis var pieprasīt saprātīgu maksu, ņemot vērā administratīvās izmaksas, kas saistītas ar informācijas vai saziņas nodrošināšanu vai pieprasītās darbības veikšanu. Ir svarīgi, lai datu pārziņi apzinātos, ka viņu pienākums ir spēt pierādīt pieprasījuma acīmredzami nepamatoto vai pārmērīgo raksturu.</a:t>
            </a:r>
            <a:endParaRPr lang="en-GB" dirty="0">
              <a:latin typeface="HelveticaNeueLT Std Lt"/>
            </a:endParaRPr>
          </a:p>
          <a:p>
            <a:pPr marL="457200" lvl="1" indent="-457200" algn="just">
              <a:buFont typeface="Wingdings" panose="05000000000000000000" pitchFamily="2" charset="2"/>
              <a:buChar char="Ø"/>
            </a:pPr>
            <a:r>
              <a:rPr lang="lv-LV" dirty="0">
                <a:latin typeface="HelveticaNeueLT Std Lt"/>
              </a:rPr>
              <a:t>Tāpēc pašvaldībām nav ieteicams iekasēt maksu no iedzīvotājiem par informāciju, kas sniegta saskaņā ar VDAR.</a:t>
            </a:r>
            <a:endParaRPr lang="en-GB" dirty="0">
              <a:latin typeface="HelveticaNeueLT Std Lt"/>
            </a:endParaRPr>
          </a:p>
        </p:txBody>
      </p:sp>
    </p:spTree>
    <p:extLst>
      <p:ext uri="{BB962C8B-B14F-4D97-AF65-F5344CB8AC3E}">
        <p14:creationId xmlns:p14="http://schemas.microsoft.com/office/powerpoint/2010/main" val="3626349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descr="A close up of a logo&#10;&#10;Description generated with high confidence">
            <a:extLst>
              <a:ext uri="{FF2B5EF4-FFF2-40B4-BE49-F238E27FC236}">
                <a16:creationId xmlns:a16="http://schemas.microsoft.com/office/drawing/2014/main" id="{7DAF8B9A-A1FF-4E26-B6C5-3D3D7FE8C23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316"/>
          <a:stretch/>
        </p:blipFill>
        <p:spPr>
          <a:xfrm>
            <a:off x="20" y="10"/>
            <a:ext cx="9143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1F3FC9-90A2-4D6B-8707-F8F81147C834}"/>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lnSpc>
                <a:spcPct val="90000"/>
              </a:lnSpc>
            </a:pPr>
            <a:r>
              <a:rPr lang="lv-LV" sz="3100" dirty="0">
                <a:solidFill>
                  <a:schemeClr val="accent5">
                    <a:lumMod val="50000"/>
                  </a:schemeClr>
                </a:solidFill>
              </a:rPr>
              <a:t>Datu subjektam sniedzamā informācija</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597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0829570-C317-4E81-845B-E8E56F15D70F}"/>
              </a:ext>
            </a:extLst>
          </p:cNvPr>
          <p:cNvSpPr>
            <a:spLocks noGrp="1"/>
          </p:cNvSpPr>
          <p:nvPr>
            <p:ph type="title"/>
          </p:nvPr>
        </p:nvSpPr>
        <p:spPr/>
        <p:txBody>
          <a:bodyPr/>
          <a:lstStyle/>
          <a:p>
            <a:r>
              <a:rPr lang="lv-LV" b="1" dirty="0">
                <a:solidFill>
                  <a:schemeClr val="accent5">
                    <a:lumMod val="50000"/>
                  </a:schemeClr>
                </a:solidFill>
                <a:latin typeface="HelveticaNeueLT Std Lt"/>
              </a:rPr>
              <a:t>Kāda informācija jāsniedz?</a:t>
            </a:r>
            <a:br>
              <a:rPr lang="lv-LV" b="1" dirty="0">
                <a:solidFill>
                  <a:schemeClr val="accent5">
                    <a:lumMod val="50000"/>
                  </a:schemeClr>
                </a:solidFill>
                <a:latin typeface="HelveticaNeueLT Std Lt"/>
              </a:rPr>
            </a:br>
            <a:endParaRPr lang="lv-LV" b="1"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B6DFA744-5ED2-4D45-AB0A-740DB1F9454A}"/>
              </a:ext>
            </a:extLst>
          </p:cNvPr>
          <p:cNvSpPr>
            <a:spLocks noGrp="1"/>
          </p:cNvSpPr>
          <p:nvPr>
            <p:ph idx="1"/>
          </p:nvPr>
        </p:nvSpPr>
        <p:spPr>
          <a:xfrm>
            <a:off x="457200" y="1166018"/>
            <a:ext cx="8229600" cy="4525963"/>
          </a:xfrm>
        </p:spPr>
        <p:txBody>
          <a:bodyPr>
            <a:normAutofit fontScale="92500" lnSpcReduction="20000"/>
          </a:bodyPr>
          <a:lstStyle/>
          <a:p>
            <a:pPr marL="0" indent="0" algn="just">
              <a:buNone/>
            </a:pPr>
            <a:r>
              <a:rPr lang="lv-LV" dirty="0">
                <a:latin typeface="HelveticaNeueLT Std Lt"/>
              </a:rPr>
              <a:t>VDAR nosaka, kādu informāciju nepieciešams sniegt datu subjektam. Regulā izdalīti gadījumi, kad dati iegūti no datu subjekta (13.pants) un kad tie nav iegūti no datu subjekta (14.pants).</a:t>
            </a:r>
          </a:p>
          <a:p>
            <a:pPr marL="0" indent="0" algn="just">
              <a:buNone/>
            </a:pPr>
            <a:r>
              <a:rPr lang="lv-LV" dirty="0">
                <a:latin typeface="HelveticaNeueLT Std Lt"/>
              </a:rPr>
              <a:t>Pašvaldībām jānodrošina:</a:t>
            </a:r>
          </a:p>
          <a:p>
            <a:pPr marL="457200" lvl="1" indent="-457200" algn="just">
              <a:buFont typeface="Wingdings" panose="05000000000000000000" pitchFamily="2" charset="2"/>
              <a:buChar char="Ø"/>
            </a:pPr>
            <a:r>
              <a:rPr lang="lv-LV" dirty="0">
                <a:latin typeface="HelveticaNeueLT Std Lt"/>
              </a:rPr>
              <a:t>informācija par pārziņa identitāti un kontaktinformācija;</a:t>
            </a:r>
          </a:p>
          <a:p>
            <a:pPr marL="457200" lvl="1" indent="-457200" algn="just">
              <a:buFont typeface="Wingdings" panose="05000000000000000000" pitchFamily="2" charset="2"/>
              <a:buChar char="Ø"/>
            </a:pPr>
            <a:r>
              <a:rPr lang="lv-LV" dirty="0">
                <a:latin typeface="HelveticaNeueLT Std Lt"/>
              </a:rPr>
              <a:t>datu aizsardzības speciālista kontaktinformācija;</a:t>
            </a:r>
          </a:p>
          <a:p>
            <a:pPr marL="457200" lvl="1" indent="-457200" algn="just">
              <a:buFont typeface="Wingdings" panose="05000000000000000000" pitchFamily="2" charset="2"/>
              <a:buChar char="Ø"/>
            </a:pPr>
            <a:r>
              <a:rPr lang="lv-LV" dirty="0">
                <a:latin typeface="HelveticaNeueLT Std Lt"/>
              </a:rPr>
              <a:t>apstrādes nolūki un to pamatojums tiesību aktos – pašvaldībām galvenokārt pamatojums būs uzdevumu izpilde, ko veic īstenojot pārzinim likumīgi piešķirtās oficiālās pilnvaras un attiecīgie noteikumi dalībvalsts tiesību aktos;</a:t>
            </a:r>
          </a:p>
          <a:p>
            <a:pPr marL="457200" lvl="1" indent="-457200" algn="just">
              <a:buFont typeface="Wingdings" panose="05000000000000000000" pitchFamily="2" charset="2"/>
              <a:buChar char="Ø"/>
            </a:pPr>
            <a:r>
              <a:rPr lang="lv-LV" dirty="0">
                <a:latin typeface="HelveticaNeueLT Std Lt"/>
              </a:rPr>
              <a:t>apstrādāto datu veids, ja datu subjekts tos nav sniedzis;</a:t>
            </a:r>
          </a:p>
          <a:p>
            <a:pPr marL="457200" lvl="1" indent="-457200" algn="just">
              <a:buFont typeface="Wingdings" panose="05000000000000000000" pitchFamily="2" charset="2"/>
              <a:buChar char="Ø"/>
            </a:pPr>
            <a:r>
              <a:rPr lang="lv-LV" dirty="0">
                <a:latin typeface="HelveticaNeueLT Std Lt"/>
              </a:rPr>
              <a:t>iespējamo datu saņēmēju identitāte - tajā ietilpst ne tikai trešās personas, bet arī datu apstrādātāji un kopīgi pārziņi. Definējot dažādas datu saņēmēju kategorijas, pārzinim jābūt pēc iespējas konkrētākam.</a:t>
            </a:r>
          </a:p>
        </p:txBody>
      </p:sp>
    </p:spTree>
    <p:extLst>
      <p:ext uri="{BB962C8B-B14F-4D97-AF65-F5344CB8AC3E}">
        <p14:creationId xmlns:p14="http://schemas.microsoft.com/office/powerpoint/2010/main" val="1446356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Neu"/>
        <a:ea typeface=""/>
        <a:cs typeface=""/>
      </a:majorFont>
      <a:minorFont>
        <a:latin typeface="HelveticaNe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0a5ecb8-b3b3-41b8-9a6c-fdba20d983fb">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1D4DDF2DAA264F90523C37F876FAF1" ma:contentTypeVersion="8" ma:contentTypeDescription="Create a new document." ma:contentTypeScope="" ma:versionID="50c437c803394ed7d515cc410dc3901d">
  <xsd:schema xmlns:xsd="http://www.w3.org/2001/XMLSchema" xmlns:xs="http://www.w3.org/2001/XMLSchema" xmlns:p="http://schemas.microsoft.com/office/2006/metadata/properties" xmlns:ns2="a8283528-8dfe-400f-be26-3551558dd496" xmlns:ns3="20a5ecb8-b3b3-41b8-9a6c-fdba20d983fb" targetNamespace="http://schemas.microsoft.com/office/2006/metadata/properties" ma:root="true" ma:fieldsID="15ac164bacb849414820e5359ee37bab" ns2:_="" ns3:_="">
    <xsd:import namespace="a8283528-8dfe-400f-be26-3551558dd496"/>
    <xsd:import namespace="20a5ecb8-b3b3-41b8-9a6c-fdba20d983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283528-8dfe-400f-be26-3551558dd49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a5ecb8-b3b3-41b8-9a6c-fdba20d983fb"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C74DE9-C81F-449A-BE0C-7D108DA01AB7}">
  <ds:schemaRef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a8283528-8dfe-400f-be26-3551558dd496"/>
    <ds:schemaRef ds:uri="http://schemas.openxmlformats.org/package/2006/metadata/core-properties"/>
    <ds:schemaRef ds:uri="20a5ecb8-b3b3-41b8-9a6c-fdba20d983fb"/>
    <ds:schemaRef ds:uri="http://www.w3.org/XML/1998/namespace"/>
    <ds:schemaRef ds:uri="http://purl.org/dc/dcmitype/"/>
  </ds:schemaRefs>
</ds:datastoreItem>
</file>

<file path=customXml/itemProps2.xml><?xml version="1.0" encoding="utf-8"?>
<ds:datastoreItem xmlns:ds="http://schemas.openxmlformats.org/officeDocument/2006/customXml" ds:itemID="{3BF82620-5A57-4005-B4EC-694CDD078B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283528-8dfe-400f-be26-3551558dd496"/>
    <ds:schemaRef ds:uri="20a5ecb8-b3b3-41b8-9a6c-fdba20d983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91EDD0-EFD8-4A6D-9567-1956D087F3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471</TotalTime>
  <Words>2410</Words>
  <Application>Microsoft Office PowerPoint</Application>
  <PresentationFormat>On-screen Show (4:3)</PresentationFormat>
  <Paragraphs>110</Paragraphs>
  <Slides>27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HelveticaNeu</vt:lpstr>
      <vt:lpstr>HelveticaNeueLT Std Lt</vt:lpstr>
      <vt:lpstr>Wingdings</vt:lpstr>
      <vt:lpstr>Office Theme</vt:lpstr>
      <vt:lpstr>1_Office Theme</vt:lpstr>
      <vt:lpstr>Pārredzamība</vt:lpstr>
      <vt:lpstr>Pārredzamības nozīme saskaņā ar VDAR</vt:lpstr>
      <vt:lpstr>Pārredzamības elementi saskaņā ar VDAR </vt:lpstr>
      <vt:lpstr>“Kodolīga, pārredzama, saprotama un viegli pieejama” </vt:lpstr>
      <vt:lpstr>“Kodolīga, pārredzama, saprotama un viegli pieejama” </vt:lpstr>
      <vt:lpstr>“Skaidra un vienkārša valoda” </vt:lpstr>
      <vt:lpstr>Bezmaksas informācijas nodrošināšana</vt:lpstr>
      <vt:lpstr>Datu subjektam sniedzamā informācija</vt:lpstr>
      <vt:lpstr>Kāda informācija jāsniedz? </vt:lpstr>
      <vt:lpstr>Kāda papildus informācija jāsniedz? </vt:lpstr>
      <vt:lpstr>Kāda papildus informācija jāsniedz? </vt:lpstr>
      <vt:lpstr>Kā jāsniedz informācija? </vt:lpstr>
      <vt:lpstr>Kā jāsniedz informācija? </vt:lpstr>
      <vt:lpstr>Kad sniegt informāciju?</vt:lpstr>
      <vt:lpstr>Kad jāpaziņo par izmaiņām pārredzamības informācijā, ko sniedz datu pārziņi? </vt:lpstr>
      <vt:lpstr>Kārtība</vt:lpstr>
      <vt:lpstr>Paziņojumi par privātumu </vt:lpstr>
      <vt:lpstr>“Stūmēja” un “vilcēja” paziņojumi </vt:lpstr>
      <vt:lpstr>Cita veida “atbilstoši pasākumi” </vt:lpstr>
      <vt:lpstr>Vizualizācija </vt:lpstr>
      <vt:lpstr>Vizualizācija </vt:lpstr>
      <vt:lpstr>Datu subjekta tiesību īstenošana</vt:lpstr>
      <vt:lpstr>Atkāpes no pienākuma sniegt informāciju </vt:lpstr>
      <vt:lpstr>Atkāpes no pienākuma sniegt informāciju </vt:lpstr>
      <vt:lpstr>Secinājumi</vt:lpstr>
      <vt:lpstr>Secinājumi</vt:lpstr>
      <vt:lpstr>Ieteikumi sīkākas informācijas iegūšanai: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Anemos</dc:creator>
  <cp:lastModifiedBy>Kristīne Kūlīte</cp:lastModifiedBy>
  <cp:revision>86</cp:revision>
  <dcterms:created xsi:type="dcterms:W3CDTF">2017-12-19T09:58:58Z</dcterms:created>
  <dcterms:modified xsi:type="dcterms:W3CDTF">2018-09-13T12:47:26Z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0x010100361D4DDF2DAA264F90523C37F876FAF1</vt:lpwstr>
  </property>
  <property fmtid="{D5CDD505-2E9C-101B-9397-08002B2CF9AE}" pid="3" name="Order">
    <vt:r8>16527800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