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28"/>
  </p:notesMasterIdLst>
  <p:sldIdLst>
    <p:sldId id="256" r:id="rId6"/>
    <p:sldId id="281" r:id="rId7"/>
    <p:sldId id="855" r:id="rId8"/>
    <p:sldId id="962" r:id="rId9"/>
    <p:sldId id="858" r:id="rId10"/>
    <p:sldId id="963" r:id="rId11"/>
    <p:sldId id="289" r:id="rId12"/>
    <p:sldId id="860" r:id="rId13"/>
    <p:sldId id="964" r:id="rId14"/>
    <p:sldId id="861" r:id="rId15"/>
    <p:sldId id="862" r:id="rId16"/>
    <p:sldId id="953" r:id="rId17"/>
    <p:sldId id="955" r:id="rId18"/>
    <p:sldId id="956" r:id="rId19"/>
    <p:sldId id="961" r:id="rId20"/>
    <p:sldId id="958" r:id="rId21"/>
    <p:sldId id="959" r:id="rId22"/>
    <p:sldId id="870" r:id="rId23"/>
    <p:sldId id="954" r:id="rId24"/>
    <p:sldId id="960" r:id="rId25"/>
    <p:sldId id="951" r:id="rId26"/>
    <p:sldId id="96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C4E84-F1A6-437E-B5C3-E82D5E4C17B5}" type="doc">
      <dgm:prSet loTypeId="urn:microsoft.com/office/officeart/2005/8/layout/radial4" loCatId="relationship" qsTypeId="urn:microsoft.com/office/officeart/2005/8/quickstyle/simple5" qsCatId="simple" csTypeId="urn:microsoft.com/office/officeart/2005/8/colors/colorful2" csCatId="colorful" phldr="1"/>
      <dgm:spPr/>
      <dgm:t>
        <a:bodyPr/>
        <a:lstStyle/>
        <a:p>
          <a:endParaRPr lang="cs-CZ"/>
        </a:p>
      </dgm:t>
    </dgm:pt>
    <dgm:pt modelId="{31676B17-5745-48CB-A1CB-1D2290E15303}">
      <dgm:prSet phldrT="[Text]" custT="1"/>
      <dgm:spPr/>
      <dgm:t>
        <a:bodyPr/>
        <a:lstStyle/>
        <a:p>
          <a:r>
            <a:rPr lang="lv-LV" sz="2000" b="1" noProof="0" dirty="0">
              <a:effectLst>
                <a:outerShdw blurRad="38100" dist="38100" dir="2700000" algn="tl">
                  <a:srgbClr val="000000">
                    <a:alpha val="43137"/>
                  </a:srgbClr>
                </a:outerShdw>
              </a:effectLst>
            </a:rPr>
            <a:t>Cilvēka cieņa</a:t>
          </a:r>
          <a:endParaRPr lang="en-US" sz="2000" b="1" noProof="0" dirty="0">
            <a:effectLst>
              <a:outerShdw blurRad="38100" dist="38100" dir="2700000" algn="tl">
                <a:srgbClr val="000000">
                  <a:alpha val="43137"/>
                </a:srgbClr>
              </a:outerShdw>
            </a:effectLst>
          </a:endParaRPr>
        </a:p>
        <a:p>
          <a:r>
            <a:rPr lang="lv-LV" sz="1800" b="0" noProof="0" dirty="0">
              <a:effectLst>
                <a:outerShdw blurRad="38100" dist="38100" dir="2700000" algn="tl">
                  <a:srgbClr val="000000">
                    <a:alpha val="43137"/>
                  </a:srgbClr>
                </a:outerShdw>
              </a:effectLst>
            </a:rPr>
            <a:t>centrā</a:t>
          </a:r>
          <a:endParaRPr lang="en-US" sz="1800" b="0" noProof="0" dirty="0">
            <a:effectLst>
              <a:outerShdw blurRad="38100" dist="38100" dir="2700000" algn="tl">
                <a:srgbClr val="000000">
                  <a:alpha val="43137"/>
                </a:srgbClr>
              </a:outerShdw>
            </a:effectLst>
          </a:endParaRPr>
        </a:p>
      </dgm:t>
    </dgm:pt>
    <dgm:pt modelId="{720D97F4-92D6-460C-8012-2823DE87715D}" type="parTrans" cxnId="{E4C4E652-D0FC-44EE-912E-18345681647C}">
      <dgm:prSet/>
      <dgm:spPr/>
      <dgm:t>
        <a:bodyPr/>
        <a:lstStyle/>
        <a:p>
          <a:endParaRPr lang="cs-CZ"/>
        </a:p>
      </dgm:t>
    </dgm:pt>
    <dgm:pt modelId="{20600152-441C-4DBB-A087-2B8347877C2B}" type="sibTrans" cxnId="{E4C4E652-D0FC-44EE-912E-18345681647C}">
      <dgm:prSet/>
      <dgm:spPr/>
      <dgm:t>
        <a:bodyPr/>
        <a:lstStyle/>
        <a:p>
          <a:endParaRPr lang="cs-CZ"/>
        </a:p>
      </dgm:t>
    </dgm:pt>
    <dgm:pt modelId="{1C021C79-EEB2-45D8-91E8-70ACF6E25E5D}">
      <dgm:prSet phldrT="[Text]"/>
      <dgm:spPr/>
      <dgm:t>
        <a:bodyPr/>
        <a:lstStyle/>
        <a:p>
          <a:r>
            <a:rPr lang="lv-LV" b="1" noProof="0" dirty="0">
              <a:effectLst>
                <a:outerShdw blurRad="38100" dist="38100" dir="2700000" algn="tl">
                  <a:srgbClr val="000000">
                    <a:alpha val="43137"/>
                  </a:srgbClr>
                </a:outerShdw>
              </a:effectLst>
            </a:rPr>
            <a:t>Optimizēta vieda dzīvošana</a:t>
          </a:r>
          <a:r>
            <a:rPr lang="en-US" b="1" noProof="0" dirty="0">
              <a:effectLst>
                <a:outerShdw blurRad="38100" dist="38100" dir="2700000" algn="tl">
                  <a:srgbClr val="000000">
                    <a:alpha val="43137"/>
                  </a:srgbClr>
                </a:outerShdw>
              </a:effectLst>
            </a:rPr>
            <a:t> </a:t>
          </a:r>
        </a:p>
        <a:p>
          <a:r>
            <a:rPr lang="lv-LV" b="0" noProof="0" dirty="0">
              <a:effectLst>
                <a:outerShdw blurRad="38100" dist="38100" dir="2700000" algn="tl">
                  <a:srgbClr val="000000">
                    <a:alpha val="43137"/>
                  </a:srgbClr>
                </a:outerShdw>
              </a:effectLst>
            </a:rPr>
            <a:t>tehnoloģiski</a:t>
          </a:r>
          <a:r>
            <a:rPr lang="en-US" b="0" noProof="0" dirty="0">
              <a:effectLst>
                <a:outerShdw blurRad="38100" dist="38100" dir="2700000" algn="tl">
                  <a:srgbClr val="000000">
                    <a:alpha val="43137"/>
                  </a:srgbClr>
                </a:outerShdw>
              </a:effectLst>
            </a:rPr>
            <a:t> </a:t>
          </a:r>
        </a:p>
      </dgm:t>
    </dgm:pt>
    <dgm:pt modelId="{793C9775-9415-4C45-B4E3-C5762245CC71}" type="parTrans" cxnId="{3FE3F52A-E8D3-4C03-9832-4174DF240A3E}">
      <dgm:prSet/>
      <dgm:spPr/>
      <dgm:t>
        <a:bodyPr/>
        <a:lstStyle/>
        <a:p>
          <a:endParaRPr lang="cs-CZ"/>
        </a:p>
      </dgm:t>
    </dgm:pt>
    <dgm:pt modelId="{3B257410-2B0A-4B2A-8F8F-85DEF9F72EF0}" type="sibTrans" cxnId="{3FE3F52A-E8D3-4C03-9832-4174DF240A3E}">
      <dgm:prSet/>
      <dgm:spPr/>
      <dgm:t>
        <a:bodyPr/>
        <a:lstStyle/>
        <a:p>
          <a:endParaRPr lang="cs-CZ"/>
        </a:p>
      </dgm:t>
    </dgm:pt>
    <dgm:pt modelId="{61F9DE75-CDBD-4CFE-9AE7-414C50C429FF}">
      <dgm:prSet phldrT="[Text]"/>
      <dgm:spPr/>
      <dgm:t>
        <a:bodyPr/>
        <a:lstStyle/>
        <a:p>
          <a:r>
            <a:rPr lang="lv-LV" noProof="0" dirty="0">
              <a:effectLst>
                <a:outerShdw blurRad="38100" dist="38100" dir="2700000" algn="tl">
                  <a:srgbClr val="000000">
                    <a:alpha val="43137"/>
                  </a:srgbClr>
                </a:outerShdw>
              </a:effectLst>
            </a:rPr>
            <a:t>Mijiedarbība</a:t>
          </a:r>
          <a:r>
            <a:rPr lang="en-US" noProof="0" dirty="0">
              <a:effectLst>
                <a:outerShdw blurRad="38100" dist="38100" dir="2700000" algn="tl">
                  <a:srgbClr val="000000">
                    <a:alpha val="43137"/>
                  </a:srgbClr>
                </a:outerShdw>
              </a:effectLst>
            </a:rPr>
            <a:t> </a:t>
          </a:r>
          <a:r>
            <a:rPr lang="lv-LV" b="1" noProof="0" dirty="0">
              <a:effectLst>
                <a:outerShdw blurRad="38100" dist="38100" dir="2700000" algn="tl">
                  <a:srgbClr val="000000">
                    <a:alpha val="43137"/>
                  </a:srgbClr>
                </a:outerShdw>
              </a:effectLst>
            </a:rPr>
            <a:t>Cilvēks un tehnoloģijas</a:t>
          </a:r>
          <a:r>
            <a:rPr lang="en-US" b="1" noProof="0" dirty="0">
              <a:effectLst>
                <a:outerShdw blurRad="38100" dist="38100" dir="2700000" algn="tl">
                  <a:srgbClr val="000000">
                    <a:alpha val="43137"/>
                  </a:srgbClr>
                </a:outerShdw>
              </a:effectLst>
            </a:rPr>
            <a:t> </a:t>
          </a:r>
          <a:r>
            <a:rPr lang="en-US" b="0" noProof="0" dirty="0">
              <a:effectLst>
                <a:outerShdw blurRad="38100" dist="38100" dir="2700000" algn="tl">
                  <a:srgbClr val="000000">
                    <a:alpha val="43137"/>
                  </a:srgbClr>
                </a:outerShdw>
              </a:effectLst>
            </a:rPr>
            <a:t>(„</a:t>
          </a:r>
          <a:r>
            <a:rPr lang="lv-LV" b="0" noProof="0" dirty="0">
              <a:effectLst>
                <a:outerShdw blurRad="38100" dist="38100" dir="2700000" algn="tl">
                  <a:srgbClr val="000000">
                    <a:alpha val="43137"/>
                  </a:srgbClr>
                </a:outerShdw>
              </a:effectLst>
            </a:rPr>
            <a:t>Izmantojamība</a:t>
          </a:r>
          <a:r>
            <a:rPr lang="en-US" b="0" noProof="0" dirty="0">
              <a:effectLst>
                <a:outerShdw blurRad="38100" dist="38100" dir="2700000" algn="tl">
                  <a:srgbClr val="000000">
                    <a:alpha val="43137"/>
                  </a:srgbClr>
                </a:outerShdw>
              </a:effectLst>
            </a:rPr>
            <a:t>“)</a:t>
          </a:r>
        </a:p>
      </dgm:t>
    </dgm:pt>
    <dgm:pt modelId="{8F585D19-D96A-4288-9C56-A3A91AAD2469}" type="parTrans" cxnId="{0A0341B7-8864-4748-908B-80B435BF5A61}">
      <dgm:prSet/>
      <dgm:spPr/>
      <dgm:t>
        <a:bodyPr/>
        <a:lstStyle/>
        <a:p>
          <a:endParaRPr lang="cs-CZ"/>
        </a:p>
      </dgm:t>
    </dgm:pt>
    <dgm:pt modelId="{509D24A5-E2D1-4EE4-8AE5-388483E22B92}" type="sibTrans" cxnId="{0A0341B7-8864-4748-908B-80B435BF5A61}">
      <dgm:prSet/>
      <dgm:spPr/>
      <dgm:t>
        <a:bodyPr/>
        <a:lstStyle/>
        <a:p>
          <a:endParaRPr lang="cs-CZ"/>
        </a:p>
      </dgm:t>
    </dgm:pt>
    <dgm:pt modelId="{124F3388-4570-47F1-8DED-6C0742EAA8E2}">
      <dgm:prSet phldrT="[Text]"/>
      <dgm:spPr/>
      <dgm:t>
        <a:bodyPr/>
        <a:lstStyle/>
        <a:p>
          <a:r>
            <a:rPr lang="lv-LV" b="1" noProof="0" dirty="0">
              <a:effectLst>
                <a:outerShdw blurRad="38100" dist="38100" dir="2700000" algn="tl">
                  <a:srgbClr val="000000">
                    <a:alpha val="43137"/>
                  </a:srgbClr>
                </a:outerShdw>
              </a:effectLst>
            </a:rPr>
            <a:t>Uzticamība</a:t>
          </a:r>
          <a:r>
            <a:rPr lang="en-US" b="1" noProof="0" dirty="0">
              <a:effectLst>
                <a:outerShdw blurRad="38100" dist="38100" dir="2700000" algn="tl">
                  <a:srgbClr val="000000">
                    <a:alpha val="43137"/>
                  </a:srgbClr>
                </a:outerShdw>
              </a:effectLst>
            </a:rPr>
            <a:t> </a:t>
          </a:r>
          <a:r>
            <a:rPr lang="lv-LV" b="1" noProof="0" dirty="0">
              <a:effectLst>
                <a:outerShdw blurRad="38100" dist="38100" dir="2700000" algn="tl">
                  <a:srgbClr val="000000">
                    <a:alpha val="43137"/>
                  </a:srgbClr>
                </a:outerShdw>
              </a:effectLst>
            </a:rPr>
            <a:t>un</a:t>
          </a:r>
          <a:r>
            <a:rPr lang="en-US" b="1" noProof="0" dirty="0">
              <a:effectLst>
                <a:outerShdw blurRad="38100" dist="38100" dir="2700000" algn="tl">
                  <a:srgbClr val="000000">
                    <a:alpha val="43137"/>
                  </a:srgbClr>
                </a:outerShdw>
              </a:effectLst>
            </a:rPr>
            <a:t> </a:t>
          </a:r>
          <a:r>
            <a:rPr lang="lv-LV" b="1" noProof="0" dirty="0">
              <a:effectLst>
                <a:outerShdw blurRad="38100" dist="38100" dir="2700000" algn="tl">
                  <a:srgbClr val="000000">
                    <a:alpha val="43137"/>
                  </a:srgbClr>
                </a:outerShdw>
              </a:effectLst>
            </a:rPr>
            <a:t>atbildība</a:t>
          </a:r>
          <a:endParaRPr lang="en-US" b="0" noProof="0" dirty="0">
            <a:effectLst>
              <a:outerShdw blurRad="38100" dist="38100" dir="2700000" algn="tl">
                <a:srgbClr val="000000">
                  <a:alpha val="43137"/>
                </a:srgbClr>
              </a:outerShdw>
            </a:effectLst>
          </a:endParaRPr>
        </a:p>
      </dgm:t>
    </dgm:pt>
    <dgm:pt modelId="{CF548CAF-8172-447D-A7E3-80AFAE53196A}" type="parTrans" cxnId="{64BAE1EB-E01E-4F3F-B49D-083AA46553E5}">
      <dgm:prSet/>
      <dgm:spPr/>
      <dgm:t>
        <a:bodyPr/>
        <a:lstStyle/>
        <a:p>
          <a:endParaRPr lang="cs-CZ"/>
        </a:p>
      </dgm:t>
    </dgm:pt>
    <dgm:pt modelId="{88AEF127-2B69-4ED4-A230-B012F17C48E6}" type="sibTrans" cxnId="{64BAE1EB-E01E-4F3F-B49D-083AA46553E5}">
      <dgm:prSet/>
      <dgm:spPr/>
      <dgm:t>
        <a:bodyPr/>
        <a:lstStyle/>
        <a:p>
          <a:endParaRPr lang="cs-CZ"/>
        </a:p>
      </dgm:t>
    </dgm:pt>
    <dgm:pt modelId="{23F28EA6-38D8-4D84-A11E-D3ED0CB39EB9}">
      <dgm:prSet/>
      <dgm:spPr/>
      <dgm:t>
        <a:bodyPr/>
        <a:lstStyle/>
        <a:p>
          <a:endParaRPr lang="cs-CZ" dirty="0"/>
        </a:p>
      </dgm:t>
    </dgm:pt>
    <dgm:pt modelId="{9077A6D6-D5C6-4B5D-B285-713C36C44767}" type="parTrans" cxnId="{C9B11A25-45D2-4040-B73F-59A8C8384187}">
      <dgm:prSet/>
      <dgm:spPr/>
      <dgm:t>
        <a:bodyPr/>
        <a:lstStyle/>
        <a:p>
          <a:endParaRPr lang="cs-CZ"/>
        </a:p>
      </dgm:t>
    </dgm:pt>
    <dgm:pt modelId="{372375E3-3B8B-48D1-A98D-14E948A453F7}" type="sibTrans" cxnId="{C9B11A25-45D2-4040-B73F-59A8C8384187}">
      <dgm:prSet/>
      <dgm:spPr/>
      <dgm:t>
        <a:bodyPr/>
        <a:lstStyle/>
        <a:p>
          <a:endParaRPr lang="cs-CZ"/>
        </a:p>
      </dgm:t>
    </dgm:pt>
    <dgm:pt modelId="{3EC39D4B-47B6-49E3-8B10-1BA80D0FDD01}">
      <dgm:prSet/>
      <dgm:spPr/>
      <dgm:t>
        <a:bodyPr/>
        <a:lstStyle/>
        <a:p>
          <a:endParaRPr lang="cs-CZ"/>
        </a:p>
      </dgm:t>
    </dgm:pt>
    <dgm:pt modelId="{95F36A52-0BCC-46FC-8919-D1DD998F1212}" type="parTrans" cxnId="{5DE3FA3E-9DE9-4D12-B730-A66E7B958C5D}">
      <dgm:prSet/>
      <dgm:spPr/>
      <dgm:t>
        <a:bodyPr/>
        <a:lstStyle/>
        <a:p>
          <a:endParaRPr lang="cs-CZ"/>
        </a:p>
      </dgm:t>
    </dgm:pt>
    <dgm:pt modelId="{808CD6A6-983C-4C72-9678-67A4693F4486}" type="sibTrans" cxnId="{5DE3FA3E-9DE9-4D12-B730-A66E7B958C5D}">
      <dgm:prSet/>
      <dgm:spPr/>
      <dgm:t>
        <a:bodyPr/>
        <a:lstStyle/>
        <a:p>
          <a:endParaRPr lang="cs-CZ"/>
        </a:p>
      </dgm:t>
    </dgm:pt>
    <dgm:pt modelId="{D6124A50-EB11-4B02-94B0-9F798D20F28A}">
      <dgm:prSet/>
      <dgm:spPr/>
      <dgm:t>
        <a:bodyPr/>
        <a:lstStyle/>
        <a:p>
          <a:r>
            <a:rPr lang="lv-LV" noProof="0" dirty="0">
              <a:effectLst>
                <a:outerShdw blurRad="38100" dist="38100" dir="2700000" algn="tl">
                  <a:srgbClr val="000000">
                    <a:alpha val="43137"/>
                  </a:srgbClr>
                </a:outerShdw>
              </a:effectLst>
            </a:rPr>
            <a:t>Pārredzamība un</a:t>
          </a:r>
          <a:r>
            <a:rPr lang="en-US" noProof="0" dirty="0">
              <a:effectLst>
                <a:outerShdw blurRad="38100" dist="38100" dir="2700000" algn="tl">
                  <a:srgbClr val="000000">
                    <a:alpha val="43137"/>
                  </a:srgbClr>
                </a:outerShdw>
              </a:effectLst>
            </a:rPr>
            <a:t> </a:t>
          </a:r>
          <a:r>
            <a:rPr lang="lv-LV" b="1" noProof="0" dirty="0">
              <a:effectLst>
                <a:outerShdw blurRad="38100" dist="38100" dir="2700000" algn="tl">
                  <a:srgbClr val="000000">
                    <a:alpha val="43137"/>
                  </a:srgbClr>
                </a:outerShdw>
              </a:effectLst>
            </a:rPr>
            <a:t>nobrieduši pilsoņi</a:t>
          </a:r>
          <a:endParaRPr lang="en-US" b="1" noProof="0" dirty="0">
            <a:effectLst>
              <a:outerShdw blurRad="38100" dist="38100" dir="2700000" algn="tl">
                <a:srgbClr val="000000">
                  <a:alpha val="43137"/>
                </a:srgbClr>
              </a:outerShdw>
            </a:effectLst>
          </a:endParaRPr>
        </a:p>
      </dgm:t>
    </dgm:pt>
    <dgm:pt modelId="{0D92CB7F-3313-4678-ACD7-3D2D42880B2F}" type="sibTrans" cxnId="{FB2EB506-A0D2-4751-98A8-9BDF82670A27}">
      <dgm:prSet/>
      <dgm:spPr/>
      <dgm:t>
        <a:bodyPr/>
        <a:lstStyle/>
        <a:p>
          <a:endParaRPr lang="cs-CZ"/>
        </a:p>
      </dgm:t>
    </dgm:pt>
    <dgm:pt modelId="{B894E360-7DED-4EDA-BEC4-F47AD644FA69}" type="parTrans" cxnId="{FB2EB506-A0D2-4751-98A8-9BDF82670A27}">
      <dgm:prSet/>
      <dgm:spPr/>
      <dgm:t>
        <a:bodyPr/>
        <a:lstStyle/>
        <a:p>
          <a:endParaRPr lang="cs-CZ"/>
        </a:p>
      </dgm:t>
    </dgm:pt>
    <dgm:pt modelId="{8F449218-A339-4678-88A3-D11E5359D7D4}" type="pres">
      <dgm:prSet presAssocID="{B98C4E84-F1A6-437E-B5C3-E82D5E4C17B5}" presName="cycle" presStyleCnt="0">
        <dgm:presLayoutVars>
          <dgm:chMax val="1"/>
          <dgm:dir/>
          <dgm:animLvl val="ctr"/>
          <dgm:resizeHandles val="exact"/>
        </dgm:presLayoutVars>
      </dgm:prSet>
      <dgm:spPr/>
    </dgm:pt>
    <dgm:pt modelId="{FB6C9393-3B56-4653-9139-B8DB431C6860}" type="pres">
      <dgm:prSet presAssocID="{31676B17-5745-48CB-A1CB-1D2290E15303}" presName="centerShape" presStyleLbl="node0" presStyleIdx="0" presStyleCnt="1"/>
      <dgm:spPr/>
    </dgm:pt>
    <dgm:pt modelId="{0464EA2A-870B-4FC3-BB0F-D454E364CD01}" type="pres">
      <dgm:prSet presAssocID="{793C9775-9415-4C45-B4E3-C5762245CC71}" presName="parTrans" presStyleLbl="bgSibTrans2D1" presStyleIdx="0" presStyleCnt="4"/>
      <dgm:spPr/>
    </dgm:pt>
    <dgm:pt modelId="{81FC0472-2992-432A-8D6F-43F2F9EEF441}" type="pres">
      <dgm:prSet presAssocID="{1C021C79-EEB2-45D8-91E8-70ACF6E25E5D}" presName="node" presStyleLbl="node1" presStyleIdx="0" presStyleCnt="4">
        <dgm:presLayoutVars>
          <dgm:bulletEnabled val="1"/>
        </dgm:presLayoutVars>
      </dgm:prSet>
      <dgm:spPr/>
    </dgm:pt>
    <dgm:pt modelId="{7CF3D9EF-E13A-4749-B0C5-9D825C6AAF6E}" type="pres">
      <dgm:prSet presAssocID="{8F585D19-D96A-4288-9C56-A3A91AAD2469}" presName="parTrans" presStyleLbl="bgSibTrans2D1" presStyleIdx="1" presStyleCnt="4"/>
      <dgm:spPr/>
    </dgm:pt>
    <dgm:pt modelId="{BC8ACDCE-A634-4501-B693-768454012DDD}" type="pres">
      <dgm:prSet presAssocID="{61F9DE75-CDBD-4CFE-9AE7-414C50C429FF}" presName="node" presStyleLbl="node1" presStyleIdx="1" presStyleCnt="4">
        <dgm:presLayoutVars>
          <dgm:bulletEnabled val="1"/>
        </dgm:presLayoutVars>
      </dgm:prSet>
      <dgm:spPr/>
    </dgm:pt>
    <dgm:pt modelId="{45C2194F-07CB-4C6F-8E7C-ADF462C95273}" type="pres">
      <dgm:prSet presAssocID="{CF548CAF-8172-447D-A7E3-80AFAE53196A}" presName="parTrans" presStyleLbl="bgSibTrans2D1" presStyleIdx="2" presStyleCnt="4"/>
      <dgm:spPr/>
    </dgm:pt>
    <dgm:pt modelId="{572FCCCB-F266-4ADD-AC49-711BAA3CD976}" type="pres">
      <dgm:prSet presAssocID="{124F3388-4570-47F1-8DED-6C0742EAA8E2}" presName="node" presStyleLbl="node1" presStyleIdx="2" presStyleCnt="4">
        <dgm:presLayoutVars>
          <dgm:bulletEnabled val="1"/>
        </dgm:presLayoutVars>
      </dgm:prSet>
      <dgm:spPr/>
    </dgm:pt>
    <dgm:pt modelId="{C236F2B7-35F7-401C-A66A-3A921EE9CF2D}" type="pres">
      <dgm:prSet presAssocID="{B894E360-7DED-4EDA-BEC4-F47AD644FA69}" presName="parTrans" presStyleLbl="bgSibTrans2D1" presStyleIdx="3" presStyleCnt="4"/>
      <dgm:spPr/>
    </dgm:pt>
    <dgm:pt modelId="{223B91FB-1FAD-4AC5-B6BA-BD27521BCFEB}" type="pres">
      <dgm:prSet presAssocID="{D6124A50-EB11-4B02-94B0-9F798D20F28A}" presName="node" presStyleLbl="node1" presStyleIdx="3" presStyleCnt="4">
        <dgm:presLayoutVars>
          <dgm:bulletEnabled val="1"/>
        </dgm:presLayoutVars>
      </dgm:prSet>
      <dgm:spPr/>
    </dgm:pt>
  </dgm:ptLst>
  <dgm:cxnLst>
    <dgm:cxn modelId="{FB2EB506-A0D2-4751-98A8-9BDF82670A27}" srcId="{31676B17-5745-48CB-A1CB-1D2290E15303}" destId="{D6124A50-EB11-4B02-94B0-9F798D20F28A}" srcOrd="3" destOrd="0" parTransId="{B894E360-7DED-4EDA-BEC4-F47AD644FA69}" sibTransId="{0D92CB7F-3313-4678-ACD7-3D2D42880B2F}"/>
    <dgm:cxn modelId="{C9B11A25-45D2-4040-B73F-59A8C8384187}" srcId="{B98C4E84-F1A6-437E-B5C3-E82D5E4C17B5}" destId="{23F28EA6-38D8-4D84-A11E-D3ED0CB39EB9}" srcOrd="1" destOrd="0" parTransId="{9077A6D6-D5C6-4B5D-B285-713C36C44767}" sibTransId="{372375E3-3B8B-48D1-A98D-14E948A453F7}"/>
    <dgm:cxn modelId="{3FE3F52A-E8D3-4C03-9832-4174DF240A3E}" srcId="{31676B17-5745-48CB-A1CB-1D2290E15303}" destId="{1C021C79-EEB2-45D8-91E8-70ACF6E25E5D}" srcOrd="0" destOrd="0" parTransId="{793C9775-9415-4C45-B4E3-C5762245CC71}" sibTransId="{3B257410-2B0A-4B2A-8F8F-85DEF9F72EF0}"/>
    <dgm:cxn modelId="{1E164931-275C-4E72-8366-9836D9C84A37}" type="presOf" srcId="{61F9DE75-CDBD-4CFE-9AE7-414C50C429FF}" destId="{BC8ACDCE-A634-4501-B693-768454012DDD}" srcOrd="0" destOrd="0" presId="urn:microsoft.com/office/officeart/2005/8/layout/radial4"/>
    <dgm:cxn modelId="{64A5FB31-7425-45DD-9066-2E1D6DC27230}" type="presOf" srcId="{B894E360-7DED-4EDA-BEC4-F47AD644FA69}" destId="{C236F2B7-35F7-401C-A66A-3A921EE9CF2D}" srcOrd="0" destOrd="0" presId="urn:microsoft.com/office/officeart/2005/8/layout/radial4"/>
    <dgm:cxn modelId="{5DE3FA3E-9DE9-4D12-B730-A66E7B958C5D}" srcId="{B98C4E84-F1A6-437E-B5C3-E82D5E4C17B5}" destId="{3EC39D4B-47B6-49E3-8B10-1BA80D0FDD01}" srcOrd="2" destOrd="0" parTransId="{95F36A52-0BCC-46FC-8919-D1DD998F1212}" sibTransId="{808CD6A6-983C-4C72-9678-67A4693F4486}"/>
    <dgm:cxn modelId="{58A7775E-EB4B-478F-AE19-CFD96AE05507}" type="presOf" srcId="{124F3388-4570-47F1-8DED-6C0742EAA8E2}" destId="{572FCCCB-F266-4ADD-AC49-711BAA3CD976}" srcOrd="0" destOrd="0" presId="urn:microsoft.com/office/officeart/2005/8/layout/radial4"/>
    <dgm:cxn modelId="{3431C242-CC1C-481A-9C76-2DDDC462F1CC}" type="presOf" srcId="{8F585D19-D96A-4288-9C56-A3A91AAD2469}" destId="{7CF3D9EF-E13A-4749-B0C5-9D825C6AAF6E}" srcOrd="0" destOrd="0" presId="urn:microsoft.com/office/officeart/2005/8/layout/radial4"/>
    <dgm:cxn modelId="{3A41A54A-5B4C-4A3C-873B-DEEFCFC2AC71}" type="presOf" srcId="{1C021C79-EEB2-45D8-91E8-70ACF6E25E5D}" destId="{81FC0472-2992-432A-8D6F-43F2F9EEF441}" srcOrd="0" destOrd="0" presId="urn:microsoft.com/office/officeart/2005/8/layout/radial4"/>
    <dgm:cxn modelId="{E4C4E652-D0FC-44EE-912E-18345681647C}" srcId="{B98C4E84-F1A6-437E-B5C3-E82D5E4C17B5}" destId="{31676B17-5745-48CB-A1CB-1D2290E15303}" srcOrd="0" destOrd="0" parTransId="{720D97F4-92D6-460C-8012-2823DE87715D}" sibTransId="{20600152-441C-4DBB-A087-2B8347877C2B}"/>
    <dgm:cxn modelId="{17428F7B-BB1B-4FD2-9850-5899F9C4F31D}" type="presOf" srcId="{793C9775-9415-4C45-B4E3-C5762245CC71}" destId="{0464EA2A-870B-4FC3-BB0F-D454E364CD01}" srcOrd="0" destOrd="0" presId="urn:microsoft.com/office/officeart/2005/8/layout/radial4"/>
    <dgm:cxn modelId="{09D264A6-37E3-4160-9706-CA312A787509}" type="presOf" srcId="{CF548CAF-8172-447D-A7E3-80AFAE53196A}" destId="{45C2194F-07CB-4C6F-8E7C-ADF462C95273}" srcOrd="0" destOrd="0" presId="urn:microsoft.com/office/officeart/2005/8/layout/radial4"/>
    <dgm:cxn modelId="{0A0341B7-8864-4748-908B-80B435BF5A61}" srcId="{31676B17-5745-48CB-A1CB-1D2290E15303}" destId="{61F9DE75-CDBD-4CFE-9AE7-414C50C429FF}" srcOrd="1" destOrd="0" parTransId="{8F585D19-D96A-4288-9C56-A3A91AAD2469}" sibTransId="{509D24A5-E2D1-4EE4-8AE5-388483E22B92}"/>
    <dgm:cxn modelId="{325D5AB8-B4D9-4063-A233-8DBE4C75CBF4}" type="presOf" srcId="{31676B17-5745-48CB-A1CB-1D2290E15303}" destId="{FB6C9393-3B56-4653-9139-B8DB431C6860}" srcOrd="0" destOrd="0" presId="urn:microsoft.com/office/officeart/2005/8/layout/radial4"/>
    <dgm:cxn modelId="{892D81E1-97B8-4268-AA1E-E885FA329CE7}" type="presOf" srcId="{B98C4E84-F1A6-437E-B5C3-E82D5E4C17B5}" destId="{8F449218-A339-4678-88A3-D11E5359D7D4}" srcOrd="0" destOrd="0" presId="urn:microsoft.com/office/officeart/2005/8/layout/radial4"/>
    <dgm:cxn modelId="{64BAE1EB-E01E-4F3F-B49D-083AA46553E5}" srcId="{31676B17-5745-48CB-A1CB-1D2290E15303}" destId="{124F3388-4570-47F1-8DED-6C0742EAA8E2}" srcOrd="2" destOrd="0" parTransId="{CF548CAF-8172-447D-A7E3-80AFAE53196A}" sibTransId="{88AEF127-2B69-4ED4-A230-B012F17C48E6}"/>
    <dgm:cxn modelId="{395F83F3-4E23-4831-9FAF-3180C754E758}" type="presOf" srcId="{D6124A50-EB11-4B02-94B0-9F798D20F28A}" destId="{223B91FB-1FAD-4AC5-B6BA-BD27521BCFEB}" srcOrd="0" destOrd="0" presId="urn:microsoft.com/office/officeart/2005/8/layout/radial4"/>
    <dgm:cxn modelId="{BC24905D-DBAB-42B7-B349-81443340F64B}" type="presParOf" srcId="{8F449218-A339-4678-88A3-D11E5359D7D4}" destId="{FB6C9393-3B56-4653-9139-B8DB431C6860}" srcOrd="0" destOrd="0" presId="urn:microsoft.com/office/officeart/2005/8/layout/radial4"/>
    <dgm:cxn modelId="{8C5695E3-E83B-436F-8D97-B7A67962210A}" type="presParOf" srcId="{8F449218-A339-4678-88A3-D11E5359D7D4}" destId="{0464EA2A-870B-4FC3-BB0F-D454E364CD01}" srcOrd="1" destOrd="0" presId="urn:microsoft.com/office/officeart/2005/8/layout/radial4"/>
    <dgm:cxn modelId="{74CBA89D-181E-4260-97B4-155392E61016}" type="presParOf" srcId="{8F449218-A339-4678-88A3-D11E5359D7D4}" destId="{81FC0472-2992-432A-8D6F-43F2F9EEF441}" srcOrd="2" destOrd="0" presId="urn:microsoft.com/office/officeart/2005/8/layout/radial4"/>
    <dgm:cxn modelId="{B9606770-F029-411D-8567-4282F695E7F0}" type="presParOf" srcId="{8F449218-A339-4678-88A3-D11E5359D7D4}" destId="{7CF3D9EF-E13A-4749-B0C5-9D825C6AAF6E}" srcOrd="3" destOrd="0" presId="urn:microsoft.com/office/officeart/2005/8/layout/radial4"/>
    <dgm:cxn modelId="{20916BBB-268F-49D6-8382-7667A46ADABC}" type="presParOf" srcId="{8F449218-A339-4678-88A3-D11E5359D7D4}" destId="{BC8ACDCE-A634-4501-B693-768454012DDD}" srcOrd="4" destOrd="0" presId="urn:microsoft.com/office/officeart/2005/8/layout/radial4"/>
    <dgm:cxn modelId="{1B83CBB0-9807-4608-9D90-3C80D4831FB8}" type="presParOf" srcId="{8F449218-A339-4678-88A3-D11E5359D7D4}" destId="{45C2194F-07CB-4C6F-8E7C-ADF462C95273}" srcOrd="5" destOrd="0" presId="urn:microsoft.com/office/officeart/2005/8/layout/radial4"/>
    <dgm:cxn modelId="{22086955-E520-466D-9821-FD14F76FFA0D}" type="presParOf" srcId="{8F449218-A339-4678-88A3-D11E5359D7D4}" destId="{572FCCCB-F266-4ADD-AC49-711BAA3CD976}" srcOrd="6" destOrd="0" presId="urn:microsoft.com/office/officeart/2005/8/layout/radial4"/>
    <dgm:cxn modelId="{2E4C0C9D-0C59-4CF6-AFBA-C3BDFA285A6C}" type="presParOf" srcId="{8F449218-A339-4678-88A3-D11E5359D7D4}" destId="{C236F2B7-35F7-401C-A66A-3A921EE9CF2D}" srcOrd="7" destOrd="0" presId="urn:microsoft.com/office/officeart/2005/8/layout/radial4"/>
    <dgm:cxn modelId="{EA26229E-2D1C-45D7-8E05-A07C09746687}" type="presParOf" srcId="{8F449218-A339-4678-88A3-D11E5359D7D4}" destId="{223B91FB-1FAD-4AC5-B6BA-BD27521BCFEB}"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C9393-3B56-4653-9139-B8DB431C6860}">
      <dsp:nvSpPr>
        <dsp:cNvPr id="0" name=""/>
        <dsp:cNvSpPr/>
      </dsp:nvSpPr>
      <dsp:spPr>
        <a:xfrm>
          <a:off x="3009228" y="2313678"/>
          <a:ext cx="2211142" cy="22111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Cilvēka cieņa</a:t>
          </a:r>
          <a:endParaRPr lang="en-US" sz="2000" b="1" kern="1200" noProof="0" dirty="0">
            <a:effectLst>
              <a:outerShdw blurRad="38100" dist="38100" dir="2700000" algn="tl">
                <a:srgbClr val="000000">
                  <a:alpha val="43137"/>
                </a:srgbClr>
              </a:outerShdw>
            </a:effectLst>
          </a:endParaRPr>
        </a:p>
        <a:p>
          <a:pPr marL="0" lvl="0" indent="0" algn="ctr" defTabSz="889000">
            <a:lnSpc>
              <a:spcPct val="90000"/>
            </a:lnSpc>
            <a:spcBef>
              <a:spcPct val="0"/>
            </a:spcBef>
            <a:spcAft>
              <a:spcPct val="35000"/>
            </a:spcAft>
            <a:buNone/>
          </a:pPr>
          <a:r>
            <a:rPr lang="lv-LV" sz="1800" b="0" kern="1200" noProof="0" dirty="0">
              <a:effectLst>
                <a:outerShdw blurRad="38100" dist="38100" dir="2700000" algn="tl">
                  <a:srgbClr val="000000">
                    <a:alpha val="43137"/>
                  </a:srgbClr>
                </a:outerShdw>
              </a:effectLst>
            </a:rPr>
            <a:t>centrā</a:t>
          </a:r>
          <a:endParaRPr lang="en-US" sz="1800" b="0" kern="1200" noProof="0" dirty="0">
            <a:effectLst>
              <a:outerShdw blurRad="38100" dist="38100" dir="2700000" algn="tl">
                <a:srgbClr val="000000">
                  <a:alpha val="43137"/>
                </a:srgbClr>
              </a:outerShdw>
            </a:effectLst>
          </a:endParaRPr>
        </a:p>
      </dsp:txBody>
      <dsp:txXfrm>
        <a:off x="3333042" y="2637492"/>
        <a:ext cx="1563514" cy="1563514"/>
      </dsp:txXfrm>
    </dsp:sp>
    <dsp:sp modelId="{0464EA2A-870B-4FC3-BB0F-D454E364CD01}">
      <dsp:nvSpPr>
        <dsp:cNvPr id="0" name=""/>
        <dsp:cNvSpPr/>
      </dsp:nvSpPr>
      <dsp:spPr>
        <a:xfrm rot="11700000">
          <a:off x="1339356" y="2580625"/>
          <a:ext cx="1643162" cy="630175"/>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1FC0472-2992-432A-8D6F-43F2F9EEF441}">
      <dsp:nvSpPr>
        <dsp:cNvPr id="0" name=""/>
        <dsp:cNvSpPr/>
      </dsp:nvSpPr>
      <dsp:spPr>
        <a:xfrm>
          <a:off x="317059" y="1842838"/>
          <a:ext cx="2100585" cy="168046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Optimizēta vieda dzīvošana</a:t>
          </a:r>
          <a:r>
            <a:rPr lang="en-US" sz="2000" b="1" kern="1200" noProof="0" dirty="0">
              <a:effectLst>
                <a:outerShdw blurRad="38100" dist="38100" dir="2700000" algn="tl">
                  <a:srgbClr val="000000">
                    <a:alpha val="43137"/>
                  </a:srgbClr>
                </a:outerShdw>
              </a:effectLst>
            </a:rPr>
            <a:t> </a:t>
          </a:r>
        </a:p>
        <a:p>
          <a:pPr marL="0" lvl="0" indent="0" algn="ctr" defTabSz="889000">
            <a:lnSpc>
              <a:spcPct val="90000"/>
            </a:lnSpc>
            <a:spcBef>
              <a:spcPct val="0"/>
            </a:spcBef>
            <a:spcAft>
              <a:spcPct val="35000"/>
            </a:spcAft>
            <a:buNone/>
          </a:pPr>
          <a:r>
            <a:rPr lang="lv-LV" sz="2000" b="0" kern="1200" noProof="0" dirty="0">
              <a:effectLst>
                <a:outerShdw blurRad="38100" dist="38100" dir="2700000" algn="tl">
                  <a:srgbClr val="000000">
                    <a:alpha val="43137"/>
                  </a:srgbClr>
                </a:outerShdw>
              </a:effectLst>
            </a:rPr>
            <a:t>tehnoloģiski</a:t>
          </a:r>
          <a:r>
            <a:rPr lang="en-US" sz="2000" b="0" kern="1200" noProof="0" dirty="0">
              <a:effectLst>
                <a:outerShdw blurRad="38100" dist="38100" dir="2700000" algn="tl">
                  <a:srgbClr val="000000">
                    <a:alpha val="43137"/>
                  </a:srgbClr>
                </a:outerShdw>
              </a:effectLst>
            </a:rPr>
            <a:t> </a:t>
          </a:r>
        </a:p>
      </dsp:txBody>
      <dsp:txXfrm>
        <a:off x="366278" y="1892057"/>
        <a:ext cx="2002147" cy="1582030"/>
      </dsp:txXfrm>
    </dsp:sp>
    <dsp:sp modelId="{7CF3D9EF-E13A-4749-B0C5-9D825C6AAF6E}">
      <dsp:nvSpPr>
        <dsp:cNvPr id="0" name=""/>
        <dsp:cNvSpPr/>
      </dsp:nvSpPr>
      <dsp:spPr>
        <a:xfrm rot="14700000">
          <a:off x="2438352" y="1270894"/>
          <a:ext cx="1643162" cy="630175"/>
        </a:xfrm>
        <a:prstGeom prst="leftArrow">
          <a:avLst>
            <a:gd name="adj1" fmla="val 60000"/>
            <a:gd name="adj2" fmla="val 5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C8ACDCE-A634-4501-B693-768454012DDD}">
      <dsp:nvSpPr>
        <dsp:cNvPr id="0" name=""/>
        <dsp:cNvSpPr/>
      </dsp:nvSpPr>
      <dsp:spPr>
        <a:xfrm>
          <a:off x="1862425" y="1142"/>
          <a:ext cx="2100585" cy="1680468"/>
        </a:xfrm>
        <a:prstGeom prst="roundRect">
          <a:avLst>
            <a:gd name="adj" fmla="val 1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lv-LV" sz="2000" kern="1200" noProof="0" dirty="0">
              <a:effectLst>
                <a:outerShdw blurRad="38100" dist="38100" dir="2700000" algn="tl">
                  <a:srgbClr val="000000">
                    <a:alpha val="43137"/>
                  </a:srgbClr>
                </a:outerShdw>
              </a:effectLst>
            </a:rPr>
            <a:t>Mijiedarbība</a:t>
          </a:r>
          <a:r>
            <a:rPr lang="en-US" sz="2000" kern="1200" noProof="0" dirty="0">
              <a:effectLst>
                <a:outerShdw blurRad="38100" dist="38100" dir="2700000" algn="tl">
                  <a:srgbClr val="000000">
                    <a:alpha val="43137"/>
                  </a:srgbClr>
                </a:outerShdw>
              </a:effectLst>
            </a:rPr>
            <a:t> </a:t>
          </a:r>
          <a:r>
            <a:rPr lang="lv-LV" sz="2000" b="1" kern="1200" noProof="0" dirty="0">
              <a:effectLst>
                <a:outerShdw blurRad="38100" dist="38100" dir="2700000" algn="tl">
                  <a:srgbClr val="000000">
                    <a:alpha val="43137"/>
                  </a:srgbClr>
                </a:outerShdw>
              </a:effectLst>
            </a:rPr>
            <a:t>Cilvēks un tehnoloģijas</a:t>
          </a:r>
          <a:r>
            <a:rPr lang="en-US" sz="2000" b="1" kern="1200" noProof="0" dirty="0">
              <a:effectLst>
                <a:outerShdw blurRad="38100" dist="38100" dir="2700000" algn="tl">
                  <a:srgbClr val="000000">
                    <a:alpha val="43137"/>
                  </a:srgbClr>
                </a:outerShdw>
              </a:effectLst>
            </a:rPr>
            <a:t> </a:t>
          </a:r>
          <a:r>
            <a:rPr lang="en-US" sz="2000" b="0" kern="1200" noProof="0" dirty="0">
              <a:effectLst>
                <a:outerShdw blurRad="38100" dist="38100" dir="2700000" algn="tl">
                  <a:srgbClr val="000000">
                    <a:alpha val="43137"/>
                  </a:srgbClr>
                </a:outerShdw>
              </a:effectLst>
            </a:rPr>
            <a:t>(„</a:t>
          </a:r>
          <a:r>
            <a:rPr lang="lv-LV" sz="2000" b="0" kern="1200" noProof="0" dirty="0">
              <a:effectLst>
                <a:outerShdw blurRad="38100" dist="38100" dir="2700000" algn="tl">
                  <a:srgbClr val="000000">
                    <a:alpha val="43137"/>
                  </a:srgbClr>
                </a:outerShdw>
              </a:effectLst>
            </a:rPr>
            <a:t>Izmantojamība</a:t>
          </a:r>
          <a:r>
            <a:rPr lang="en-US" sz="2000" b="0" kern="1200" noProof="0" dirty="0">
              <a:effectLst>
                <a:outerShdw blurRad="38100" dist="38100" dir="2700000" algn="tl">
                  <a:srgbClr val="000000">
                    <a:alpha val="43137"/>
                  </a:srgbClr>
                </a:outerShdw>
              </a:effectLst>
            </a:rPr>
            <a:t>“)</a:t>
          </a:r>
        </a:p>
      </dsp:txBody>
      <dsp:txXfrm>
        <a:off x="1911644" y="50361"/>
        <a:ext cx="2002147" cy="1582030"/>
      </dsp:txXfrm>
    </dsp:sp>
    <dsp:sp modelId="{45C2194F-07CB-4C6F-8E7C-ADF462C95273}">
      <dsp:nvSpPr>
        <dsp:cNvPr id="0" name=""/>
        <dsp:cNvSpPr/>
      </dsp:nvSpPr>
      <dsp:spPr>
        <a:xfrm rot="17700000">
          <a:off x="4148085" y="1270894"/>
          <a:ext cx="1643162" cy="630175"/>
        </a:xfrm>
        <a:prstGeom prst="leftArrow">
          <a:avLst>
            <a:gd name="adj1" fmla="val 60000"/>
            <a:gd name="adj2" fmla="val 5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72FCCCB-F266-4ADD-AC49-711BAA3CD976}">
      <dsp:nvSpPr>
        <dsp:cNvPr id="0" name=""/>
        <dsp:cNvSpPr/>
      </dsp:nvSpPr>
      <dsp:spPr>
        <a:xfrm>
          <a:off x="4266589" y="1142"/>
          <a:ext cx="2100585" cy="1680468"/>
        </a:xfrm>
        <a:prstGeom prst="roundRect">
          <a:avLst>
            <a:gd name="adj" fmla="val 1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Uzticamība</a:t>
          </a:r>
          <a:r>
            <a:rPr lang="en-US" sz="2000" b="1" kern="1200" noProof="0" dirty="0">
              <a:effectLst>
                <a:outerShdw blurRad="38100" dist="38100" dir="2700000" algn="tl">
                  <a:srgbClr val="000000">
                    <a:alpha val="43137"/>
                  </a:srgbClr>
                </a:outerShdw>
              </a:effectLst>
            </a:rPr>
            <a:t> </a:t>
          </a:r>
          <a:r>
            <a:rPr lang="lv-LV" sz="2000" b="1" kern="1200" noProof="0" dirty="0">
              <a:effectLst>
                <a:outerShdw blurRad="38100" dist="38100" dir="2700000" algn="tl">
                  <a:srgbClr val="000000">
                    <a:alpha val="43137"/>
                  </a:srgbClr>
                </a:outerShdw>
              </a:effectLst>
            </a:rPr>
            <a:t>un</a:t>
          </a:r>
          <a:r>
            <a:rPr lang="en-US" sz="2000" b="1" kern="1200" noProof="0" dirty="0">
              <a:effectLst>
                <a:outerShdw blurRad="38100" dist="38100" dir="2700000" algn="tl">
                  <a:srgbClr val="000000">
                    <a:alpha val="43137"/>
                  </a:srgbClr>
                </a:outerShdw>
              </a:effectLst>
            </a:rPr>
            <a:t> </a:t>
          </a:r>
          <a:r>
            <a:rPr lang="lv-LV" sz="2000" b="1" kern="1200" noProof="0" dirty="0">
              <a:effectLst>
                <a:outerShdw blurRad="38100" dist="38100" dir="2700000" algn="tl">
                  <a:srgbClr val="000000">
                    <a:alpha val="43137"/>
                  </a:srgbClr>
                </a:outerShdw>
              </a:effectLst>
            </a:rPr>
            <a:t>atbildība</a:t>
          </a:r>
          <a:endParaRPr lang="en-US" sz="2000" b="0" kern="1200" noProof="0" dirty="0">
            <a:effectLst>
              <a:outerShdw blurRad="38100" dist="38100" dir="2700000" algn="tl">
                <a:srgbClr val="000000">
                  <a:alpha val="43137"/>
                </a:srgbClr>
              </a:outerShdw>
            </a:effectLst>
          </a:endParaRPr>
        </a:p>
      </dsp:txBody>
      <dsp:txXfrm>
        <a:off x="4315808" y="50361"/>
        <a:ext cx="2002147" cy="1582030"/>
      </dsp:txXfrm>
    </dsp:sp>
    <dsp:sp modelId="{C236F2B7-35F7-401C-A66A-3A921EE9CF2D}">
      <dsp:nvSpPr>
        <dsp:cNvPr id="0" name=""/>
        <dsp:cNvSpPr/>
      </dsp:nvSpPr>
      <dsp:spPr>
        <a:xfrm rot="20700000">
          <a:off x="5247080" y="2580625"/>
          <a:ext cx="1643162" cy="630175"/>
        </a:xfrm>
        <a:prstGeom prst="lef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23B91FB-1FAD-4AC5-B6BA-BD27521BCFEB}">
      <dsp:nvSpPr>
        <dsp:cNvPr id="0" name=""/>
        <dsp:cNvSpPr/>
      </dsp:nvSpPr>
      <dsp:spPr>
        <a:xfrm>
          <a:off x="5811955" y="1842838"/>
          <a:ext cx="2100585" cy="1680468"/>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lv-LV" sz="2000" kern="1200" noProof="0" dirty="0">
              <a:effectLst>
                <a:outerShdw blurRad="38100" dist="38100" dir="2700000" algn="tl">
                  <a:srgbClr val="000000">
                    <a:alpha val="43137"/>
                  </a:srgbClr>
                </a:outerShdw>
              </a:effectLst>
            </a:rPr>
            <a:t>Pārredzamība un</a:t>
          </a:r>
          <a:r>
            <a:rPr lang="en-US" sz="2000" kern="1200" noProof="0" dirty="0">
              <a:effectLst>
                <a:outerShdw blurRad="38100" dist="38100" dir="2700000" algn="tl">
                  <a:srgbClr val="000000">
                    <a:alpha val="43137"/>
                  </a:srgbClr>
                </a:outerShdw>
              </a:effectLst>
            </a:rPr>
            <a:t> </a:t>
          </a:r>
          <a:r>
            <a:rPr lang="lv-LV" sz="2000" b="1" kern="1200" noProof="0" dirty="0">
              <a:effectLst>
                <a:outerShdw blurRad="38100" dist="38100" dir="2700000" algn="tl">
                  <a:srgbClr val="000000">
                    <a:alpha val="43137"/>
                  </a:srgbClr>
                </a:outerShdw>
              </a:effectLst>
            </a:rPr>
            <a:t>nobrieduši pilsoņi</a:t>
          </a:r>
          <a:endParaRPr lang="en-US" sz="2000" b="1" kern="1200" noProof="0" dirty="0">
            <a:effectLst>
              <a:outerShdw blurRad="38100" dist="38100" dir="2700000" algn="tl">
                <a:srgbClr val="000000">
                  <a:alpha val="43137"/>
                </a:srgbClr>
              </a:outerShdw>
            </a:effectLst>
          </a:endParaRPr>
        </a:p>
      </dsp:txBody>
      <dsp:txXfrm>
        <a:off x="5861174" y="1892057"/>
        <a:ext cx="2002147" cy="158203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3B74A-58A8-4BDA-8CBA-6696CFBE1159}" type="datetimeFigureOut">
              <a:rPr lang="de-AT" smtClean="0"/>
              <a:t>13.09.2018</a:t>
            </a:fld>
            <a:endParaRPr lang="de-AT"/>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F9C09-0150-4CDD-999B-3081662656BE}" type="slidenum">
              <a:rPr lang="de-AT" smtClean="0"/>
              <a:t>‹#›</a:t>
            </a:fld>
            <a:endParaRPr lang="de-AT"/>
          </a:p>
        </p:txBody>
      </p:sp>
    </p:spTree>
    <p:extLst>
      <p:ext uri="{BB962C8B-B14F-4D97-AF65-F5344CB8AC3E}">
        <p14:creationId xmlns:p14="http://schemas.microsoft.com/office/powerpoint/2010/main" val="152421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Auch </a:t>
            </a:r>
            <a:r>
              <a:rPr lang="de-AT" dirty="0" err="1"/>
              <a:t>ChT</a:t>
            </a:r>
            <a:endParaRPr lang="de-AT" dirty="0"/>
          </a:p>
        </p:txBody>
      </p:sp>
      <p:sp>
        <p:nvSpPr>
          <p:cNvPr id="4" name="Foliennummernplatzhalter 3"/>
          <p:cNvSpPr>
            <a:spLocks noGrp="1"/>
          </p:cNvSpPr>
          <p:nvPr>
            <p:ph type="sldNum" sz="quarter" idx="10"/>
          </p:nvPr>
        </p:nvSpPr>
        <p:spPr/>
        <p:txBody>
          <a:bodyPr/>
          <a:lstStyle/>
          <a:p>
            <a:fld id="{47A954F2-654F-4F73-AAA9-54A41FFEEB1B}" type="slidenum">
              <a:rPr lang="de-AT" smtClean="0"/>
              <a:pPr/>
              <a:t>6</a:t>
            </a:fld>
            <a:endParaRPr lang="de-AT"/>
          </a:p>
        </p:txBody>
      </p:sp>
    </p:spTree>
    <p:extLst>
      <p:ext uri="{BB962C8B-B14F-4D97-AF65-F5344CB8AC3E}">
        <p14:creationId xmlns:p14="http://schemas.microsoft.com/office/powerpoint/2010/main" val="222648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Auch </a:t>
            </a:r>
            <a:r>
              <a:rPr lang="de-AT" dirty="0" err="1"/>
              <a:t>ChT</a:t>
            </a:r>
            <a:endParaRPr lang="de-AT" dirty="0"/>
          </a:p>
        </p:txBody>
      </p:sp>
      <p:sp>
        <p:nvSpPr>
          <p:cNvPr id="4" name="Foliennummernplatzhalter 3"/>
          <p:cNvSpPr>
            <a:spLocks noGrp="1"/>
          </p:cNvSpPr>
          <p:nvPr>
            <p:ph type="sldNum" sz="quarter" idx="10"/>
          </p:nvPr>
        </p:nvSpPr>
        <p:spPr/>
        <p:txBody>
          <a:bodyPr/>
          <a:lstStyle/>
          <a:p>
            <a:fld id="{47A954F2-654F-4F73-AAA9-54A41FFEEB1B}" type="slidenum">
              <a:rPr lang="de-AT" smtClean="0"/>
              <a:pPr/>
              <a:t>7</a:t>
            </a:fld>
            <a:endParaRPr lang="de-AT"/>
          </a:p>
        </p:txBody>
      </p:sp>
    </p:spTree>
    <p:extLst>
      <p:ext uri="{BB962C8B-B14F-4D97-AF65-F5344CB8AC3E}">
        <p14:creationId xmlns:p14="http://schemas.microsoft.com/office/powerpoint/2010/main" val="239379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74EF9C09-0150-4CDD-999B-3081662656BE}" type="slidenum">
              <a:rPr lang="de-AT" smtClean="0"/>
              <a:t>10</a:t>
            </a:fld>
            <a:endParaRPr lang="de-AT"/>
          </a:p>
        </p:txBody>
      </p:sp>
    </p:spTree>
    <p:extLst>
      <p:ext uri="{BB962C8B-B14F-4D97-AF65-F5344CB8AC3E}">
        <p14:creationId xmlns:p14="http://schemas.microsoft.com/office/powerpoint/2010/main" val="89086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485C72-D929-4DEE-A5A6-8E84FA1F039A}"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898100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4816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505631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tandard-Folie">
    <p:spTree>
      <p:nvGrpSpPr>
        <p:cNvPr id="1" name=""/>
        <p:cNvGrpSpPr/>
        <p:nvPr/>
      </p:nvGrpSpPr>
      <p:grpSpPr>
        <a:xfrm>
          <a:off x="0" y="0"/>
          <a:ext cx="0" cy="0"/>
          <a:chOff x="0" y="0"/>
          <a:chExt cx="0" cy="0"/>
        </a:xfrm>
      </p:grpSpPr>
      <p:sp>
        <p:nvSpPr>
          <p:cNvPr id="5" name="Inhaltsplatzhalter 2"/>
          <p:cNvSpPr>
            <a:spLocks noGrp="1"/>
          </p:cNvSpPr>
          <p:nvPr>
            <p:ph idx="1"/>
          </p:nvPr>
        </p:nvSpPr>
        <p:spPr>
          <a:xfrm>
            <a:off x="798797" y="1472542"/>
            <a:ext cx="8124487" cy="4969317"/>
          </a:xfrm>
        </p:spPr>
        <p:txBody>
          <a:bodyPr>
            <a:normAutofit/>
          </a:bodyPr>
          <a:lstStyle>
            <a:lvl1pPr marL="257175" indent="-257175">
              <a:lnSpc>
                <a:spcPct val="150000"/>
              </a:lnSpc>
              <a:buClr>
                <a:schemeClr val="accent3"/>
              </a:buClr>
              <a:buFont typeface="Wingdings" pitchFamily="2" charset="2"/>
              <a:buChar char="ü"/>
              <a:defRPr sz="1275">
                <a:solidFill>
                  <a:srgbClr val="4E606B"/>
                </a:solidFill>
                <a:latin typeface="Arial" pitchFamily="34" charset="0"/>
                <a:cs typeface="Arial" pitchFamily="34" charset="0"/>
              </a:defRPr>
            </a:lvl1pPr>
            <a:lvl2pPr>
              <a:lnSpc>
                <a:spcPct val="150000"/>
              </a:lnSpc>
              <a:defRPr sz="1275">
                <a:solidFill>
                  <a:srgbClr val="4E606B"/>
                </a:solidFill>
                <a:latin typeface="Arial" pitchFamily="34" charset="0"/>
                <a:cs typeface="Arial" pitchFamily="34" charset="0"/>
              </a:defRPr>
            </a:lvl2pPr>
            <a:lvl3pPr marL="857250" indent="-171450">
              <a:lnSpc>
                <a:spcPct val="150000"/>
              </a:lnSpc>
              <a:buClr>
                <a:schemeClr val="accent3"/>
              </a:buClr>
              <a:buFont typeface="Symbol" charset="2"/>
              <a:buChar char="-"/>
              <a:defRPr sz="1275">
                <a:solidFill>
                  <a:srgbClr val="4E606B"/>
                </a:solidFill>
                <a:latin typeface="Arial" pitchFamily="34" charset="0"/>
                <a:cs typeface="Arial" pitchFamily="34" charset="0"/>
              </a:defRPr>
            </a:lvl3pPr>
            <a:lvl4pPr>
              <a:lnSpc>
                <a:spcPct val="150000"/>
              </a:lnSpc>
              <a:defRPr sz="1275">
                <a:solidFill>
                  <a:srgbClr val="4E606B"/>
                </a:solidFill>
                <a:latin typeface="Arial" pitchFamily="34" charset="0"/>
                <a:cs typeface="Arial" pitchFamily="34" charset="0"/>
              </a:defRPr>
            </a:lvl4pPr>
            <a:lvl5pPr>
              <a:lnSpc>
                <a:spcPct val="150000"/>
              </a:lnSpc>
              <a:defRPr sz="1275">
                <a:solidFill>
                  <a:srgbClr val="4E606B"/>
                </a:solidFill>
                <a:latin typeface="Arial" pitchFamily="34" charset="0"/>
                <a:cs typeface="Arial"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Titel 1"/>
          <p:cNvSpPr>
            <a:spLocks noGrp="1"/>
          </p:cNvSpPr>
          <p:nvPr>
            <p:ph type="title"/>
          </p:nvPr>
        </p:nvSpPr>
        <p:spPr>
          <a:xfrm>
            <a:off x="1793254" y="122970"/>
            <a:ext cx="7103630" cy="819150"/>
          </a:xfrm>
          <a:prstGeom prst="rect">
            <a:avLst/>
          </a:prstGeom>
        </p:spPr>
        <p:txBody>
          <a:bodyPr anchor="b" anchorCtr="0"/>
          <a:lstStyle>
            <a:lvl1pPr algn="r">
              <a:defRPr sz="1650" b="0" i="0" spc="30">
                <a:solidFill>
                  <a:schemeClr val="accent3">
                    <a:lumMod val="60000"/>
                    <a:lumOff val="40000"/>
                  </a:schemeClr>
                </a:solidFill>
                <a:latin typeface="Arial" pitchFamily="34" charset="0"/>
                <a:cs typeface="Arial" pitchFamily="34" charset="0"/>
              </a:defRPr>
            </a:lvl1pPr>
          </a:lstStyle>
          <a:p>
            <a:r>
              <a:rPr lang="de-DE"/>
              <a:t>Mastertitelformat bearbeiten</a:t>
            </a:r>
            <a:endParaRPr lang="de-AT" dirty="0"/>
          </a:p>
        </p:txBody>
      </p:sp>
      <p:cxnSp>
        <p:nvCxnSpPr>
          <p:cNvPr id="6" name="Gerade Verbindung 5"/>
          <p:cNvCxnSpPr/>
          <p:nvPr/>
        </p:nvCxnSpPr>
        <p:spPr>
          <a:xfrm>
            <a:off x="409576" y="1028700"/>
            <a:ext cx="873442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oliennummernplatzhalter 5"/>
          <p:cNvSpPr txBox="1">
            <a:spLocks/>
          </p:cNvSpPr>
          <p:nvPr/>
        </p:nvSpPr>
        <p:spPr>
          <a:xfrm>
            <a:off x="6165908" y="6711195"/>
            <a:ext cx="662731" cy="146807"/>
          </a:xfrm>
          <a:prstGeom prst="rect">
            <a:avLst/>
          </a:prstGeom>
        </p:spPr>
        <p:txBody>
          <a:bodyPr vert="horz" lIns="68580" tIns="34290" rIns="68580" bIns="34290" rtlCol="0" anchor="ctr"/>
          <a:lstStyle>
            <a:defPPr>
              <a:defRPr lang="de-DE"/>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638597-3A6E-49DB-8B29-8CE2CDF8DFA8}" type="slidenum">
              <a:rPr lang="de-AT" sz="750" smtClean="0"/>
              <a:pPr/>
              <a:t>‹#›</a:t>
            </a:fld>
            <a:endParaRPr lang="de-AT" sz="750" dirty="0"/>
          </a:p>
        </p:txBody>
      </p:sp>
    </p:spTree>
    <p:extLst>
      <p:ext uri="{BB962C8B-B14F-4D97-AF65-F5344CB8AC3E}">
        <p14:creationId xmlns:p14="http://schemas.microsoft.com/office/powerpoint/2010/main" val="109520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tandardinhalt">
    <p:spTree>
      <p:nvGrpSpPr>
        <p:cNvPr id="1" name=""/>
        <p:cNvGrpSpPr/>
        <p:nvPr/>
      </p:nvGrpSpPr>
      <p:grpSpPr>
        <a:xfrm>
          <a:off x="0" y="0"/>
          <a:ext cx="0" cy="0"/>
          <a:chOff x="0" y="0"/>
          <a:chExt cx="0" cy="0"/>
        </a:xfrm>
      </p:grpSpPr>
      <p:sp>
        <p:nvSpPr>
          <p:cNvPr id="5" name="Inhaltsplatzhalter 2"/>
          <p:cNvSpPr>
            <a:spLocks noGrp="1"/>
          </p:cNvSpPr>
          <p:nvPr>
            <p:ph idx="1"/>
          </p:nvPr>
        </p:nvSpPr>
        <p:spPr>
          <a:xfrm>
            <a:off x="798797" y="1472542"/>
            <a:ext cx="8124487" cy="4969317"/>
          </a:xfrm>
        </p:spPr>
        <p:txBody>
          <a:bodyPr>
            <a:normAutofit/>
          </a:bodyPr>
          <a:lstStyle>
            <a:lvl1pPr marL="257175" indent="-257175">
              <a:lnSpc>
                <a:spcPct val="150000"/>
              </a:lnSpc>
              <a:buClr>
                <a:schemeClr val="accent3"/>
              </a:buClr>
              <a:buFont typeface="Wingdings" pitchFamily="2" charset="2"/>
              <a:buChar char="ü"/>
              <a:defRPr sz="1275">
                <a:solidFill>
                  <a:srgbClr val="4E606B"/>
                </a:solidFill>
                <a:latin typeface="Arial" pitchFamily="34" charset="0"/>
                <a:cs typeface="Arial" pitchFamily="34" charset="0"/>
              </a:defRPr>
            </a:lvl1pPr>
            <a:lvl2pPr>
              <a:lnSpc>
                <a:spcPct val="150000"/>
              </a:lnSpc>
              <a:defRPr sz="1275">
                <a:solidFill>
                  <a:srgbClr val="4E606B"/>
                </a:solidFill>
                <a:latin typeface="Arial" pitchFamily="34" charset="0"/>
                <a:cs typeface="Arial" pitchFamily="34" charset="0"/>
              </a:defRPr>
            </a:lvl2pPr>
            <a:lvl3pPr marL="857250" indent="-171450">
              <a:lnSpc>
                <a:spcPct val="150000"/>
              </a:lnSpc>
              <a:buClr>
                <a:schemeClr val="accent3"/>
              </a:buClr>
              <a:buFont typeface="Symbol" charset="2"/>
              <a:buChar char="-"/>
              <a:defRPr sz="1275">
                <a:solidFill>
                  <a:srgbClr val="4E606B"/>
                </a:solidFill>
                <a:latin typeface="Arial" pitchFamily="34" charset="0"/>
                <a:cs typeface="Arial" pitchFamily="34" charset="0"/>
              </a:defRPr>
            </a:lvl3pPr>
            <a:lvl4pPr>
              <a:lnSpc>
                <a:spcPct val="150000"/>
              </a:lnSpc>
              <a:defRPr sz="1275">
                <a:solidFill>
                  <a:srgbClr val="4E606B"/>
                </a:solidFill>
                <a:latin typeface="Arial" pitchFamily="34" charset="0"/>
                <a:cs typeface="Arial" pitchFamily="34" charset="0"/>
              </a:defRPr>
            </a:lvl4pPr>
            <a:lvl5pPr>
              <a:lnSpc>
                <a:spcPct val="150000"/>
              </a:lnSpc>
              <a:defRPr sz="1275">
                <a:solidFill>
                  <a:srgbClr val="4E606B"/>
                </a:solidFill>
                <a:latin typeface="Arial" pitchFamily="34" charset="0"/>
                <a:cs typeface="Arial"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Titel 1"/>
          <p:cNvSpPr>
            <a:spLocks noGrp="1"/>
          </p:cNvSpPr>
          <p:nvPr>
            <p:ph type="title"/>
          </p:nvPr>
        </p:nvSpPr>
        <p:spPr>
          <a:xfrm>
            <a:off x="1819654" y="125706"/>
            <a:ext cx="7103630" cy="819150"/>
          </a:xfrm>
          <a:prstGeom prst="rect">
            <a:avLst/>
          </a:prstGeom>
        </p:spPr>
        <p:txBody>
          <a:bodyPr anchor="b" anchorCtr="0"/>
          <a:lstStyle>
            <a:lvl1pPr algn="r">
              <a:defRPr sz="1650" b="0" i="0" spc="30">
                <a:solidFill>
                  <a:srgbClr val="ABC29D"/>
                </a:solidFill>
                <a:latin typeface="Arial" pitchFamily="34" charset="0"/>
                <a:cs typeface="Arial" pitchFamily="34" charset="0"/>
              </a:defRPr>
            </a:lvl1pPr>
          </a:lstStyle>
          <a:p>
            <a:r>
              <a:rPr lang="de-DE"/>
              <a:t>Mastertitelformat bearbeiten</a:t>
            </a:r>
            <a:endParaRPr lang="de-AT" dirty="0"/>
          </a:p>
        </p:txBody>
      </p:sp>
      <p:cxnSp>
        <p:nvCxnSpPr>
          <p:cNvPr id="6" name="Gerade Verbindung 5"/>
          <p:cNvCxnSpPr/>
          <p:nvPr/>
        </p:nvCxnSpPr>
        <p:spPr>
          <a:xfrm>
            <a:off x="409576" y="1028700"/>
            <a:ext cx="873442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5"/>
          <p:cNvSpPr>
            <a:spLocks noGrp="1"/>
          </p:cNvSpPr>
          <p:nvPr>
            <p:ph type="sldNum" sz="quarter" idx="4"/>
          </p:nvPr>
        </p:nvSpPr>
        <p:spPr>
          <a:xfrm>
            <a:off x="6165908" y="6711195"/>
            <a:ext cx="662731" cy="146807"/>
          </a:xfrm>
          <a:prstGeom prst="rect">
            <a:avLst/>
          </a:prstGeom>
        </p:spPr>
        <p:txBody>
          <a:bodyPr vert="horz" lIns="91440" tIns="45720" rIns="91440" bIns="45720" rtlCol="0" anchor="ctr"/>
          <a:lstStyle>
            <a:lvl1pPr algn="r">
              <a:defRPr sz="750">
                <a:solidFill>
                  <a:schemeClr val="tx1">
                    <a:tint val="75000"/>
                  </a:schemeClr>
                </a:solidFill>
              </a:defRPr>
            </a:lvl1pPr>
          </a:lstStyle>
          <a:p>
            <a:fld id="{4F638597-3A6E-49DB-8B29-8CE2CDF8DFA8}" type="slidenum">
              <a:rPr lang="de-AT" smtClean="0"/>
              <a:pPr/>
              <a:t>‹#›</a:t>
            </a:fld>
            <a:endParaRPr lang="de-AT" dirty="0"/>
          </a:p>
        </p:txBody>
      </p:sp>
    </p:spTree>
    <p:extLst>
      <p:ext uri="{BB962C8B-B14F-4D97-AF65-F5344CB8AC3E}">
        <p14:creationId xmlns:p14="http://schemas.microsoft.com/office/powerpoint/2010/main" val="262117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6" name="Titel 1"/>
          <p:cNvSpPr>
            <a:spLocks noGrp="1"/>
          </p:cNvSpPr>
          <p:nvPr>
            <p:ph type="title"/>
          </p:nvPr>
        </p:nvSpPr>
        <p:spPr>
          <a:xfrm>
            <a:off x="2040370" y="209550"/>
            <a:ext cx="7103630" cy="819150"/>
          </a:xfrm>
          <a:prstGeom prst="rect">
            <a:avLst/>
          </a:prstGeom>
        </p:spPr>
        <p:txBody>
          <a:bodyPr anchor="b" anchorCtr="0"/>
          <a:lstStyle>
            <a:lvl1pPr algn="r">
              <a:defRPr sz="1650" b="0" i="0" spc="30">
                <a:solidFill>
                  <a:srgbClr val="ABC29D"/>
                </a:solidFill>
                <a:latin typeface="Arial" pitchFamily="34" charset="0"/>
                <a:cs typeface="Arial" pitchFamily="34" charset="0"/>
              </a:defRPr>
            </a:lvl1pPr>
          </a:lstStyle>
          <a:p>
            <a:r>
              <a:rPr lang="de-DE"/>
              <a:t>Mastertitelformat bearbeiten</a:t>
            </a:r>
            <a:endParaRPr lang="de-AT" dirty="0"/>
          </a:p>
        </p:txBody>
      </p:sp>
      <p:cxnSp>
        <p:nvCxnSpPr>
          <p:cNvPr id="7" name="Gerade Verbindung 6"/>
          <p:cNvCxnSpPr/>
          <p:nvPr/>
        </p:nvCxnSpPr>
        <p:spPr>
          <a:xfrm>
            <a:off x="409576" y="1028700"/>
            <a:ext cx="873442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liennummernplatzhalter 5"/>
          <p:cNvSpPr txBox="1">
            <a:spLocks/>
          </p:cNvSpPr>
          <p:nvPr/>
        </p:nvSpPr>
        <p:spPr>
          <a:xfrm>
            <a:off x="6165908" y="6711195"/>
            <a:ext cx="662731" cy="146807"/>
          </a:xfrm>
          <a:prstGeom prst="rect">
            <a:avLst/>
          </a:prstGeom>
        </p:spPr>
        <p:txBody>
          <a:bodyPr vert="horz" lIns="68580" tIns="34290" rIns="68580" bIns="34290" rtlCol="0" anchor="ctr"/>
          <a:lstStyle>
            <a:defPPr>
              <a:defRPr lang="de-DE"/>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638597-3A6E-49DB-8B29-8CE2CDF8DFA8}" type="slidenum">
              <a:rPr lang="de-AT" sz="750" smtClean="0"/>
              <a:pPr/>
              <a:t>‹#›</a:t>
            </a:fld>
            <a:endParaRPr lang="de-AT" sz="750" dirty="0"/>
          </a:p>
        </p:txBody>
      </p:sp>
    </p:spTree>
    <p:extLst>
      <p:ext uri="{BB962C8B-B14F-4D97-AF65-F5344CB8AC3E}">
        <p14:creationId xmlns:p14="http://schemas.microsoft.com/office/powerpoint/2010/main" val="4031931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485C72-D929-4DEE-A5A6-8E84FA1F039A}"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300794269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798825241"/>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485C72-D929-4DEE-A5A6-8E84FA1F039A}"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3778226704"/>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485C72-D929-4DEE-A5A6-8E84FA1F039A}"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22147885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485C72-D929-4DEE-A5A6-8E84FA1F039A}" type="datetimeFigureOut">
              <a:rPr lang="en-US" smtClean="0"/>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210845768"/>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424613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485C72-D929-4DEE-A5A6-8E84FA1F039A}" type="datetimeFigureOut">
              <a:rPr lang="en-US" smtClean="0"/>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739507926"/>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85C72-D929-4DEE-A5A6-8E84FA1F039A}" type="datetimeFigureOut">
              <a:rPr lang="en-US" smtClean="0"/>
              <a:t>9/13/2018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09910339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5485C72-D929-4DEE-A5A6-8E84FA1F039A}"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18067092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5485C72-D929-4DEE-A5A6-8E84FA1F039A}"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3950680667"/>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30176187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690000698"/>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485C72-D929-4DEE-A5A6-8E84FA1F039A}"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316930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485C72-D929-4DEE-A5A6-8E84FA1F039A}"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401083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485C72-D929-4DEE-A5A6-8E84FA1F039A}" type="datetimeFigureOut">
              <a:rPr lang="en-US" smtClean="0"/>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95579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485C72-D929-4DEE-A5A6-8E84FA1F039A}" type="datetimeFigureOut">
              <a:rPr lang="en-US" smtClean="0"/>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695698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85C72-D929-4DEE-A5A6-8E84FA1F039A}" type="datetimeFigureOut">
              <a:rPr lang="en-US" smtClean="0"/>
              <a:t>9/13/2018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47221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85C72-D929-4DEE-A5A6-8E84FA1F039A}"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84411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85C72-D929-4DEE-A5A6-8E84FA1F039A}"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78811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85C72-D929-4DEE-A5A6-8E84FA1F039A}" type="datetimeFigureOut">
              <a:rPr lang="en-US" smtClean="0"/>
              <a:t>9/13/2018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7A1CA-CB73-4393-AE05-6B81C520E51C}" type="slidenum">
              <a:rPr lang="en-US" smtClean="0"/>
              <a:t>‹#›</a:t>
            </a:fld>
            <a:endParaRPr lang="en-US"/>
          </a:p>
        </p:txBody>
      </p:sp>
    </p:spTree>
    <p:extLst>
      <p:ext uri="{BB962C8B-B14F-4D97-AF65-F5344CB8AC3E}">
        <p14:creationId xmlns:p14="http://schemas.microsoft.com/office/powerpoint/2010/main" val="1886578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485C72-D929-4DEE-A5A6-8E84FA1F039A}" type="datetimeFigureOut">
              <a:rPr lang="en-US" smtClean="0"/>
              <a:t>9/13/2018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67A1CA-CB73-4393-AE05-6B81C520E51C}" type="slidenum">
              <a:rPr lang="en-US" smtClean="0"/>
              <a:t>‹#›</a:t>
            </a:fld>
            <a:endParaRPr lang="en-US"/>
          </a:p>
        </p:txBody>
      </p:sp>
    </p:spTree>
    <p:extLst>
      <p:ext uri="{BB962C8B-B14F-4D97-AF65-F5344CB8AC3E}">
        <p14:creationId xmlns:p14="http://schemas.microsoft.com/office/powerpoint/2010/main" val="23815514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orum-privatheit.de/forum-privatheit-de/publikationen-und-downloads/veroeffentlichungen-des-forums/themenpapiere-white-paper/Forum-Privatheit-WP-DSFA-3-Auflage-2017-11-29.pdf" TargetMode="External"/><Relationship Id="rId2" Type="http://schemas.openxmlformats.org/officeDocument/2006/relationships/hyperlink" Target="http://www.dvi.gov.lv/lv/wp-content/uploads/nov%C4%93rt%C4%93jumu-par-ietekmi-uz-datu-aizsardz%C4%ABbu2.pdf" TargetMode="External"/><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hyperlink" Target="https://www.privacyofficers.at/privacyofficers-at-veroeffentlicht-beispiel-zur-durchfuehrung-einer-datenschutz-folgenabschaetzung/" TargetMode="External"/><Relationship Id="rId4" Type="http://schemas.openxmlformats.org/officeDocument/2006/relationships/hyperlink" Target="https://www.cnil.fr/en/open-source-pia-software-helps-carry-out-data-protection-impact-assesmen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676400"/>
          </a:xfrm>
        </p:spPr>
        <p:txBody>
          <a:bodyPr>
            <a:normAutofit fontScale="90000"/>
          </a:bodyPr>
          <a:lstStyle/>
          <a:p>
            <a:r>
              <a:rPr lang="lv-LV" b="1" dirty="0">
                <a:solidFill>
                  <a:schemeClr val="accent5">
                    <a:lumMod val="50000"/>
                  </a:schemeClr>
                </a:solidFill>
                <a:latin typeface="HelveticaNeueLT Std Lt" pitchFamily="34" charset="0"/>
              </a:rPr>
              <a:t>Novērtējums par ietekmi uz datu aizsardzību</a:t>
            </a:r>
            <a:br>
              <a:rPr lang="en-US" b="1" dirty="0">
                <a:solidFill>
                  <a:schemeClr val="accent5">
                    <a:lumMod val="50000"/>
                  </a:schemeClr>
                </a:solidFill>
                <a:latin typeface="HelveticaNeueLT Std Lt" pitchFamily="34" charset="0"/>
              </a:rPr>
            </a:br>
            <a:endParaRPr lang="en-US" dirty="0">
              <a:latin typeface="HelveticaNeueLT Std Lt" pitchFamily="34" charset="0"/>
            </a:endParaRPr>
          </a:p>
        </p:txBody>
      </p:sp>
    </p:spTree>
    <p:extLst>
      <p:ext uri="{BB962C8B-B14F-4D97-AF65-F5344CB8AC3E}">
        <p14:creationId xmlns:p14="http://schemas.microsoft.com/office/powerpoint/2010/main" val="311991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86695" y="189271"/>
            <a:ext cx="3845274" cy="1676603"/>
          </a:xfrm>
        </p:spPr>
        <p:txBody>
          <a:bodyPr>
            <a:normAutofit fontScale="90000"/>
          </a:bodyPr>
          <a:lstStyle/>
          <a:p>
            <a:pPr>
              <a:lnSpc>
                <a:spcPct val="90000"/>
              </a:lnSpc>
            </a:pPr>
            <a:r>
              <a:rPr lang="lv-LV" sz="3400" b="1" dirty="0">
                <a:solidFill>
                  <a:schemeClr val="accent5">
                    <a:lumMod val="50000"/>
                  </a:schemeClr>
                </a:solidFill>
                <a:latin typeface="HelveticaNeueLT Std Lt"/>
              </a:rPr>
              <a:t>Citi gadījumi, kad nepieciešams NIDA</a:t>
            </a:r>
            <a:br>
              <a:rPr lang="en-GB" sz="3400" b="1" dirty="0">
                <a:solidFill>
                  <a:schemeClr val="accent5">
                    <a:lumMod val="50000"/>
                  </a:schemeClr>
                </a:solidFill>
                <a:latin typeface="HelveticaNeueLT Std Lt"/>
              </a:rPr>
            </a:br>
            <a:r>
              <a:rPr lang="en-GB" sz="3400" b="1" dirty="0">
                <a:solidFill>
                  <a:schemeClr val="accent5">
                    <a:lumMod val="50000"/>
                  </a:schemeClr>
                </a:solidFill>
                <a:latin typeface="HelveticaNeueLT Std Lt"/>
              </a:rPr>
              <a:t>(91</a:t>
            </a:r>
            <a:r>
              <a:rPr lang="lv-LV" sz="3400" b="1" dirty="0">
                <a:solidFill>
                  <a:schemeClr val="accent5">
                    <a:lumMod val="50000"/>
                  </a:schemeClr>
                </a:solidFill>
                <a:latin typeface="HelveticaNeueLT Std Lt"/>
              </a:rPr>
              <a:t>.apsvērums</a:t>
            </a:r>
            <a:r>
              <a:rPr lang="en-GB" sz="3400" b="1" dirty="0">
                <a:solidFill>
                  <a:schemeClr val="accent5">
                    <a:lumMod val="50000"/>
                  </a:schemeClr>
                </a:solidFill>
                <a:latin typeface="HelveticaNeueLT Std Lt"/>
              </a:rPr>
              <a:t>)</a:t>
            </a:r>
            <a:endParaRPr lang="de-AT" sz="3400" b="1" dirty="0">
              <a:solidFill>
                <a:schemeClr val="accent5">
                  <a:lumMod val="50000"/>
                </a:schemeClr>
              </a:solidFill>
              <a:latin typeface="HelveticaNeueLT Std Lt"/>
            </a:endParaRPr>
          </a:p>
        </p:txBody>
      </p:sp>
      <p:sp>
        <p:nvSpPr>
          <p:cNvPr id="3" name="Inhaltsplatzhalter 2"/>
          <p:cNvSpPr>
            <a:spLocks noGrp="1"/>
          </p:cNvSpPr>
          <p:nvPr>
            <p:ph idx="1"/>
          </p:nvPr>
        </p:nvSpPr>
        <p:spPr>
          <a:xfrm>
            <a:off x="186813" y="1838835"/>
            <a:ext cx="4179569" cy="4829894"/>
          </a:xfrm>
        </p:spPr>
        <p:txBody>
          <a:bodyPr>
            <a:normAutofit/>
          </a:bodyPr>
          <a:lstStyle/>
          <a:p>
            <a:pPr marL="117475" indent="-117475" algn="just">
              <a:lnSpc>
                <a:spcPct val="90000"/>
              </a:lnSpc>
              <a:buFont typeface="Wingdings" panose="05000000000000000000" pitchFamily="2" charset="2"/>
              <a:buChar char="§"/>
            </a:pPr>
            <a:r>
              <a:rPr lang="lv-LV" sz="1400">
                <a:latin typeface="HelveticaNeueLT Std Lt"/>
              </a:rPr>
              <a:t>Apstrādes darbības:</a:t>
            </a:r>
          </a:p>
          <a:p>
            <a:pPr marL="398463" lvl="1" algn="just">
              <a:lnSpc>
                <a:spcPct val="90000"/>
              </a:lnSpc>
              <a:buFont typeface="Wingdings" panose="05000000000000000000" pitchFamily="2" charset="2"/>
              <a:buChar char="Ø"/>
            </a:pPr>
            <a:r>
              <a:rPr lang="lv-LV" sz="1400">
                <a:latin typeface="HelveticaNeueLT Std Lt"/>
              </a:rPr>
              <a:t>kas potenciāli ietver </a:t>
            </a:r>
            <a:r>
              <a:rPr lang="lv-LV" sz="1400" b="1">
                <a:latin typeface="HelveticaNeueLT Std Lt"/>
              </a:rPr>
              <a:t>lielu cilvēku skaitu </a:t>
            </a:r>
            <a:r>
              <a:rPr lang="lv-LV" sz="1400">
                <a:latin typeface="HelveticaNeueLT Std Lt"/>
              </a:rPr>
              <a:t>un/vai </a:t>
            </a:r>
            <a:r>
              <a:rPr lang="lv-LV" sz="1400" b="1">
                <a:latin typeface="HelveticaNeueLT Std Lt"/>
              </a:rPr>
              <a:t>augsta līmeņa risku </a:t>
            </a:r>
            <a:r>
              <a:rPr lang="lv-LV" sz="1400">
                <a:latin typeface="HelveticaNeueLT Std Lt"/>
              </a:rPr>
              <a:t>un/vai plaša mēroga tehnoloģijām saskaņā ar jaunākajiem sasniegumiem;</a:t>
            </a:r>
          </a:p>
          <a:p>
            <a:pPr marL="398463" lvl="1" algn="just">
              <a:lnSpc>
                <a:spcPct val="90000"/>
              </a:lnSpc>
              <a:buFont typeface="Wingdings" panose="05000000000000000000" pitchFamily="2" charset="2"/>
              <a:buChar char="Ø"/>
            </a:pPr>
            <a:r>
              <a:rPr lang="lv-LV" sz="1400">
                <a:latin typeface="HelveticaNeueLT Std Lt"/>
              </a:rPr>
              <a:t>kas ietver augsta līmeņa risku un apgrūtina datu subjektiem izmantot savas tiesības;</a:t>
            </a:r>
          </a:p>
          <a:p>
            <a:pPr marL="398463" lvl="1" algn="just">
              <a:lnSpc>
                <a:spcPct val="90000"/>
              </a:lnSpc>
              <a:buFont typeface="Wingdings" panose="05000000000000000000" pitchFamily="2" charset="2"/>
              <a:buChar char="Ø"/>
            </a:pPr>
            <a:r>
              <a:rPr lang="lv-LV" sz="1400">
                <a:latin typeface="HelveticaNeueLT Std Lt"/>
              </a:rPr>
              <a:t>ja personas dati tiek apstrādāti, lai pieņemtu lēmumus attiecībā uz konkrētām fiziskām personām pēc jebkādas ar fiziskām personām saistītu personisku aspektu sistemātiskas un plašas novērtēšanas, kuras pamatā ir minēto datu profilēšana, vai pēc īpašu kategoriju personas datu apstrādes, biometrisko datu apstrādes vai tādu datu apstrādes, kas attiecas uz sodāmību un pārkāpumiem, vai ar tiem saistītiem drošības pasākumiem;</a:t>
            </a:r>
          </a:p>
          <a:p>
            <a:pPr marL="398463" lvl="1" algn="just">
              <a:lnSpc>
                <a:spcPct val="90000"/>
              </a:lnSpc>
              <a:buFont typeface="Wingdings" panose="05000000000000000000" pitchFamily="2" charset="2"/>
              <a:buChar char="Ø"/>
            </a:pPr>
            <a:r>
              <a:rPr lang="lv-LV" sz="1400">
                <a:latin typeface="HelveticaNeueLT Std Lt"/>
              </a:rPr>
              <a:t>kas ietver augsta līmeņa risku, jo tās kavē attiecīgās personas īstenot savas tiesības vai izmantot pakalpojumu vai līgumu;</a:t>
            </a:r>
          </a:p>
          <a:p>
            <a:pPr marL="398463" lvl="1" algn="just">
              <a:lnSpc>
                <a:spcPct val="90000"/>
              </a:lnSpc>
              <a:buFont typeface="Wingdings" panose="05000000000000000000" pitchFamily="2" charset="2"/>
              <a:buChar char="Ø"/>
            </a:pPr>
            <a:r>
              <a:rPr lang="lv-LV" sz="1400">
                <a:latin typeface="HelveticaNeueLT Std Lt"/>
              </a:rPr>
              <a:t>kas rada augstu risku, jo tās sistemātiski tiek veiktas plašā mērogā.</a:t>
            </a:r>
          </a:p>
        </p:txBody>
      </p:sp>
      <p:pic>
        <p:nvPicPr>
          <p:cNvPr id="5" name="Picture 4">
            <a:extLst>
              <a:ext uri="{FF2B5EF4-FFF2-40B4-BE49-F238E27FC236}">
                <a16:creationId xmlns:a16="http://schemas.microsoft.com/office/drawing/2014/main" id="{7DFAEA99-5F02-4DF5-A419-9956E665C7A6}"/>
              </a:ext>
            </a:extLst>
          </p:cNvPr>
          <p:cNvPicPr>
            <a:picLocks noChangeAspect="1"/>
          </p:cNvPicPr>
          <p:nvPr/>
        </p:nvPicPr>
        <p:blipFill rotWithShape="1">
          <a:blip r:embed="rId3">
            <a:extLst>
              <a:ext uri="{28A0092B-C50C-407E-A947-70E740481C1C}">
                <a14:useLocalDpi xmlns:a14="http://schemas.microsoft.com/office/drawing/2010/main" val="0"/>
              </a:ext>
            </a:extLst>
          </a:blip>
          <a:srcRect l="31273" r="27190"/>
          <a:stretch/>
        </p:blipFill>
        <p:spPr>
          <a:xfrm>
            <a:off x="4567959" y="10"/>
            <a:ext cx="4576040" cy="6857990"/>
          </a:xfrm>
          <a:prstGeom prst="rect">
            <a:avLst/>
          </a:prstGeom>
          <a:effectLst/>
        </p:spPr>
      </p:pic>
    </p:spTree>
    <p:extLst>
      <p:ext uri="{BB962C8B-B14F-4D97-AF65-F5344CB8AC3E}">
        <p14:creationId xmlns:p14="http://schemas.microsoft.com/office/powerpoint/2010/main" val="2402247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6032"/>
            <a:ext cx="8229600" cy="1143000"/>
          </a:xfrm>
        </p:spPr>
        <p:txBody>
          <a:bodyPr>
            <a:normAutofit/>
          </a:bodyPr>
          <a:lstStyle/>
          <a:p>
            <a:r>
              <a:rPr lang="lv-LV" sz="3300" b="1" dirty="0">
                <a:solidFill>
                  <a:schemeClr val="accent5">
                    <a:lumMod val="50000"/>
                  </a:schemeClr>
                </a:solidFill>
                <a:latin typeface="HelveticaNeueLT Std Lt"/>
              </a:rPr>
              <a:t>«Augsta riska" kritēriji saskaņā ar 29.panta darba grupu</a:t>
            </a:r>
            <a:endParaRPr lang="en-GB" sz="3300" b="1" dirty="0">
              <a:solidFill>
                <a:schemeClr val="accent5">
                  <a:lumMod val="50000"/>
                </a:schemeClr>
              </a:solidFill>
              <a:latin typeface="HelveticaNeueLT Std Lt"/>
            </a:endParaRPr>
          </a:p>
        </p:txBody>
      </p:sp>
      <p:sp>
        <p:nvSpPr>
          <p:cNvPr id="3" name="Inhaltsplatzhalter 2"/>
          <p:cNvSpPr>
            <a:spLocks noGrp="1"/>
          </p:cNvSpPr>
          <p:nvPr>
            <p:ph idx="1"/>
          </p:nvPr>
        </p:nvSpPr>
        <p:spPr>
          <a:xfrm>
            <a:off x="228600" y="1219200"/>
            <a:ext cx="8915400" cy="4641491"/>
          </a:xfrm>
        </p:spPr>
        <p:txBody>
          <a:bodyPr>
            <a:normAutofit fontScale="92500" lnSpcReduction="20000"/>
          </a:bodyPr>
          <a:lstStyle/>
          <a:p>
            <a:pPr marL="0" indent="0" algn="just">
              <a:lnSpc>
                <a:spcPct val="110000"/>
              </a:lnSpc>
              <a:buNone/>
            </a:pPr>
            <a:r>
              <a:rPr lang="lv-LV" sz="2000" b="1" dirty="0">
                <a:latin typeface="HelveticaNeueLT Std Lt"/>
              </a:rPr>
              <a:t>Pamatnoteikums: </a:t>
            </a:r>
            <a:r>
              <a:rPr lang="lv-LV" sz="2000" dirty="0">
                <a:latin typeface="HelveticaNeueLT Std Lt"/>
              </a:rPr>
              <a:t>Augsts risks pastāv, ja tiek izpildīti vismaz divi no šiem deviņiem kritērijiem:</a:t>
            </a:r>
          </a:p>
          <a:p>
            <a:pPr algn="just">
              <a:lnSpc>
                <a:spcPct val="110000"/>
              </a:lnSpc>
              <a:buFont typeface="Wingdings" panose="05000000000000000000" pitchFamily="2" charset="2"/>
              <a:buChar char="Ø"/>
            </a:pPr>
            <a:r>
              <a:rPr lang="lv-LV" sz="2000" dirty="0">
                <a:latin typeface="HelveticaNeueLT Std Lt"/>
              </a:rPr>
              <a:t>Vērtēšana vai punktu piešķiršana (profilēšana / fizisko personu vērtēšana)</a:t>
            </a:r>
          </a:p>
          <a:p>
            <a:pPr algn="just">
              <a:lnSpc>
                <a:spcPct val="110000"/>
              </a:lnSpc>
              <a:buFont typeface="Wingdings" panose="05000000000000000000" pitchFamily="2" charset="2"/>
              <a:buChar char="Ø"/>
            </a:pPr>
            <a:r>
              <a:rPr lang="lv-LV" sz="2000" dirty="0">
                <a:latin typeface="HelveticaNeueLT Std Lt"/>
              </a:rPr>
              <a:t>Tādu lēmumu automatizēta pieņemšana, kuriem ir tiesiskas vai līdzīgi būtiskas sekas</a:t>
            </a:r>
          </a:p>
          <a:p>
            <a:pPr algn="just">
              <a:lnSpc>
                <a:spcPct val="110000"/>
              </a:lnSpc>
              <a:buFont typeface="Wingdings" panose="05000000000000000000" pitchFamily="2" charset="2"/>
              <a:buChar char="Ø"/>
            </a:pPr>
            <a:r>
              <a:rPr lang="lv-LV" sz="2000" dirty="0">
                <a:latin typeface="HelveticaNeueLT Std Lt"/>
              </a:rPr>
              <a:t>Sistemātiska novērošana</a:t>
            </a:r>
          </a:p>
          <a:p>
            <a:pPr algn="just">
              <a:lnSpc>
                <a:spcPct val="110000"/>
              </a:lnSpc>
              <a:buFont typeface="Wingdings" panose="05000000000000000000" pitchFamily="2" charset="2"/>
              <a:buChar char="Ø"/>
            </a:pPr>
            <a:r>
              <a:rPr lang="lv-LV" sz="2000" dirty="0" err="1">
                <a:latin typeface="HelveticaNeueLT Std Lt"/>
              </a:rPr>
              <a:t>Sensitīvi</a:t>
            </a:r>
            <a:r>
              <a:rPr lang="lv-LV" sz="2000" dirty="0">
                <a:latin typeface="HelveticaNeueLT Std Lt"/>
              </a:rPr>
              <a:t> dati vai ļoti personiska rakstura dati (9., 10.pants)</a:t>
            </a:r>
          </a:p>
          <a:p>
            <a:pPr algn="just">
              <a:lnSpc>
                <a:spcPct val="110000"/>
              </a:lnSpc>
              <a:buFont typeface="Wingdings" panose="05000000000000000000" pitchFamily="2" charset="2"/>
              <a:buChar char="Ø"/>
            </a:pPr>
            <a:r>
              <a:rPr lang="lv-LV" sz="2000" dirty="0">
                <a:latin typeface="HelveticaNeueLT Std Lt"/>
              </a:rPr>
              <a:t>Plašā mērogā apstrādāti dati (91.apsvērums)</a:t>
            </a:r>
          </a:p>
          <a:p>
            <a:pPr algn="just">
              <a:lnSpc>
                <a:spcPct val="110000"/>
              </a:lnSpc>
              <a:buFont typeface="Wingdings" panose="05000000000000000000" pitchFamily="2" charset="2"/>
              <a:buChar char="Ø"/>
            </a:pPr>
            <a:r>
              <a:rPr lang="lv-LV" sz="2000" dirty="0">
                <a:latin typeface="HelveticaNeueLT Std Lt"/>
              </a:rPr>
              <a:t>Datu kopu saskaņošana vai apkopošana</a:t>
            </a:r>
          </a:p>
          <a:p>
            <a:pPr algn="just">
              <a:lnSpc>
                <a:spcPct val="110000"/>
              </a:lnSpc>
              <a:buFont typeface="Wingdings" panose="05000000000000000000" pitchFamily="2" charset="2"/>
              <a:buChar char="Ø"/>
            </a:pPr>
            <a:r>
              <a:rPr lang="lv-LV" sz="2000" dirty="0">
                <a:latin typeface="HelveticaNeueLT Std Lt"/>
              </a:rPr>
              <a:t>Dati par neaizsargātiem datu subjektiem (75.apsvērums)</a:t>
            </a:r>
          </a:p>
          <a:p>
            <a:pPr algn="just">
              <a:lnSpc>
                <a:spcPct val="110000"/>
              </a:lnSpc>
              <a:buFont typeface="Wingdings" panose="05000000000000000000" pitchFamily="2" charset="2"/>
              <a:buChar char="Ø"/>
            </a:pPr>
            <a:r>
              <a:rPr lang="lv-LV" sz="2000" dirty="0">
                <a:latin typeface="HelveticaNeueLT Std Lt"/>
              </a:rPr>
              <a:t>Jaunu tehnoloģisko vai organizatorisko risinājumu izmantošana vai piemērošana</a:t>
            </a:r>
          </a:p>
          <a:p>
            <a:pPr algn="just">
              <a:lnSpc>
                <a:spcPct val="110000"/>
              </a:lnSpc>
              <a:buFont typeface="Wingdings" panose="05000000000000000000" pitchFamily="2" charset="2"/>
              <a:buChar char="Ø"/>
            </a:pPr>
            <a:r>
              <a:rPr lang="lv-LV" sz="2000" dirty="0">
                <a:latin typeface="HelveticaNeueLT Std Lt"/>
              </a:rPr>
              <a:t>Datu apstrāde, kas kavē datu subjektus īstenot savas tiesības vai izmantot pakalpojumu vai līgumu (22.pants, 91.apsvērums)</a:t>
            </a:r>
          </a:p>
        </p:txBody>
      </p:sp>
    </p:spTree>
    <p:extLst>
      <p:ext uri="{BB962C8B-B14F-4D97-AF65-F5344CB8AC3E}">
        <p14:creationId xmlns:p14="http://schemas.microsoft.com/office/powerpoint/2010/main" val="56282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lv-LV" sz="3300" b="1" dirty="0">
                <a:solidFill>
                  <a:schemeClr val="accent5">
                    <a:lumMod val="50000"/>
                  </a:schemeClr>
                </a:solidFill>
                <a:latin typeface="HelveticaNeueLT Std Lt"/>
              </a:rPr>
              <a:t>Pozitīvie un negatīvie saraksti NIDA veikšanai</a:t>
            </a:r>
          </a:p>
        </p:txBody>
      </p:sp>
      <p:sp>
        <p:nvSpPr>
          <p:cNvPr id="3" name="Inhaltsplatzhalter 2"/>
          <p:cNvSpPr>
            <a:spLocks noGrp="1"/>
          </p:cNvSpPr>
          <p:nvPr>
            <p:ph idx="1"/>
          </p:nvPr>
        </p:nvSpPr>
        <p:spPr>
          <a:xfrm>
            <a:off x="258992" y="1380767"/>
            <a:ext cx="4648200" cy="4525963"/>
          </a:xfrm>
        </p:spPr>
        <p:txBody>
          <a:bodyPr>
            <a:normAutofit fontScale="92500" lnSpcReduction="10000"/>
          </a:bodyPr>
          <a:lstStyle/>
          <a:p>
            <a:pPr algn="just">
              <a:buFont typeface="Wingdings" panose="05000000000000000000" pitchFamily="2" charset="2"/>
              <a:buChar char="§"/>
            </a:pPr>
            <a:r>
              <a:rPr lang="lv-LV" sz="2000" dirty="0">
                <a:latin typeface="HelveticaNeueLT Std Lt"/>
              </a:rPr>
              <a:t>Uzraudzības iestādei </a:t>
            </a:r>
            <a:r>
              <a:rPr lang="lv-LV" sz="2000" b="1" dirty="0">
                <a:latin typeface="HelveticaNeueLT Std Lt"/>
              </a:rPr>
              <a:t>jāsastāda</a:t>
            </a:r>
            <a:r>
              <a:rPr lang="lv-LV" sz="2000" dirty="0">
                <a:latin typeface="HelveticaNeueLT Std Lt"/>
              </a:rPr>
              <a:t> to apstrādes darbību saraksts, kurām jāveic novērtējums par ietekmi uz privātumu (pozitīvais saraksts).</a:t>
            </a:r>
          </a:p>
          <a:p>
            <a:pPr algn="just">
              <a:buFont typeface="Wingdings" panose="05000000000000000000" pitchFamily="2" charset="2"/>
              <a:buChar char="§"/>
            </a:pPr>
            <a:r>
              <a:rPr lang="lv-LV" sz="2000" dirty="0">
                <a:latin typeface="HelveticaNeueLT Std Lt"/>
              </a:rPr>
              <a:t>Uzraudzības iestāde </a:t>
            </a:r>
            <a:r>
              <a:rPr lang="lv-LV" sz="2000" b="1" dirty="0">
                <a:latin typeface="HelveticaNeueLT Std Lt"/>
              </a:rPr>
              <a:t>var sastādīt </a:t>
            </a:r>
            <a:r>
              <a:rPr lang="lv-LV" sz="2000" dirty="0">
                <a:latin typeface="HelveticaNeueLT Std Lt"/>
              </a:rPr>
              <a:t>to apstrādes darbību veidu sarakstu, kurām nav jāveic novērtējums par ietekmi uz privātumu (negatīvais saraksts).</a:t>
            </a:r>
          </a:p>
          <a:p>
            <a:pPr algn="just">
              <a:buFont typeface="Wingdings" panose="05000000000000000000" pitchFamily="2" charset="2"/>
              <a:buChar char="§"/>
            </a:pPr>
            <a:r>
              <a:rPr lang="lv-LV" sz="2000" dirty="0">
                <a:latin typeface="HelveticaNeueLT Std Lt"/>
              </a:rPr>
              <a:t>Saskaņotības procedūra (63.pants), lai koordinētu šos sarakstus starp uzraudzības iestādēm attiecībā uz tādu apstrādes darbību veidiem, kas skar vairākas dalībvalstis, lai vienādi piemērotu VDAR.</a:t>
            </a:r>
          </a:p>
        </p:txBody>
      </p:sp>
      <p:pic>
        <p:nvPicPr>
          <p:cNvPr id="5" name="Picture 4">
            <a:extLst>
              <a:ext uri="{FF2B5EF4-FFF2-40B4-BE49-F238E27FC236}">
                <a16:creationId xmlns:a16="http://schemas.microsoft.com/office/drawing/2014/main" id="{31D4B290-518D-4DE9-AEEE-8B26993D2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8420" y="1419431"/>
            <a:ext cx="3763962" cy="3763962"/>
          </a:xfrm>
          <a:prstGeom prst="rect">
            <a:avLst/>
          </a:prstGeom>
        </p:spPr>
      </p:pic>
    </p:spTree>
    <p:extLst>
      <p:ext uri="{BB962C8B-B14F-4D97-AF65-F5344CB8AC3E}">
        <p14:creationId xmlns:p14="http://schemas.microsoft.com/office/powerpoint/2010/main" val="561615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FA895-CE71-4578-9F6D-1DCA928655B1}"/>
              </a:ext>
            </a:extLst>
          </p:cNvPr>
          <p:cNvSpPr>
            <a:spLocks noGrp="1"/>
          </p:cNvSpPr>
          <p:nvPr>
            <p:ph type="title"/>
          </p:nvPr>
        </p:nvSpPr>
        <p:spPr>
          <a:xfrm>
            <a:off x="435078" y="47599"/>
            <a:ext cx="8229600" cy="1143000"/>
          </a:xfrm>
        </p:spPr>
        <p:txBody>
          <a:bodyPr/>
          <a:lstStyle/>
          <a:p>
            <a:r>
              <a:rPr lang="lv-LV" sz="3300" b="1" dirty="0">
                <a:solidFill>
                  <a:schemeClr val="accent5">
                    <a:lumMod val="50000"/>
                  </a:schemeClr>
                </a:solidFill>
                <a:latin typeface="HelveticaNeueLT Std Lt"/>
              </a:rPr>
              <a:t>Kad veicams NIDA?</a:t>
            </a:r>
            <a:endParaRPr lang="de-AT" sz="3300" b="1" dirty="0">
              <a:solidFill>
                <a:schemeClr val="accent5">
                  <a:lumMod val="50000"/>
                </a:schemeClr>
              </a:solidFill>
              <a:latin typeface="HelveticaNeueLT Std Lt"/>
            </a:endParaRPr>
          </a:p>
        </p:txBody>
      </p:sp>
      <p:sp>
        <p:nvSpPr>
          <p:cNvPr id="3" name="Inhaltsplatzhalter 2">
            <a:extLst>
              <a:ext uri="{FF2B5EF4-FFF2-40B4-BE49-F238E27FC236}">
                <a16:creationId xmlns:a16="http://schemas.microsoft.com/office/drawing/2014/main" id="{2F2B7A27-52F9-4306-8036-FAA955BB13AB}"/>
              </a:ext>
            </a:extLst>
          </p:cNvPr>
          <p:cNvSpPr>
            <a:spLocks noGrp="1"/>
          </p:cNvSpPr>
          <p:nvPr>
            <p:ph idx="1"/>
          </p:nvPr>
        </p:nvSpPr>
        <p:spPr>
          <a:xfrm>
            <a:off x="467032" y="1166018"/>
            <a:ext cx="8448368" cy="4525963"/>
          </a:xfrm>
        </p:spPr>
        <p:txBody>
          <a:bodyPr>
            <a:normAutofit/>
          </a:bodyPr>
          <a:lstStyle/>
          <a:p>
            <a:pPr algn="just">
              <a:buFont typeface="Wingdings" panose="05000000000000000000" pitchFamily="2" charset="2"/>
              <a:buChar char="§"/>
            </a:pPr>
            <a:r>
              <a:rPr lang="lv-LV" sz="2400" dirty="0">
                <a:latin typeface="HelveticaNeueLT Std Lt"/>
              </a:rPr>
              <a:t>Kad un ar kādām metodēm veikt NIDA, nosaka pārzinis</a:t>
            </a:r>
          </a:p>
          <a:p>
            <a:pPr algn="just">
              <a:buFont typeface="Wingdings" panose="05000000000000000000" pitchFamily="2" charset="2"/>
              <a:buChar char="§"/>
            </a:pPr>
            <a:r>
              <a:rPr lang="lv-LV" sz="2400" dirty="0">
                <a:latin typeface="HelveticaNeueLT Std Lt"/>
              </a:rPr>
              <a:t>Ieteicams sākt sagatavošanos NIDA pēc iespējas ātrākā projekta posmā. Ieteicama apmācība, lai palielinātu izpratni par NIDA nepieciešamību organizācijā</a:t>
            </a:r>
          </a:p>
          <a:p>
            <a:pPr algn="just">
              <a:buFont typeface="Wingdings" panose="05000000000000000000" pitchFamily="2" charset="2"/>
              <a:buChar char="§"/>
            </a:pPr>
            <a:r>
              <a:rPr lang="lv-LV" sz="2400" dirty="0">
                <a:latin typeface="HelveticaNeueLT Std Lt"/>
              </a:rPr>
              <a:t>NIDA var palīdzēt ceļā uz atbilstošu risinājumu atrašanu un var palīdzēt efektīvi īstenot datu aizsardzības prasības</a:t>
            </a:r>
          </a:p>
          <a:p>
            <a:pPr algn="just">
              <a:buFont typeface="Wingdings" panose="05000000000000000000" pitchFamily="2" charset="2"/>
              <a:buChar char="§"/>
            </a:pPr>
            <a:r>
              <a:rPr lang="lv-LV" sz="2400" dirty="0">
                <a:latin typeface="HelveticaNeueLT Std Lt"/>
              </a:rPr>
              <a:t>NIDA vadīs paredzēto projektu no agrīnās idejas posma līdz tā galīgās darbības ieviešanai un parādīs, ka NIDA procesam ir atkārtošanās raksturs.</a:t>
            </a:r>
          </a:p>
          <a:p>
            <a:endParaRPr lang="de-AT" dirty="0"/>
          </a:p>
        </p:txBody>
      </p:sp>
    </p:spTree>
    <p:extLst>
      <p:ext uri="{BB962C8B-B14F-4D97-AF65-F5344CB8AC3E}">
        <p14:creationId xmlns:p14="http://schemas.microsoft.com/office/powerpoint/2010/main" val="216284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C7656B-3EBC-4B4E-917B-F67FC1CFCCD9}"/>
              </a:ext>
            </a:extLst>
          </p:cNvPr>
          <p:cNvSpPr>
            <a:spLocks noGrp="1"/>
          </p:cNvSpPr>
          <p:nvPr>
            <p:ph type="title"/>
          </p:nvPr>
        </p:nvSpPr>
        <p:spPr/>
        <p:txBody>
          <a:bodyPr/>
          <a:lstStyle/>
          <a:p>
            <a:r>
              <a:rPr lang="lv-LV" sz="3300" b="1" dirty="0">
                <a:solidFill>
                  <a:schemeClr val="accent5">
                    <a:lumMod val="50000"/>
                  </a:schemeClr>
                </a:solidFill>
                <a:latin typeface="HelveticaNeueLT Std Lt"/>
              </a:rPr>
              <a:t>NIDA pārskatīšana</a:t>
            </a:r>
          </a:p>
        </p:txBody>
      </p:sp>
      <p:sp>
        <p:nvSpPr>
          <p:cNvPr id="3" name="Inhaltsplatzhalter 2">
            <a:extLst>
              <a:ext uri="{FF2B5EF4-FFF2-40B4-BE49-F238E27FC236}">
                <a16:creationId xmlns:a16="http://schemas.microsoft.com/office/drawing/2014/main" id="{DD56689C-FDFE-40AC-8288-40152A1B2809}"/>
              </a:ext>
            </a:extLst>
          </p:cNvPr>
          <p:cNvSpPr>
            <a:spLocks noGrp="1"/>
          </p:cNvSpPr>
          <p:nvPr>
            <p:ph idx="1"/>
          </p:nvPr>
        </p:nvSpPr>
        <p:spPr>
          <a:xfrm>
            <a:off x="457200" y="1600200"/>
            <a:ext cx="8534400" cy="4525963"/>
          </a:xfrm>
        </p:spPr>
        <p:txBody>
          <a:bodyPr>
            <a:normAutofit/>
          </a:bodyPr>
          <a:lstStyle/>
          <a:p>
            <a:pPr algn="just">
              <a:buFont typeface="Wingdings" panose="05000000000000000000" pitchFamily="2" charset="2"/>
              <a:buChar char="§"/>
            </a:pPr>
            <a:r>
              <a:rPr lang="lv-LV" sz="2200" dirty="0">
                <a:latin typeface="HelveticaNeueLT Std Lt"/>
              </a:rPr>
              <a:t>89.apsvērumā teikts, ka NIDA pārskatīšana var būt neieciešama savlaicīgi pēc sākotnējā novērtējuma. Veicot NIDA, dokumentācijā būtu jāiekļauj laika posmi, pēc kuriem veicama NIDA kārtējā pārbaude vai atjaunošana nākotnē. </a:t>
            </a:r>
          </a:p>
          <a:p>
            <a:pPr algn="just">
              <a:buFont typeface="Wingdings" panose="05000000000000000000" pitchFamily="2" charset="2"/>
              <a:buChar char="§"/>
            </a:pPr>
            <a:r>
              <a:rPr lang="lv-LV" sz="2200" dirty="0">
                <a:latin typeface="HelveticaNeueLT Std Lt"/>
              </a:rPr>
              <a:t>Jāņem vērā tehnoloģiju attīstība, jauns tiesiskais regulējums un izmaiņas apstrādes kārtībā. Ja iestājas risks, ir jāveic jauns NIDA.</a:t>
            </a:r>
          </a:p>
          <a:p>
            <a:pPr algn="just">
              <a:buFont typeface="Wingdings" panose="05000000000000000000" pitchFamily="2" charset="2"/>
              <a:buChar char="§"/>
            </a:pPr>
            <a:r>
              <a:rPr lang="lv-LV" sz="2200" dirty="0">
                <a:latin typeface="HelveticaNeueLT Std Lt"/>
              </a:rPr>
              <a:t>Dokumentācijā un pārskatā jānorāda ne tikai informācija par veikto NIDA, bet arī jāuzskaita jebkādi iemesli, kāpēc nav pabeigts pilns NIDA vai pārtraukts NIDA pēc tam, kad konstatēti lieli riski datu subjektiem.</a:t>
            </a:r>
          </a:p>
          <a:p>
            <a:endParaRPr lang="de-AT" sz="2000" dirty="0"/>
          </a:p>
        </p:txBody>
      </p:sp>
    </p:spTree>
    <p:extLst>
      <p:ext uri="{BB962C8B-B14F-4D97-AF65-F5344CB8AC3E}">
        <p14:creationId xmlns:p14="http://schemas.microsoft.com/office/powerpoint/2010/main" val="730692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object&#10;&#10;Description generated with very high confidence">
            <a:extLst>
              <a:ext uri="{FF2B5EF4-FFF2-40B4-BE49-F238E27FC236}">
                <a16:creationId xmlns:a16="http://schemas.microsoft.com/office/drawing/2014/main" id="{E36D7893-90BF-423B-9AF0-8CE6B0ED4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318418"/>
            <a:ext cx="4221164" cy="4221164"/>
          </a:xfrm>
          <a:prstGeom prst="rect">
            <a:avLst/>
          </a:prstGeom>
        </p:spPr>
      </p:pic>
      <p:sp>
        <p:nvSpPr>
          <p:cNvPr id="2" name="Заглавие 1">
            <a:extLst>
              <a:ext uri="{FF2B5EF4-FFF2-40B4-BE49-F238E27FC236}">
                <a16:creationId xmlns:a16="http://schemas.microsoft.com/office/drawing/2014/main" id="{30B2BE8B-2EF4-4CD9-91AB-8200E20EB067}"/>
              </a:ext>
            </a:extLst>
          </p:cNvPr>
          <p:cNvSpPr>
            <a:spLocks noGrp="1"/>
          </p:cNvSpPr>
          <p:nvPr>
            <p:ph type="title"/>
          </p:nvPr>
        </p:nvSpPr>
        <p:spPr/>
        <p:txBody>
          <a:bodyPr>
            <a:normAutofit/>
          </a:bodyPr>
          <a:lstStyle/>
          <a:p>
            <a:r>
              <a:rPr lang="lv-LV" sz="3300" b="1" dirty="0">
                <a:solidFill>
                  <a:schemeClr val="accent5">
                    <a:lumMod val="50000"/>
                  </a:schemeClr>
                </a:solidFill>
                <a:latin typeface="HelveticaNeueLT Std Lt"/>
              </a:rPr>
              <a:t>Apspriešanās ar datu uzraudzības iestādi saskaņā ar VDAR 36.pantu</a:t>
            </a:r>
            <a:endParaRPr lang="en-US" sz="3300" b="1" dirty="0">
              <a:solidFill>
                <a:schemeClr val="accent5">
                  <a:lumMod val="50000"/>
                </a:schemeClr>
              </a:solidFill>
              <a:latin typeface="HelveticaNeueLT Std Lt"/>
            </a:endParaRPr>
          </a:p>
        </p:txBody>
      </p:sp>
      <p:sp>
        <p:nvSpPr>
          <p:cNvPr id="3" name="Контейнер за съдържание 2">
            <a:extLst>
              <a:ext uri="{FF2B5EF4-FFF2-40B4-BE49-F238E27FC236}">
                <a16:creationId xmlns:a16="http://schemas.microsoft.com/office/drawing/2014/main" id="{40BD325E-0C29-40C4-A85A-D488E8070E32}"/>
              </a:ext>
            </a:extLst>
          </p:cNvPr>
          <p:cNvSpPr>
            <a:spLocks noGrp="1"/>
          </p:cNvSpPr>
          <p:nvPr>
            <p:ph idx="1"/>
          </p:nvPr>
        </p:nvSpPr>
        <p:spPr>
          <a:xfrm>
            <a:off x="228600" y="1417638"/>
            <a:ext cx="4648200" cy="4525963"/>
          </a:xfrm>
        </p:spPr>
        <p:txBody>
          <a:bodyPr>
            <a:normAutofit/>
          </a:bodyPr>
          <a:lstStyle/>
          <a:p>
            <a:pPr algn="just">
              <a:buFont typeface="Wingdings" panose="05000000000000000000" pitchFamily="2" charset="2"/>
              <a:buChar char="§"/>
            </a:pPr>
            <a:r>
              <a:rPr lang="lv-LV" sz="2200" dirty="0">
                <a:latin typeface="HelveticaNeueLT Std Lt"/>
              </a:rPr>
              <a:t>Datu pārzinim ir jākonsultējas ar datu aizsardzības iestādi (DAI), ja NIDA atklāj </a:t>
            </a:r>
            <a:r>
              <a:rPr lang="lv-LV" sz="2200" b="1" dirty="0">
                <a:latin typeface="HelveticaNeueLT Std Lt"/>
              </a:rPr>
              <a:t>augstus riskus</a:t>
            </a:r>
            <a:r>
              <a:rPr lang="lv-LV" sz="2200" dirty="0">
                <a:latin typeface="HelveticaNeueLT Std Lt"/>
              </a:rPr>
              <a:t>.</a:t>
            </a:r>
          </a:p>
          <a:p>
            <a:pPr algn="just">
              <a:buFont typeface="Wingdings" panose="05000000000000000000" pitchFamily="2" charset="2"/>
              <a:buChar char="§"/>
            </a:pPr>
            <a:r>
              <a:rPr lang="lv-LV" sz="2200" dirty="0">
                <a:latin typeface="HelveticaNeueLT Std Lt"/>
              </a:rPr>
              <a:t>DAI ir jāreaģē uz šo pieprasījumu apspriesties </a:t>
            </a:r>
            <a:r>
              <a:rPr lang="lv-LV" sz="2200" b="1" dirty="0">
                <a:latin typeface="HelveticaNeueLT Std Lt"/>
              </a:rPr>
              <a:t>četrpadsmit nedēļu laikā</a:t>
            </a:r>
            <a:r>
              <a:rPr lang="lv-LV" sz="2200" dirty="0">
                <a:latin typeface="HelveticaNeueLT Std Lt"/>
              </a:rPr>
              <a:t>. </a:t>
            </a:r>
          </a:p>
          <a:p>
            <a:pPr algn="just">
              <a:buFont typeface="Wingdings" panose="05000000000000000000" pitchFamily="2" charset="2"/>
              <a:buChar char="§"/>
            </a:pPr>
            <a:r>
              <a:rPr lang="lv-LV" sz="2200" dirty="0">
                <a:latin typeface="HelveticaNeueLT Std Lt"/>
              </a:rPr>
              <a:t>Sarežģītiem un inovatīviem projektiem ir ieteicams pēc iespējas agrāk uzsākt NIDA, lai jebkuru DAI ieteikumu varētu ņemt vērā projekta plāna īstenošanā.</a:t>
            </a:r>
          </a:p>
        </p:txBody>
      </p:sp>
    </p:spTree>
    <p:extLst>
      <p:ext uri="{BB962C8B-B14F-4D97-AF65-F5344CB8AC3E}">
        <p14:creationId xmlns:p14="http://schemas.microsoft.com/office/powerpoint/2010/main" val="290880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5F025-AE6E-4E1A-8406-A1A37C8D2938}"/>
              </a:ext>
            </a:extLst>
          </p:cNvPr>
          <p:cNvSpPr>
            <a:spLocks noGrp="1"/>
          </p:cNvSpPr>
          <p:nvPr>
            <p:ph type="title"/>
          </p:nvPr>
        </p:nvSpPr>
        <p:spPr/>
        <p:txBody>
          <a:bodyPr/>
          <a:lstStyle/>
          <a:p>
            <a:r>
              <a:rPr lang="lv-LV" sz="3300" b="1" dirty="0">
                <a:solidFill>
                  <a:schemeClr val="accent5">
                    <a:lumMod val="50000"/>
                  </a:schemeClr>
                </a:solidFill>
                <a:latin typeface="HelveticaNeueLT Std Lt"/>
              </a:rPr>
              <a:t>Kurš atbildīgs par NIDA veikšanu?</a:t>
            </a:r>
          </a:p>
        </p:txBody>
      </p:sp>
      <p:sp>
        <p:nvSpPr>
          <p:cNvPr id="3" name="Inhaltsplatzhalter 2">
            <a:extLst>
              <a:ext uri="{FF2B5EF4-FFF2-40B4-BE49-F238E27FC236}">
                <a16:creationId xmlns:a16="http://schemas.microsoft.com/office/drawing/2014/main" id="{9E7F35F3-B8ED-4FAE-B19C-898E9B2230A6}"/>
              </a:ext>
            </a:extLst>
          </p:cNvPr>
          <p:cNvSpPr>
            <a:spLocks noGrp="1"/>
          </p:cNvSpPr>
          <p:nvPr>
            <p:ph idx="1"/>
          </p:nvPr>
        </p:nvSpPr>
        <p:spPr>
          <a:xfrm>
            <a:off x="457200" y="1600200"/>
            <a:ext cx="8534400" cy="4525963"/>
          </a:xfrm>
        </p:spPr>
        <p:txBody>
          <a:bodyPr>
            <a:normAutofit/>
          </a:bodyPr>
          <a:lstStyle/>
          <a:p>
            <a:pPr algn="just">
              <a:buFont typeface="Wingdings" panose="05000000000000000000" pitchFamily="2" charset="2"/>
              <a:buChar char="§"/>
            </a:pPr>
            <a:r>
              <a:rPr lang="lv-LV" sz="2000" dirty="0">
                <a:latin typeface="HelveticaNeueLT Std Lt"/>
              </a:rPr>
              <a:t>Par NIDA veikšanu atbildīgs ir pārzinis.</a:t>
            </a:r>
          </a:p>
          <a:p>
            <a:pPr lvl="1" algn="just">
              <a:buFont typeface="Wingdings" panose="05000000000000000000" pitchFamily="2" charset="2"/>
              <a:buChar char="Ø"/>
            </a:pPr>
            <a:r>
              <a:rPr lang="lv-LV" sz="1800" dirty="0">
                <a:latin typeface="HelveticaNeueLT Std Lt"/>
              </a:rPr>
              <a:t>Sākotnēji Komisijas priekšlikums bija uzticēt NIDA datu apstrādātājam, kas rīkojas pārziņa uzdevumā. </a:t>
            </a:r>
          </a:p>
          <a:p>
            <a:pPr lvl="1" algn="just">
              <a:buFont typeface="Wingdings" panose="05000000000000000000" pitchFamily="2" charset="2"/>
              <a:buChar char="Ø"/>
            </a:pPr>
            <a:r>
              <a:rPr lang="lv-LV" sz="1800" dirty="0">
                <a:latin typeface="HelveticaNeueLT Std Lt"/>
              </a:rPr>
              <a:t>Savukārt 95.apsvērums tikai prasa, lai nepieciešamības gadījumā un pēc pieprasījuma apstrādātājs palīdzētu pārzinim.</a:t>
            </a:r>
          </a:p>
          <a:p>
            <a:pPr lvl="1" algn="just">
              <a:buFont typeface="Wingdings" panose="05000000000000000000" pitchFamily="2" charset="2"/>
              <a:buChar char="Ø"/>
            </a:pPr>
            <a:endParaRPr lang="lv-LV" sz="1800" dirty="0">
              <a:latin typeface="HelveticaNeueLT Std Lt"/>
            </a:endParaRPr>
          </a:p>
          <a:p>
            <a:pPr algn="just">
              <a:buFont typeface="Wingdings" panose="05000000000000000000" pitchFamily="2" charset="2"/>
              <a:buChar char="§"/>
            </a:pPr>
            <a:r>
              <a:rPr lang="lv-LV" sz="2000" dirty="0">
                <a:latin typeface="HelveticaNeueLT Std Lt"/>
              </a:rPr>
              <a:t>Praksē: būtu lietderīgi līgumā paredzēt apstrādātāja iesaisti un aktīvu atbalstīšanu NIDA procesā. </a:t>
            </a:r>
          </a:p>
          <a:p>
            <a:pPr lvl="1" algn="just">
              <a:buFont typeface="Wingdings" panose="05000000000000000000" pitchFamily="2" charset="2"/>
              <a:buChar char="Ø"/>
            </a:pPr>
            <a:r>
              <a:rPr lang="lv-LV" sz="1800" dirty="0">
                <a:latin typeface="HelveticaNeueLT Std Lt"/>
              </a:rPr>
              <a:t>Tas būtu arī saskaņā ar 28.panta 3.punkta f) apakšpunktu, kas paredz, ka līgumā par apstrādi jāparedz, ka apstrādātājs nodrošina 32. līdz 36.pantā noteikto pienākumu izpildi.</a:t>
            </a:r>
          </a:p>
        </p:txBody>
      </p:sp>
    </p:spTree>
    <p:extLst>
      <p:ext uri="{BB962C8B-B14F-4D97-AF65-F5344CB8AC3E}">
        <p14:creationId xmlns:p14="http://schemas.microsoft.com/office/powerpoint/2010/main" val="2987793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E1799B-A601-43E2-AB1B-35B1C024C559}"/>
              </a:ext>
            </a:extLst>
          </p:cNvPr>
          <p:cNvSpPr>
            <a:spLocks noGrp="1"/>
          </p:cNvSpPr>
          <p:nvPr>
            <p:ph type="title"/>
          </p:nvPr>
        </p:nvSpPr>
        <p:spPr/>
        <p:txBody>
          <a:bodyPr/>
          <a:lstStyle/>
          <a:p>
            <a:r>
              <a:rPr lang="lv-LV" sz="3300" b="1" dirty="0">
                <a:solidFill>
                  <a:schemeClr val="accent5">
                    <a:lumMod val="50000"/>
                  </a:schemeClr>
                </a:solidFill>
                <a:latin typeface="HelveticaNeueLT Std Lt"/>
              </a:rPr>
              <a:t>Minimālās prasības NIDA</a:t>
            </a:r>
            <a:endParaRPr lang="en-GB" sz="3300" b="1" dirty="0">
              <a:solidFill>
                <a:schemeClr val="accent5">
                  <a:lumMod val="50000"/>
                </a:schemeClr>
              </a:solidFill>
              <a:latin typeface="HelveticaNeueLT Std Lt"/>
            </a:endParaRPr>
          </a:p>
        </p:txBody>
      </p:sp>
      <p:sp>
        <p:nvSpPr>
          <p:cNvPr id="3" name="Inhaltsplatzhalter 2">
            <a:extLst>
              <a:ext uri="{FF2B5EF4-FFF2-40B4-BE49-F238E27FC236}">
                <a16:creationId xmlns:a16="http://schemas.microsoft.com/office/drawing/2014/main" id="{6F8EB0B2-99D2-4E4F-B532-47B581BD1694}"/>
              </a:ext>
            </a:extLst>
          </p:cNvPr>
          <p:cNvSpPr>
            <a:spLocks noGrp="1"/>
          </p:cNvSpPr>
          <p:nvPr>
            <p:ph idx="1"/>
          </p:nvPr>
        </p:nvSpPr>
        <p:spPr>
          <a:xfrm>
            <a:off x="609600" y="1295400"/>
            <a:ext cx="8229600" cy="4525963"/>
          </a:xfrm>
        </p:spPr>
        <p:txBody>
          <a:bodyPr>
            <a:normAutofit fontScale="62500" lnSpcReduction="20000"/>
          </a:bodyPr>
          <a:lstStyle/>
          <a:p>
            <a:pPr marL="0" indent="0" algn="just">
              <a:buNone/>
            </a:pPr>
            <a:r>
              <a:rPr lang="lv-LV" dirty="0">
                <a:latin typeface="HelveticaNeueLT Std Lt"/>
              </a:rPr>
              <a:t>VDAR 35.panta 7.punkta a) līdz d) apakšpunkti kopā ar 84. un 90.apsvērumu kā minimumu nosaka:</a:t>
            </a:r>
          </a:p>
          <a:p>
            <a:pPr marL="514350" indent="-514350" algn="just">
              <a:buFont typeface="+mj-lt"/>
              <a:buAutoNum type="alphaLcParenR"/>
            </a:pPr>
            <a:r>
              <a:rPr lang="lv-LV" dirty="0">
                <a:latin typeface="HelveticaNeueLT Std Lt"/>
              </a:rPr>
              <a:t>plānotās apstrādes darbības un apstrādes nolūki, tostarp attiecīgā gadījumā pārziņa leģitīmo interešu sistemātisks apraksts;</a:t>
            </a:r>
          </a:p>
          <a:p>
            <a:pPr marL="514350" indent="-514350" algn="just">
              <a:buFont typeface="+mj-lt"/>
              <a:buAutoNum type="alphaLcParenR"/>
            </a:pPr>
            <a:r>
              <a:rPr lang="lv-LV" dirty="0">
                <a:latin typeface="HelveticaNeueLT Std Lt"/>
              </a:rPr>
              <a:t>novērtējums par apstrādes darbību nepieciešamību un samērīgumu attiecībā uz nolūkiem;</a:t>
            </a:r>
          </a:p>
          <a:p>
            <a:pPr marL="514350" indent="-514350" algn="just">
              <a:buFont typeface="+mj-lt"/>
              <a:buAutoNum type="alphaLcParenR"/>
            </a:pPr>
            <a:r>
              <a:rPr lang="lv-LV" dirty="0">
                <a:latin typeface="HelveticaNeueLT Std Lt"/>
              </a:rPr>
              <a:t>novērtējums par 1. punktā minētajiem riskiem datu subjektu tiesībām un brīvībām; un</a:t>
            </a:r>
          </a:p>
          <a:p>
            <a:pPr marL="514350" indent="-514350" algn="just">
              <a:buFont typeface="+mj-lt"/>
              <a:buAutoNum type="alphaLcParenR"/>
            </a:pPr>
            <a:r>
              <a:rPr lang="lv-LV" dirty="0">
                <a:latin typeface="HelveticaNeueLT Std Lt"/>
              </a:rPr>
              <a:t>pasākumi, kas paredzēti risku novēršanai, tostarp garantijas, drošības pasākumi un mehānismi, ar ko nodrošina personas datu aizsardzību un uzskatāmi parāda, ka ir ievērota šī regula, ņemot vērā datu subjektu un citu attiecīgo personu tiesības un leģitīmās intereses.</a:t>
            </a:r>
          </a:p>
          <a:p>
            <a:pPr marL="0" indent="0" algn="just">
              <a:buNone/>
            </a:pPr>
            <a:endParaRPr lang="lv-LV" dirty="0">
              <a:latin typeface="HelveticaNeueLT Std Lt"/>
            </a:endParaRPr>
          </a:p>
          <a:p>
            <a:pPr marL="0" indent="0" algn="just">
              <a:buNone/>
            </a:pPr>
            <a:r>
              <a:rPr lang="lv-LV" dirty="0">
                <a:latin typeface="HelveticaNeueLT Std Lt"/>
              </a:rPr>
              <a:t>c) un d) apakšpunkti ir VDAR tā sauktās "uz risku balstītas pieejas" izpausmes.</a:t>
            </a:r>
          </a:p>
        </p:txBody>
      </p:sp>
    </p:spTree>
    <p:extLst>
      <p:ext uri="{BB962C8B-B14F-4D97-AF65-F5344CB8AC3E}">
        <p14:creationId xmlns:p14="http://schemas.microsoft.com/office/powerpoint/2010/main" val="3319662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lv-LV" sz="3300" b="1" dirty="0">
                <a:solidFill>
                  <a:schemeClr val="accent5">
                    <a:lumMod val="50000"/>
                  </a:schemeClr>
                </a:solidFill>
                <a:latin typeface="HelveticaNeueLT Std Lt"/>
              </a:rPr>
              <a:t>Novērtējuma par ietekmi uz datu aizsardzību veikšana </a:t>
            </a:r>
            <a:r>
              <a:rPr lang="en-GB" sz="3300" b="1" dirty="0">
                <a:solidFill>
                  <a:schemeClr val="accent5">
                    <a:lumMod val="50000"/>
                  </a:schemeClr>
                </a:solidFill>
                <a:latin typeface="HelveticaNeueLT Std Lt"/>
              </a:rPr>
              <a:t> – </a:t>
            </a:r>
            <a:r>
              <a:rPr lang="lv-LV" sz="3300" b="1" dirty="0">
                <a:solidFill>
                  <a:schemeClr val="accent5">
                    <a:lumMod val="50000"/>
                  </a:schemeClr>
                </a:solidFill>
                <a:latin typeface="HelveticaNeueLT Std Lt"/>
              </a:rPr>
              <a:t>kontrolsaraksts (I)</a:t>
            </a:r>
            <a:endParaRPr lang="en-GB" sz="3300" b="1" dirty="0">
              <a:latin typeface="HelveticaNeueLT Std Lt"/>
            </a:endParaRPr>
          </a:p>
        </p:txBody>
      </p:sp>
      <p:sp>
        <p:nvSpPr>
          <p:cNvPr id="3" name="Inhaltsplatzhalter 2"/>
          <p:cNvSpPr>
            <a:spLocks noGrp="1"/>
          </p:cNvSpPr>
          <p:nvPr>
            <p:ph idx="1"/>
          </p:nvPr>
        </p:nvSpPr>
        <p:spPr/>
        <p:txBody>
          <a:bodyPr>
            <a:normAutofit/>
          </a:bodyPr>
          <a:lstStyle/>
          <a:p>
            <a:pPr marL="457200" indent="-457200" algn="just">
              <a:buFont typeface="+mj-lt"/>
              <a:buAutoNum type="arabicPeriod"/>
            </a:pPr>
            <a:r>
              <a:rPr lang="lv-LV" sz="2000" dirty="0">
                <a:latin typeface="HelveticaNeueLT Std Lt"/>
              </a:rPr>
              <a:t>Projekta sagatave:</a:t>
            </a:r>
          </a:p>
          <a:p>
            <a:pPr marL="457200" lvl="1" indent="-280988" algn="just">
              <a:buFont typeface="Wingdings" panose="05000000000000000000" pitchFamily="2" charset="2"/>
              <a:buChar char="§"/>
              <a:tabLst>
                <a:tab pos="398463" algn="l"/>
              </a:tabLst>
            </a:pPr>
            <a:r>
              <a:rPr lang="lv-LV" sz="1800" dirty="0">
                <a:latin typeface="HelveticaNeueLT Std Lt"/>
              </a:rPr>
              <a:t>Komandas izveidošana: juristi, speciālisti, specializētie departamenti, iespējams datu aizsardzības speciālisti, ja nepieciešams – ārējie eksperti</a:t>
            </a:r>
          </a:p>
          <a:p>
            <a:pPr marL="796925" lvl="1" indent="-280988" algn="just">
              <a:buFont typeface="Wingdings" panose="05000000000000000000" pitchFamily="2" charset="2"/>
              <a:buChar char="Ø"/>
            </a:pPr>
            <a:r>
              <a:rPr lang="lv-LV" sz="1600" dirty="0">
                <a:latin typeface="HelveticaNeueLT Std Lt"/>
              </a:rPr>
              <a:t>Laika un resursu plānošana</a:t>
            </a:r>
          </a:p>
          <a:p>
            <a:pPr marL="796925" lvl="1" indent="-280988" algn="just">
              <a:buFont typeface="Wingdings" panose="05000000000000000000" pitchFamily="2" charset="2"/>
              <a:buChar char="Ø"/>
            </a:pPr>
            <a:r>
              <a:rPr lang="lv-LV" sz="1600" dirty="0">
                <a:latin typeface="HelveticaNeueLT Std Lt"/>
              </a:rPr>
              <a:t>Vadības iesaiste</a:t>
            </a:r>
          </a:p>
          <a:p>
            <a:pPr marL="457200" indent="-457200" algn="just">
              <a:buFont typeface="+mj-lt"/>
              <a:buAutoNum type="arabicPeriod"/>
            </a:pPr>
            <a:r>
              <a:rPr lang="lv-LV" sz="2000" dirty="0">
                <a:latin typeface="HelveticaNeueLT Std Lt"/>
              </a:rPr>
              <a:t>Aprakstiet plānoto apstrādi, tostarp tās nolūkus</a:t>
            </a:r>
          </a:p>
          <a:p>
            <a:pPr marL="457200" indent="-457200" algn="just">
              <a:buFont typeface="+mj-lt"/>
              <a:buAutoNum type="arabicPeriod"/>
            </a:pPr>
            <a:r>
              <a:rPr lang="lv-LV" sz="2000" dirty="0">
                <a:latin typeface="HelveticaNeueLT Std Lt"/>
              </a:rPr>
              <a:t>Datu subjektu vai viņu pārstāvju viedokļu iegūšana </a:t>
            </a:r>
          </a:p>
          <a:p>
            <a:pPr marL="796925" indent="-339725" algn="just">
              <a:buFont typeface="Wingdings" panose="05000000000000000000" pitchFamily="2" charset="2"/>
              <a:buChar char="Ø"/>
            </a:pPr>
            <a:r>
              <a:rPr lang="lv-LV" sz="1600" dirty="0">
                <a:latin typeface="HelveticaNeueLT Std Lt"/>
              </a:rPr>
              <a:t>Pienākums, ja šāda situācija iespējama vai ir paredzama</a:t>
            </a:r>
          </a:p>
          <a:p>
            <a:pPr marL="796925" indent="-339725" algn="just">
              <a:buFont typeface="Wingdings" panose="05000000000000000000" pitchFamily="2" charset="2"/>
              <a:buChar char="Ø"/>
            </a:pPr>
            <a:r>
              <a:rPr lang="lv-LV" sz="1600" dirty="0">
                <a:latin typeface="HelveticaNeueLT Std Lt"/>
              </a:rPr>
              <a:t>Attiecas uz skarto personu informāciju</a:t>
            </a:r>
          </a:p>
          <a:p>
            <a:pPr marL="0" indent="0" algn="just" defTabSz="457200">
              <a:buNone/>
            </a:pPr>
            <a:r>
              <a:rPr lang="lv-LV" sz="2000" dirty="0">
                <a:latin typeface="HelveticaNeueLT Std Lt"/>
              </a:rPr>
              <a:t>4. 	Novērtējiet nepieciešamību un proporcionalitāti</a:t>
            </a:r>
          </a:p>
          <a:p>
            <a:pPr marL="0" indent="0">
              <a:buNone/>
            </a:pPr>
            <a:endParaRPr lang="lv-LV" dirty="0"/>
          </a:p>
          <a:p>
            <a:endParaRPr lang="de-AT" dirty="0"/>
          </a:p>
        </p:txBody>
      </p:sp>
      <p:pic>
        <p:nvPicPr>
          <p:cNvPr id="5" name="Picture 4">
            <a:extLst>
              <a:ext uri="{FF2B5EF4-FFF2-40B4-BE49-F238E27FC236}">
                <a16:creationId xmlns:a16="http://schemas.microsoft.com/office/drawing/2014/main" id="{0F547B67-565C-405E-AA02-BA57D6573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863181"/>
            <a:ext cx="4065639" cy="2261512"/>
          </a:xfrm>
          <a:prstGeom prst="rect">
            <a:avLst/>
          </a:prstGeom>
        </p:spPr>
      </p:pic>
    </p:spTree>
    <p:extLst>
      <p:ext uri="{BB962C8B-B14F-4D97-AF65-F5344CB8AC3E}">
        <p14:creationId xmlns:p14="http://schemas.microsoft.com/office/powerpoint/2010/main" val="2615916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lv-LV" sz="3300" b="1" dirty="0">
                <a:solidFill>
                  <a:schemeClr val="accent5">
                    <a:lumMod val="50000"/>
                  </a:schemeClr>
                </a:solidFill>
                <a:latin typeface="HelveticaNeueLT Std Lt"/>
              </a:rPr>
              <a:t>Novērtējuma par ietekmi uz datu aizsardzību veikšana  – kontrolsaraksts (II)</a:t>
            </a:r>
            <a:endParaRPr lang="lv-LV" sz="3300" b="1" dirty="0">
              <a:solidFill>
                <a:srgbClr val="FF0000"/>
              </a:solidFill>
              <a:latin typeface="HelveticaNeueLT Std Lt"/>
            </a:endParaRPr>
          </a:p>
        </p:txBody>
      </p:sp>
      <p:sp>
        <p:nvSpPr>
          <p:cNvPr id="3" name="Inhaltsplatzhalter 2"/>
          <p:cNvSpPr>
            <a:spLocks noGrp="1"/>
          </p:cNvSpPr>
          <p:nvPr>
            <p:ph idx="1"/>
          </p:nvPr>
        </p:nvSpPr>
        <p:spPr/>
        <p:txBody>
          <a:bodyPr>
            <a:normAutofit/>
          </a:bodyPr>
          <a:lstStyle/>
          <a:p>
            <a:pPr marL="457200" indent="-457200" algn="just">
              <a:buFont typeface="+mj-lt"/>
              <a:buAutoNum type="arabicPeriod" startAt="5"/>
            </a:pPr>
            <a:r>
              <a:rPr lang="lv-LV" sz="2000" dirty="0">
                <a:latin typeface="HelveticaNeueLT Std Lt"/>
              </a:rPr>
              <a:t>Noteikt un novērtēt riskus skartajām personām:</a:t>
            </a:r>
          </a:p>
          <a:p>
            <a:pPr marL="796925" algn="just">
              <a:buFont typeface="Wingdings" panose="05000000000000000000" pitchFamily="2" charset="2"/>
              <a:buChar char="Ø"/>
            </a:pPr>
            <a:r>
              <a:rPr lang="lv-LV" sz="1600" dirty="0">
                <a:latin typeface="HelveticaNeueLT Std Lt"/>
              </a:rPr>
              <a:t>Iespējamība</a:t>
            </a:r>
          </a:p>
          <a:p>
            <a:pPr marL="796925" algn="just">
              <a:buFont typeface="Wingdings" panose="05000000000000000000" pitchFamily="2" charset="2"/>
              <a:buChar char="Ø"/>
            </a:pPr>
            <a:r>
              <a:rPr lang="lv-LV" sz="1600" dirty="0">
                <a:latin typeface="HelveticaNeueLT Std Lt"/>
              </a:rPr>
              <a:t>Riska realizācijas sekas</a:t>
            </a:r>
          </a:p>
          <a:p>
            <a:pPr marL="796925" algn="just">
              <a:buFont typeface="Wingdings" panose="05000000000000000000" pitchFamily="2" charset="2"/>
              <a:buChar char="Ø"/>
            </a:pPr>
            <a:r>
              <a:rPr lang="lv-LV" sz="1600" dirty="0">
                <a:latin typeface="HelveticaNeueLT Std Lt"/>
              </a:rPr>
              <a:t>Šo divu faktoru rezultāts ir galīgā riska vērtība </a:t>
            </a:r>
          </a:p>
          <a:p>
            <a:pPr marL="457200" indent="-457200" algn="just">
              <a:buNone/>
              <a:tabLst>
                <a:tab pos="457200" algn="l"/>
              </a:tabLst>
            </a:pPr>
            <a:r>
              <a:rPr lang="lv-LV" sz="2000" dirty="0">
                <a:latin typeface="HelveticaNeueLT Std Lt"/>
              </a:rPr>
              <a:t>6. 	Pasākumi risku novēršanai</a:t>
            </a:r>
          </a:p>
          <a:p>
            <a:pPr marL="457200" indent="-457200" algn="just">
              <a:buNone/>
              <a:tabLst>
                <a:tab pos="457200" algn="l"/>
              </a:tabLst>
            </a:pPr>
            <a:r>
              <a:rPr lang="lv-LV" sz="2000" dirty="0">
                <a:latin typeface="HelveticaNeueLT Std Lt"/>
              </a:rPr>
              <a:t>7. 	Novērtējuma par ietekmi uz datu aizsardzību dokumentācija (ziņojums), kas apliecina atbilstību VDAR prasībām</a:t>
            </a:r>
          </a:p>
          <a:p>
            <a:pPr marL="0" indent="0" algn="just" defTabSz="457200">
              <a:buNone/>
            </a:pPr>
            <a:r>
              <a:rPr lang="lv-LV" sz="2000" dirty="0">
                <a:latin typeface="HelveticaNeueLT Std Lt"/>
              </a:rPr>
              <a:t>8. 	Pastāvīga pārbaude/vērtējums, ka novērtējumā par ietekmi uz privātumu sniegtie pieņēmumi un prognozes bija pareizi un ka apstrāde veikta saskaņā ar NIDA specifikācijām</a:t>
            </a:r>
            <a:endParaRPr lang="lv-LV" dirty="0"/>
          </a:p>
          <a:p>
            <a:endParaRPr lang="lv-LV" dirty="0"/>
          </a:p>
        </p:txBody>
      </p:sp>
    </p:spTree>
    <p:extLst>
      <p:ext uri="{BB962C8B-B14F-4D97-AF65-F5344CB8AC3E}">
        <p14:creationId xmlns:p14="http://schemas.microsoft.com/office/powerpoint/2010/main" val="342654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p:cNvGraphicFramePr>
            <a:graphicFrameLocks noGrp="1"/>
          </p:cNvGraphicFramePr>
          <p:nvPr>
            <p:ph idx="1"/>
            <p:extLst>
              <p:ext uri="{D42A27DB-BD31-4B8C-83A1-F6EECF244321}">
                <p14:modId xmlns:p14="http://schemas.microsoft.com/office/powerpoint/2010/main" val="1757939078"/>
              </p:ext>
            </p:extLst>
          </p:nvPr>
        </p:nvGraphicFramePr>
        <p:xfrm>
          <a:off x="457200" y="1371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7947FA8-6AD5-4BB1-83A8-8B3A2B808744}" type="slidenum">
              <a:rPr lang="de-DE" altLang="de-DE" smtClean="0"/>
              <a:t>2</a:t>
            </a:fld>
            <a:endParaRPr lang="de-DE" altLang="de-DE" dirty="0"/>
          </a:p>
        </p:txBody>
      </p:sp>
      <p:sp>
        <p:nvSpPr>
          <p:cNvPr id="3" name="Rechteck 2"/>
          <p:cNvSpPr/>
          <p:nvPr/>
        </p:nvSpPr>
        <p:spPr>
          <a:xfrm>
            <a:off x="114300" y="70117"/>
            <a:ext cx="8915400" cy="1107996"/>
          </a:xfrm>
          <a:prstGeom prst="rect">
            <a:avLst/>
          </a:prstGeom>
        </p:spPr>
        <p:txBody>
          <a:bodyPr wrap="square">
            <a:spAutoFit/>
          </a:bodyPr>
          <a:lstStyle/>
          <a:p>
            <a:pPr algn="ctr">
              <a:spcBef>
                <a:spcPct val="0"/>
              </a:spcBef>
            </a:pPr>
            <a:r>
              <a:rPr lang="lv-LV" sz="3300" b="1" dirty="0">
                <a:solidFill>
                  <a:schemeClr val="accent5">
                    <a:lumMod val="50000"/>
                  </a:schemeClr>
                </a:solidFill>
                <a:latin typeface="HelveticaNeueLT Std Lt"/>
                <a:ea typeface="+mj-ea"/>
                <a:cs typeface="+mj-cs"/>
              </a:rPr>
              <a:t>Nepieciešamība veikt novērtējumu par ietekmi no datu subjektu viedokļa</a:t>
            </a:r>
            <a:endParaRPr lang="en-GB" sz="3300" b="1" dirty="0">
              <a:solidFill>
                <a:schemeClr val="accent5">
                  <a:lumMod val="50000"/>
                </a:schemeClr>
              </a:solidFill>
              <a:latin typeface="HelveticaNeueLT Std Lt"/>
              <a:ea typeface="+mj-ea"/>
              <a:cs typeface="+mj-cs"/>
            </a:endParaRPr>
          </a:p>
        </p:txBody>
      </p:sp>
    </p:spTree>
    <p:extLst>
      <p:ext uri="{BB962C8B-B14F-4D97-AF65-F5344CB8AC3E}">
        <p14:creationId xmlns:p14="http://schemas.microsoft.com/office/powerpoint/2010/main" val="204818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graphicEl>
                                              <a:dgm id="{FB6C9393-3B56-4653-9139-B8DB431C6860}"/>
                                            </p:graphicEl>
                                          </p:spTgt>
                                        </p:tgtEl>
                                        <p:attrNameLst>
                                          <p:attrName>style.visibility</p:attrName>
                                        </p:attrNameLst>
                                      </p:cBhvr>
                                      <p:to>
                                        <p:strVal val="visible"/>
                                      </p:to>
                                    </p:set>
                                    <p:anim calcmode="lin" valueType="num">
                                      <p:cBhvr>
                                        <p:cTn id="7" dur="1000" fill="hold"/>
                                        <p:tgtEl>
                                          <p:spTgt spid="5">
                                            <p:graphicEl>
                                              <a:dgm id="{FB6C9393-3B56-4653-9139-B8DB431C6860}"/>
                                            </p:graphicEl>
                                          </p:spTgt>
                                        </p:tgtEl>
                                        <p:attrNameLst>
                                          <p:attrName>ppt_w</p:attrName>
                                        </p:attrNameLst>
                                      </p:cBhvr>
                                      <p:tavLst>
                                        <p:tav tm="0">
                                          <p:val>
                                            <p:strVal val="#ppt_w*0.70"/>
                                          </p:val>
                                        </p:tav>
                                        <p:tav tm="100000">
                                          <p:val>
                                            <p:strVal val="#ppt_w"/>
                                          </p:val>
                                        </p:tav>
                                      </p:tavLst>
                                    </p:anim>
                                    <p:anim calcmode="lin" valueType="num">
                                      <p:cBhvr>
                                        <p:cTn id="8" dur="1000" fill="hold"/>
                                        <p:tgtEl>
                                          <p:spTgt spid="5">
                                            <p:graphicEl>
                                              <a:dgm id="{FB6C9393-3B56-4653-9139-B8DB431C6860}"/>
                                            </p:graphicEl>
                                          </p:spTgt>
                                        </p:tgtEl>
                                        <p:attrNameLst>
                                          <p:attrName>ppt_h</p:attrName>
                                        </p:attrNameLst>
                                      </p:cBhvr>
                                      <p:tavLst>
                                        <p:tav tm="0">
                                          <p:val>
                                            <p:strVal val="#ppt_h"/>
                                          </p:val>
                                        </p:tav>
                                        <p:tav tm="100000">
                                          <p:val>
                                            <p:strVal val="#ppt_h"/>
                                          </p:val>
                                        </p:tav>
                                      </p:tavLst>
                                    </p:anim>
                                    <p:animEffect transition="in" filter="fade">
                                      <p:cBhvr>
                                        <p:cTn id="9" dur="1000"/>
                                        <p:tgtEl>
                                          <p:spTgt spid="5">
                                            <p:graphicEl>
                                              <a:dgm id="{FB6C9393-3B56-4653-9139-B8DB431C6860}"/>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graphicEl>
                                              <a:dgm id="{0464EA2A-870B-4FC3-BB0F-D454E364CD01}"/>
                                            </p:graphicEl>
                                          </p:spTgt>
                                        </p:tgtEl>
                                        <p:attrNameLst>
                                          <p:attrName>style.visibility</p:attrName>
                                        </p:attrNameLst>
                                      </p:cBhvr>
                                      <p:to>
                                        <p:strVal val="visible"/>
                                      </p:to>
                                    </p:set>
                                    <p:anim calcmode="lin" valueType="num">
                                      <p:cBhvr>
                                        <p:cTn id="14" dur="1000" fill="hold"/>
                                        <p:tgtEl>
                                          <p:spTgt spid="5">
                                            <p:graphicEl>
                                              <a:dgm id="{0464EA2A-870B-4FC3-BB0F-D454E364CD01}"/>
                                            </p:graphicEl>
                                          </p:spTgt>
                                        </p:tgtEl>
                                        <p:attrNameLst>
                                          <p:attrName>ppt_w</p:attrName>
                                        </p:attrNameLst>
                                      </p:cBhvr>
                                      <p:tavLst>
                                        <p:tav tm="0">
                                          <p:val>
                                            <p:strVal val="#ppt_w*0.70"/>
                                          </p:val>
                                        </p:tav>
                                        <p:tav tm="100000">
                                          <p:val>
                                            <p:strVal val="#ppt_w"/>
                                          </p:val>
                                        </p:tav>
                                      </p:tavLst>
                                    </p:anim>
                                    <p:anim calcmode="lin" valueType="num">
                                      <p:cBhvr>
                                        <p:cTn id="15" dur="1000" fill="hold"/>
                                        <p:tgtEl>
                                          <p:spTgt spid="5">
                                            <p:graphicEl>
                                              <a:dgm id="{0464EA2A-870B-4FC3-BB0F-D454E364CD01}"/>
                                            </p:graphicEl>
                                          </p:spTgt>
                                        </p:tgtEl>
                                        <p:attrNameLst>
                                          <p:attrName>ppt_h</p:attrName>
                                        </p:attrNameLst>
                                      </p:cBhvr>
                                      <p:tavLst>
                                        <p:tav tm="0">
                                          <p:val>
                                            <p:strVal val="#ppt_h"/>
                                          </p:val>
                                        </p:tav>
                                        <p:tav tm="100000">
                                          <p:val>
                                            <p:strVal val="#ppt_h"/>
                                          </p:val>
                                        </p:tav>
                                      </p:tavLst>
                                    </p:anim>
                                    <p:animEffect transition="in" filter="fade">
                                      <p:cBhvr>
                                        <p:cTn id="16" dur="1000"/>
                                        <p:tgtEl>
                                          <p:spTgt spid="5">
                                            <p:graphicEl>
                                              <a:dgm id="{0464EA2A-870B-4FC3-BB0F-D454E364CD01}"/>
                                            </p:graphic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5">
                                            <p:graphicEl>
                                              <a:dgm id="{81FC0472-2992-432A-8D6F-43F2F9EEF441}"/>
                                            </p:graphicEl>
                                          </p:spTgt>
                                        </p:tgtEl>
                                        <p:attrNameLst>
                                          <p:attrName>style.visibility</p:attrName>
                                        </p:attrNameLst>
                                      </p:cBhvr>
                                      <p:to>
                                        <p:strVal val="visible"/>
                                      </p:to>
                                    </p:set>
                                    <p:anim calcmode="lin" valueType="num">
                                      <p:cBhvr>
                                        <p:cTn id="19" dur="1000" fill="hold"/>
                                        <p:tgtEl>
                                          <p:spTgt spid="5">
                                            <p:graphicEl>
                                              <a:dgm id="{81FC0472-2992-432A-8D6F-43F2F9EEF441}"/>
                                            </p:graphicEl>
                                          </p:spTgt>
                                        </p:tgtEl>
                                        <p:attrNameLst>
                                          <p:attrName>ppt_w</p:attrName>
                                        </p:attrNameLst>
                                      </p:cBhvr>
                                      <p:tavLst>
                                        <p:tav tm="0">
                                          <p:val>
                                            <p:strVal val="#ppt_w*0.70"/>
                                          </p:val>
                                        </p:tav>
                                        <p:tav tm="100000">
                                          <p:val>
                                            <p:strVal val="#ppt_w"/>
                                          </p:val>
                                        </p:tav>
                                      </p:tavLst>
                                    </p:anim>
                                    <p:anim calcmode="lin" valueType="num">
                                      <p:cBhvr>
                                        <p:cTn id="20" dur="1000" fill="hold"/>
                                        <p:tgtEl>
                                          <p:spTgt spid="5">
                                            <p:graphicEl>
                                              <a:dgm id="{81FC0472-2992-432A-8D6F-43F2F9EEF441}"/>
                                            </p:graphicEl>
                                          </p:spTgt>
                                        </p:tgtEl>
                                        <p:attrNameLst>
                                          <p:attrName>ppt_h</p:attrName>
                                        </p:attrNameLst>
                                      </p:cBhvr>
                                      <p:tavLst>
                                        <p:tav tm="0">
                                          <p:val>
                                            <p:strVal val="#ppt_h"/>
                                          </p:val>
                                        </p:tav>
                                        <p:tav tm="100000">
                                          <p:val>
                                            <p:strVal val="#ppt_h"/>
                                          </p:val>
                                        </p:tav>
                                      </p:tavLst>
                                    </p:anim>
                                    <p:animEffect transition="in" filter="fade">
                                      <p:cBhvr>
                                        <p:cTn id="21" dur="1000"/>
                                        <p:tgtEl>
                                          <p:spTgt spid="5">
                                            <p:graphicEl>
                                              <a:dgm id="{81FC0472-2992-432A-8D6F-43F2F9EEF44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5">
                                            <p:graphicEl>
                                              <a:dgm id="{7CF3D9EF-E13A-4749-B0C5-9D825C6AAF6E}"/>
                                            </p:graphicEl>
                                          </p:spTgt>
                                        </p:tgtEl>
                                        <p:attrNameLst>
                                          <p:attrName>style.visibility</p:attrName>
                                        </p:attrNameLst>
                                      </p:cBhvr>
                                      <p:to>
                                        <p:strVal val="visible"/>
                                      </p:to>
                                    </p:set>
                                    <p:anim calcmode="lin" valueType="num">
                                      <p:cBhvr>
                                        <p:cTn id="26" dur="1000" fill="hold"/>
                                        <p:tgtEl>
                                          <p:spTgt spid="5">
                                            <p:graphicEl>
                                              <a:dgm id="{7CF3D9EF-E13A-4749-B0C5-9D825C6AAF6E}"/>
                                            </p:graphicEl>
                                          </p:spTgt>
                                        </p:tgtEl>
                                        <p:attrNameLst>
                                          <p:attrName>ppt_w</p:attrName>
                                        </p:attrNameLst>
                                      </p:cBhvr>
                                      <p:tavLst>
                                        <p:tav tm="0">
                                          <p:val>
                                            <p:strVal val="#ppt_w*0.70"/>
                                          </p:val>
                                        </p:tav>
                                        <p:tav tm="100000">
                                          <p:val>
                                            <p:strVal val="#ppt_w"/>
                                          </p:val>
                                        </p:tav>
                                      </p:tavLst>
                                    </p:anim>
                                    <p:anim calcmode="lin" valueType="num">
                                      <p:cBhvr>
                                        <p:cTn id="27" dur="1000" fill="hold"/>
                                        <p:tgtEl>
                                          <p:spTgt spid="5">
                                            <p:graphicEl>
                                              <a:dgm id="{7CF3D9EF-E13A-4749-B0C5-9D825C6AAF6E}"/>
                                            </p:graphicEl>
                                          </p:spTgt>
                                        </p:tgtEl>
                                        <p:attrNameLst>
                                          <p:attrName>ppt_h</p:attrName>
                                        </p:attrNameLst>
                                      </p:cBhvr>
                                      <p:tavLst>
                                        <p:tav tm="0">
                                          <p:val>
                                            <p:strVal val="#ppt_h"/>
                                          </p:val>
                                        </p:tav>
                                        <p:tav tm="100000">
                                          <p:val>
                                            <p:strVal val="#ppt_h"/>
                                          </p:val>
                                        </p:tav>
                                      </p:tavLst>
                                    </p:anim>
                                    <p:animEffect transition="in" filter="fade">
                                      <p:cBhvr>
                                        <p:cTn id="28" dur="1000"/>
                                        <p:tgtEl>
                                          <p:spTgt spid="5">
                                            <p:graphicEl>
                                              <a:dgm id="{7CF3D9EF-E13A-4749-B0C5-9D825C6AAF6E}"/>
                                            </p:graphicEl>
                                          </p:spTgt>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5">
                                            <p:graphicEl>
                                              <a:dgm id="{BC8ACDCE-A634-4501-B693-768454012DDD}"/>
                                            </p:graphicEl>
                                          </p:spTgt>
                                        </p:tgtEl>
                                        <p:attrNameLst>
                                          <p:attrName>style.visibility</p:attrName>
                                        </p:attrNameLst>
                                      </p:cBhvr>
                                      <p:to>
                                        <p:strVal val="visible"/>
                                      </p:to>
                                    </p:set>
                                    <p:anim calcmode="lin" valueType="num">
                                      <p:cBhvr>
                                        <p:cTn id="31" dur="1000" fill="hold"/>
                                        <p:tgtEl>
                                          <p:spTgt spid="5">
                                            <p:graphicEl>
                                              <a:dgm id="{BC8ACDCE-A634-4501-B693-768454012DDD}"/>
                                            </p:graphicEl>
                                          </p:spTgt>
                                        </p:tgtEl>
                                        <p:attrNameLst>
                                          <p:attrName>ppt_w</p:attrName>
                                        </p:attrNameLst>
                                      </p:cBhvr>
                                      <p:tavLst>
                                        <p:tav tm="0">
                                          <p:val>
                                            <p:strVal val="#ppt_w*0.70"/>
                                          </p:val>
                                        </p:tav>
                                        <p:tav tm="100000">
                                          <p:val>
                                            <p:strVal val="#ppt_w"/>
                                          </p:val>
                                        </p:tav>
                                      </p:tavLst>
                                    </p:anim>
                                    <p:anim calcmode="lin" valueType="num">
                                      <p:cBhvr>
                                        <p:cTn id="32" dur="1000" fill="hold"/>
                                        <p:tgtEl>
                                          <p:spTgt spid="5">
                                            <p:graphicEl>
                                              <a:dgm id="{BC8ACDCE-A634-4501-B693-768454012DDD}"/>
                                            </p:graphicEl>
                                          </p:spTgt>
                                        </p:tgtEl>
                                        <p:attrNameLst>
                                          <p:attrName>ppt_h</p:attrName>
                                        </p:attrNameLst>
                                      </p:cBhvr>
                                      <p:tavLst>
                                        <p:tav tm="0">
                                          <p:val>
                                            <p:strVal val="#ppt_h"/>
                                          </p:val>
                                        </p:tav>
                                        <p:tav tm="100000">
                                          <p:val>
                                            <p:strVal val="#ppt_h"/>
                                          </p:val>
                                        </p:tav>
                                      </p:tavLst>
                                    </p:anim>
                                    <p:animEffect transition="in" filter="fade">
                                      <p:cBhvr>
                                        <p:cTn id="33" dur="1000"/>
                                        <p:tgtEl>
                                          <p:spTgt spid="5">
                                            <p:graphicEl>
                                              <a:dgm id="{BC8ACDCE-A634-4501-B693-768454012DDD}"/>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5">
                                            <p:graphicEl>
                                              <a:dgm id="{45C2194F-07CB-4C6F-8E7C-ADF462C95273}"/>
                                            </p:graphicEl>
                                          </p:spTgt>
                                        </p:tgtEl>
                                        <p:attrNameLst>
                                          <p:attrName>style.visibility</p:attrName>
                                        </p:attrNameLst>
                                      </p:cBhvr>
                                      <p:to>
                                        <p:strVal val="visible"/>
                                      </p:to>
                                    </p:set>
                                    <p:anim calcmode="lin" valueType="num">
                                      <p:cBhvr>
                                        <p:cTn id="38" dur="1000" fill="hold"/>
                                        <p:tgtEl>
                                          <p:spTgt spid="5">
                                            <p:graphicEl>
                                              <a:dgm id="{45C2194F-07CB-4C6F-8E7C-ADF462C95273}"/>
                                            </p:graphicEl>
                                          </p:spTgt>
                                        </p:tgtEl>
                                        <p:attrNameLst>
                                          <p:attrName>ppt_w</p:attrName>
                                        </p:attrNameLst>
                                      </p:cBhvr>
                                      <p:tavLst>
                                        <p:tav tm="0">
                                          <p:val>
                                            <p:strVal val="#ppt_w*0.70"/>
                                          </p:val>
                                        </p:tav>
                                        <p:tav tm="100000">
                                          <p:val>
                                            <p:strVal val="#ppt_w"/>
                                          </p:val>
                                        </p:tav>
                                      </p:tavLst>
                                    </p:anim>
                                    <p:anim calcmode="lin" valueType="num">
                                      <p:cBhvr>
                                        <p:cTn id="39" dur="1000" fill="hold"/>
                                        <p:tgtEl>
                                          <p:spTgt spid="5">
                                            <p:graphicEl>
                                              <a:dgm id="{45C2194F-07CB-4C6F-8E7C-ADF462C95273}"/>
                                            </p:graphicEl>
                                          </p:spTgt>
                                        </p:tgtEl>
                                        <p:attrNameLst>
                                          <p:attrName>ppt_h</p:attrName>
                                        </p:attrNameLst>
                                      </p:cBhvr>
                                      <p:tavLst>
                                        <p:tav tm="0">
                                          <p:val>
                                            <p:strVal val="#ppt_h"/>
                                          </p:val>
                                        </p:tav>
                                        <p:tav tm="100000">
                                          <p:val>
                                            <p:strVal val="#ppt_h"/>
                                          </p:val>
                                        </p:tav>
                                      </p:tavLst>
                                    </p:anim>
                                    <p:animEffect transition="in" filter="fade">
                                      <p:cBhvr>
                                        <p:cTn id="40" dur="1000"/>
                                        <p:tgtEl>
                                          <p:spTgt spid="5">
                                            <p:graphicEl>
                                              <a:dgm id="{45C2194F-07CB-4C6F-8E7C-ADF462C95273}"/>
                                            </p:graphicEl>
                                          </p:spTgt>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5">
                                            <p:graphicEl>
                                              <a:dgm id="{572FCCCB-F266-4ADD-AC49-711BAA3CD976}"/>
                                            </p:graphicEl>
                                          </p:spTgt>
                                        </p:tgtEl>
                                        <p:attrNameLst>
                                          <p:attrName>style.visibility</p:attrName>
                                        </p:attrNameLst>
                                      </p:cBhvr>
                                      <p:to>
                                        <p:strVal val="visible"/>
                                      </p:to>
                                    </p:set>
                                    <p:anim calcmode="lin" valueType="num">
                                      <p:cBhvr>
                                        <p:cTn id="43" dur="1000" fill="hold"/>
                                        <p:tgtEl>
                                          <p:spTgt spid="5">
                                            <p:graphicEl>
                                              <a:dgm id="{572FCCCB-F266-4ADD-AC49-711BAA3CD976}"/>
                                            </p:graphicEl>
                                          </p:spTgt>
                                        </p:tgtEl>
                                        <p:attrNameLst>
                                          <p:attrName>ppt_w</p:attrName>
                                        </p:attrNameLst>
                                      </p:cBhvr>
                                      <p:tavLst>
                                        <p:tav tm="0">
                                          <p:val>
                                            <p:strVal val="#ppt_w*0.70"/>
                                          </p:val>
                                        </p:tav>
                                        <p:tav tm="100000">
                                          <p:val>
                                            <p:strVal val="#ppt_w"/>
                                          </p:val>
                                        </p:tav>
                                      </p:tavLst>
                                    </p:anim>
                                    <p:anim calcmode="lin" valueType="num">
                                      <p:cBhvr>
                                        <p:cTn id="44" dur="1000" fill="hold"/>
                                        <p:tgtEl>
                                          <p:spTgt spid="5">
                                            <p:graphicEl>
                                              <a:dgm id="{572FCCCB-F266-4ADD-AC49-711BAA3CD976}"/>
                                            </p:graphicEl>
                                          </p:spTgt>
                                        </p:tgtEl>
                                        <p:attrNameLst>
                                          <p:attrName>ppt_h</p:attrName>
                                        </p:attrNameLst>
                                      </p:cBhvr>
                                      <p:tavLst>
                                        <p:tav tm="0">
                                          <p:val>
                                            <p:strVal val="#ppt_h"/>
                                          </p:val>
                                        </p:tav>
                                        <p:tav tm="100000">
                                          <p:val>
                                            <p:strVal val="#ppt_h"/>
                                          </p:val>
                                        </p:tav>
                                      </p:tavLst>
                                    </p:anim>
                                    <p:animEffect transition="in" filter="fade">
                                      <p:cBhvr>
                                        <p:cTn id="45" dur="1000"/>
                                        <p:tgtEl>
                                          <p:spTgt spid="5">
                                            <p:graphicEl>
                                              <a:dgm id="{572FCCCB-F266-4ADD-AC49-711BAA3CD97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5">
                                            <p:graphicEl>
                                              <a:dgm id="{C236F2B7-35F7-401C-A66A-3A921EE9CF2D}"/>
                                            </p:graphicEl>
                                          </p:spTgt>
                                        </p:tgtEl>
                                        <p:attrNameLst>
                                          <p:attrName>style.visibility</p:attrName>
                                        </p:attrNameLst>
                                      </p:cBhvr>
                                      <p:to>
                                        <p:strVal val="visible"/>
                                      </p:to>
                                    </p:set>
                                    <p:anim calcmode="lin" valueType="num">
                                      <p:cBhvr>
                                        <p:cTn id="50" dur="1000" fill="hold"/>
                                        <p:tgtEl>
                                          <p:spTgt spid="5">
                                            <p:graphicEl>
                                              <a:dgm id="{C236F2B7-35F7-401C-A66A-3A921EE9CF2D}"/>
                                            </p:graphicEl>
                                          </p:spTgt>
                                        </p:tgtEl>
                                        <p:attrNameLst>
                                          <p:attrName>ppt_w</p:attrName>
                                        </p:attrNameLst>
                                      </p:cBhvr>
                                      <p:tavLst>
                                        <p:tav tm="0">
                                          <p:val>
                                            <p:strVal val="#ppt_w*0.70"/>
                                          </p:val>
                                        </p:tav>
                                        <p:tav tm="100000">
                                          <p:val>
                                            <p:strVal val="#ppt_w"/>
                                          </p:val>
                                        </p:tav>
                                      </p:tavLst>
                                    </p:anim>
                                    <p:anim calcmode="lin" valueType="num">
                                      <p:cBhvr>
                                        <p:cTn id="51" dur="1000" fill="hold"/>
                                        <p:tgtEl>
                                          <p:spTgt spid="5">
                                            <p:graphicEl>
                                              <a:dgm id="{C236F2B7-35F7-401C-A66A-3A921EE9CF2D}"/>
                                            </p:graphicEl>
                                          </p:spTgt>
                                        </p:tgtEl>
                                        <p:attrNameLst>
                                          <p:attrName>ppt_h</p:attrName>
                                        </p:attrNameLst>
                                      </p:cBhvr>
                                      <p:tavLst>
                                        <p:tav tm="0">
                                          <p:val>
                                            <p:strVal val="#ppt_h"/>
                                          </p:val>
                                        </p:tav>
                                        <p:tav tm="100000">
                                          <p:val>
                                            <p:strVal val="#ppt_h"/>
                                          </p:val>
                                        </p:tav>
                                      </p:tavLst>
                                    </p:anim>
                                    <p:animEffect transition="in" filter="fade">
                                      <p:cBhvr>
                                        <p:cTn id="52" dur="1000"/>
                                        <p:tgtEl>
                                          <p:spTgt spid="5">
                                            <p:graphicEl>
                                              <a:dgm id="{C236F2B7-35F7-401C-A66A-3A921EE9CF2D}"/>
                                            </p:graphicEl>
                                          </p:spTgt>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5">
                                            <p:graphicEl>
                                              <a:dgm id="{223B91FB-1FAD-4AC5-B6BA-BD27521BCFEB}"/>
                                            </p:graphicEl>
                                          </p:spTgt>
                                        </p:tgtEl>
                                        <p:attrNameLst>
                                          <p:attrName>style.visibility</p:attrName>
                                        </p:attrNameLst>
                                      </p:cBhvr>
                                      <p:to>
                                        <p:strVal val="visible"/>
                                      </p:to>
                                    </p:set>
                                    <p:anim calcmode="lin" valueType="num">
                                      <p:cBhvr>
                                        <p:cTn id="55" dur="1000" fill="hold"/>
                                        <p:tgtEl>
                                          <p:spTgt spid="5">
                                            <p:graphicEl>
                                              <a:dgm id="{223B91FB-1FAD-4AC5-B6BA-BD27521BCFEB}"/>
                                            </p:graphicEl>
                                          </p:spTgt>
                                        </p:tgtEl>
                                        <p:attrNameLst>
                                          <p:attrName>ppt_w</p:attrName>
                                        </p:attrNameLst>
                                      </p:cBhvr>
                                      <p:tavLst>
                                        <p:tav tm="0">
                                          <p:val>
                                            <p:strVal val="#ppt_w*0.70"/>
                                          </p:val>
                                        </p:tav>
                                        <p:tav tm="100000">
                                          <p:val>
                                            <p:strVal val="#ppt_w"/>
                                          </p:val>
                                        </p:tav>
                                      </p:tavLst>
                                    </p:anim>
                                    <p:anim calcmode="lin" valueType="num">
                                      <p:cBhvr>
                                        <p:cTn id="56" dur="1000" fill="hold"/>
                                        <p:tgtEl>
                                          <p:spTgt spid="5">
                                            <p:graphicEl>
                                              <a:dgm id="{223B91FB-1FAD-4AC5-B6BA-BD27521BCFEB}"/>
                                            </p:graphicEl>
                                          </p:spTgt>
                                        </p:tgtEl>
                                        <p:attrNameLst>
                                          <p:attrName>ppt_h</p:attrName>
                                        </p:attrNameLst>
                                      </p:cBhvr>
                                      <p:tavLst>
                                        <p:tav tm="0">
                                          <p:val>
                                            <p:strVal val="#ppt_h"/>
                                          </p:val>
                                        </p:tav>
                                        <p:tav tm="100000">
                                          <p:val>
                                            <p:strVal val="#ppt_h"/>
                                          </p:val>
                                        </p:tav>
                                      </p:tavLst>
                                    </p:anim>
                                    <p:animEffect transition="in" filter="fade">
                                      <p:cBhvr>
                                        <p:cTn id="57" dur="1000"/>
                                        <p:tgtEl>
                                          <p:spTgt spid="5">
                                            <p:graphicEl>
                                              <a:dgm id="{223B91FB-1FAD-4AC5-B6BA-BD27521BCF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8FEE2-17AA-43B8-982C-CF5C78E3A12C}"/>
              </a:ext>
            </a:extLst>
          </p:cNvPr>
          <p:cNvSpPr>
            <a:spLocks noGrp="1"/>
          </p:cNvSpPr>
          <p:nvPr>
            <p:ph type="title"/>
          </p:nvPr>
        </p:nvSpPr>
        <p:spPr>
          <a:xfrm>
            <a:off x="381000" y="157317"/>
            <a:ext cx="3845274" cy="1676603"/>
          </a:xfrm>
        </p:spPr>
        <p:txBody>
          <a:bodyPr>
            <a:normAutofit/>
          </a:bodyPr>
          <a:lstStyle/>
          <a:p>
            <a:pPr>
              <a:lnSpc>
                <a:spcPct val="90000"/>
              </a:lnSpc>
            </a:pPr>
            <a:r>
              <a:rPr lang="en-GB" sz="3700" b="1" dirty="0">
                <a:solidFill>
                  <a:schemeClr val="accent5">
                    <a:lumMod val="50000"/>
                  </a:schemeClr>
                </a:solidFill>
                <a:latin typeface="HelveticaNeueLT Std Lt"/>
              </a:rPr>
              <a:t>Do</a:t>
            </a:r>
            <a:r>
              <a:rPr lang="lv-LV" sz="3700" b="1" dirty="0">
                <a:solidFill>
                  <a:schemeClr val="accent5">
                    <a:lumMod val="50000"/>
                  </a:schemeClr>
                </a:solidFill>
                <a:latin typeface="HelveticaNeueLT Std Lt"/>
              </a:rPr>
              <a:t>kumentācija</a:t>
            </a:r>
            <a:r>
              <a:rPr lang="en-GB" sz="3700" b="1" dirty="0">
                <a:solidFill>
                  <a:schemeClr val="accent5">
                    <a:lumMod val="50000"/>
                  </a:schemeClr>
                </a:solidFill>
                <a:latin typeface="HelveticaNeueLT Std Lt"/>
              </a:rPr>
              <a:t>: </a:t>
            </a:r>
            <a:r>
              <a:rPr lang="lv-LV" sz="3700" b="1" dirty="0">
                <a:solidFill>
                  <a:schemeClr val="accent5">
                    <a:lumMod val="50000"/>
                  </a:schemeClr>
                </a:solidFill>
                <a:latin typeface="HelveticaNeueLT Std Lt"/>
              </a:rPr>
              <a:t>NIDA ziņojums</a:t>
            </a:r>
            <a:endParaRPr lang="en-GB" sz="3700" b="1" dirty="0">
              <a:solidFill>
                <a:schemeClr val="accent5">
                  <a:lumMod val="50000"/>
                </a:schemeClr>
              </a:solidFill>
              <a:latin typeface="HelveticaNeueLT Std Lt"/>
            </a:endParaRPr>
          </a:p>
        </p:txBody>
      </p:sp>
      <p:sp>
        <p:nvSpPr>
          <p:cNvPr id="3" name="Inhaltsplatzhalter 2">
            <a:extLst>
              <a:ext uri="{FF2B5EF4-FFF2-40B4-BE49-F238E27FC236}">
                <a16:creationId xmlns:a16="http://schemas.microsoft.com/office/drawing/2014/main" id="{86EE4232-3F80-49E5-A45B-94B291413B45}"/>
              </a:ext>
            </a:extLst>
          </p:cNvPr>
          <p:cNvSpPr>
            <a:spLocks noGrp="1"/>
          </p:cNvSpPr>
          <p:nvPr>
            <p:ph idx="1"/>
          </p:nvPr>
        </p:nvSpPr>
        <p:spPr>
          <a:xfrm>
            <a:off x="9832" y="1563328"/>
            <a:ext cx="4409768" cy="5137355"/>
          </a:xfrm>
        </p:spPr>
        <p:txBody>
          <a:bodyPr>
            <a:normAutofit fontScale="92500" lnSpcReduction="20000"/>
          </a:bodyPr>
          <a:lstStyle/>
          <a:p>
            <a:pPr algn="just">
              <a:lnSpc>
                <a:spcPct val="90000"/>
              </a:lnSpc>
              <a:buFont typeface="Wingdings" panose="05000000000000000000" pitchFamily="2" charset="2"/>
              <a:buChar char="§"/>
            </a:pPr>
            <a:r>
              <a:rPr lang="lv-LV" sz="1700">
                <a:latin typeface="HelveticaNeueLT Std Lt"/>
              </a:rPr>
              <a:t>Ieteicams: NIDA procesā iekļaut «dzīvā dokumenta» pieeju. </a:t>
            </a:r>
          </a:p>
          <a:p>
            <a:pPr algn="just">
              <a:lnSpc>
                <a:spcPct val="90000"/>
              </a:lnSpc>
              <a:buFont typeface="Wingdings" panose="05000000000000000000" pitchFamily="2" charset="2"/>
              <a:buChar char="§"/>
            </a:pPr>
            <a:r>
              <a:rPr lang="lv-LV" sz="1700">
                <a:latin typeface="HelveticaNeueLT Std Lt"/>
              </a:rPr>
              <a:t>NIDA ziņojums būtībā nosaka procedūru:</a:t>
            </a:r>
          </a:p>
          <a:p>
            <a:pPr lvl="1" algn="just">
              <a:lnSpc>
                <a:spcPct val="90000"/>
              </a:lnSpc>
              <a:buFont typeface="Wingdings" panose="05000000000000000000" pitchFamily="2" charset="2"/>
              <a:buChar char="Ø"/>
            </a:pPr>
            <a:r>
              <a:rPr lang="lv-LV" sz="1700">
                <a:latin typeface="HelveticaNeueLT Std Lt"/>
              </a:rPr>
              <a:t>ieskaitot faktu izklāstu, sistemātiska apraksta veidā par visu testa priekšmetu («novērtēšanas mērķis») un NIDA procesa rezultāti.</a:t>
            </a:r>
          </a:p>
          <a:p>
            <a:pPr algn="just">
              <a:lnSpc>
                <a:spcPct val="90000"/>
              </a:lnSpc>
              <a:buFont typeface="Wingdings" panose="05000000000000000000" pitchFamily="2" charset="2"/>
              <a:buChar char="§"/>
            </a:pPr>
            <a:r>
              <a:rPr lang="lv-LV" sz="1700">
                <a:latin typeface="HelveticaNeueLT Std Lt"/>
              </a:rPr>
              <a:t>VDAR neparedz nekādus īpašus noteikumus ne NIDA ziņojuma sagatavošanā, ne procesam, lai veiktu NIDA.</a:t>
            </a:r>
          </a:p>
          <a:p>
            <a:pPr algn="just">
              <a:lnSpc>
                <a:spcPct val="90000"/>
              </a:lnSpc>
              <a:buFont typeface="Wingdings" panose="05000000000000000000" pitchFamily="2" charset="2"/>
              <a:buChar char="§"/>
            </a:pPr>
            <a:r>
              <a:rPr lang="lv-LV" sz="1700">
                <a:latin typeface="HelveticaNeueLT Std Lt"/>
              </a:rPr>
              <a:t>Minimālie kritēriji noteikti DG29 pamatnostādņu WP 248 2.pielikumā, kas balstīti uz 35.panta 7.punktu. </a:t>
            </a:r>
          </a:p>
          <a:p>
            <a:pPr algn="just">
              <a:lnSpc>
                <a:spcPct val="90000"/>
              </a:lnSpc>
              <a:buFont typeface="Wingdings" panose="05000000000000000000" pitchFamily="2" charset="2"/>
              <a:buChar char="§"/>
            </a:pPr>
            <a:r>
              <a:rPr lang="lv-LV" sz="1700">
                <a:latin typeface="HelveticaNeueLT Std Lt"/>
              </a:rPr>
              <a:t>ISO/IEC 29134 iesaka sekojošu ziņojuma saturu ietekmes uz privātuma novērtējumam, koncentrējoties uz riska novērtējumu:</a:t>
            </a:r>
          </a:p>
          <a:p>
            <a:pPr marL="914400" lvl="1" indent="-457200" algn="just">
              <a:lnSpc>
                <a:spcPct val="90000"/>
              </a:lnSpc>
              <a:buFont typeface="+mj-lt"/>
              <a:buAutoNum type="arabicPeriod"/>
            </a:pPr>
            <a:r>
              <a:rPr lang="lv-LV" sz="1700">
                <a:latin typeface="HelveticaNeueLT Std Lt"/>
              </a:rPr>
              <a:t>Atbilstošas privātuma prasības.</a:t>
            </a:r>
          </a:p>
          <a:p>
            <a:pPr marL="914400" lvl="1" indent="-457200" algn="just">
              <a:lnSpc>
                <a:spcPct val="90000"/>
              </a:lnSpc>
              <a:buFont typeface="+mj-lt"/>
              <a:buAutoNum type="arabicPeriod"/>
            </a:pPr>
            <a:r>
              <a:rPr lang="lv-LV" sz="1700">
                <a:latin typeface="HelveticaNeueLT Std Lt"/>
              </a:rPr>
              <a:t>Darbības jomas apraksts.</a:t>
            </a:r>
          </a:p>
          <a:p>
            <a:pPr marL="914400" lvl="1" indent="-457200" algn="just">
              <a:lnSpc>
                <a:spcPct val="90000"/>
              </a:lnSpc>
              <a:buFont typeface="+mj-lt"/>
              <a:buAutoNum type="arabicPeriod"/>
            </a:pPr>
            <a:r>
              <a:rPr lang="lv-LV" sz="1700">
                <a:latin typeface="HelveticaNeueLT Std Lt"/>
              </a:rPr>
              <a:t>Izmantoto riska kritēriju apraksts.</a:t>
            </a:r>
          </a:p>
          <a:p>
            <a:pPr marL="914400" lvl="1" indent="-457200" algn="just">
              <a:lnSpc>
                <a:spcPct val="90000"/>
              </a:lnSpc>
              <a:buFont typeface="+mj-lt"/>
              <a:buAutoNum type="arabicPeriod"/>
            </a:pPr>
            <a:r>
              <a:rPr lang="lv-LV" sz="1700">
                <a:latin typeface="HelveticaNeueLT Std Lt"/>
              </a:rPr>
              <a:t>Īstenošanas dalībnieki.</a:t>
            </a:r>
          </a:p>
          <a:p>
            <a:pPr marL="914400" lvl="1" indent="-457200" algn="just">
              <a:lnSpc>
                <a:spcPct val="90000"/>
              </a:lnSpc>
              <a:buFont typeface="+mj-lt"/>
              <a:buAutoNum type="arabicPeriod"/>
            </a:pPr>
            <a:r>
              <a:rPr lang="lv-LV" sz="1700">
                <a:latin typeface="HelveticaNeueLT Std Lt"/>
              </a:rPr>
              <a:t>Ieinteresētās puses, ar kurām notikušas konsultācijas.</a:t>
            </a:r>
          </a:p>
          <a:p>
            <a:pPr>
              <a:lnSpc>
                <a:spcPct val="90000"/>
              </a:lnSpc>
            </a:pPr>
            <a:endParaRPr lang="lv-LV" sz="1100"/>
          </a:p>
          <a:p>
            <a:pPr>
              <a:lnSpc>
                <a:spcPct val="90000"/>
              </a:lnSpc>
            </a:pPr>
            <a:endParaRPr lang="lv-LV" sz="1100"/>
          </a:p>
          <a:p>
            <a:pPr>
              <a:lnSpc>
                <a:spcPct val="90000"/>
              </a:lnSpc>
            </a:pPr>
            <a:endParaRPr lang="lv-LV" sz="1100"/>
          </a:p>
          <a:p>
            <a:pPr>
              <a:lnSpc>
                <a:spcPct val="90000"/>
              </a:lnSpc>
            </a:pPr>
            <a:endParaRPr lang="lv-LV" sz="1100"/>
          </a:p>
        </p:txBody>
      </p:sp>
      <p:pic>
        <p:nvPicPr>
          <p:cNvPr id="5" name="Picture 4">
            <a:extLst>
              <a:ext uri="{FF2B5EF4-FFF2-40B4-BE49-F238E27FC236}">
                <a16:creationId xmlns:a16="http://schemas.microsoft.com/office/drawing/2014/main" id="{BF7F9432-7DB1-464D-9036-662EB771C4AB}"/>
              </a:ext>
            </a:extLst>
          </p:cNvPr>
          <p:cNvPicPr>
            <a:picLocks noChangeAspect="1"/>
          </p:cNvPicPr>
          <p:nvPr/>
        </p:nvPicPr>
        <p:blipFill rotWithShape="1">
          <a:blip r:embed="rId2">
            <a:extLst>
              <a:ext uri="{28A0092B-C50C-407E-A947-70E740481C1C}">
                <a14:useLocalDpi xmlns:a14="http://schemas.microsoft.com/office/drawing/2010/main" val="0"/>
              </a:ext>
            </a:extLst>
          </a:blip>
          <a:srcRect l="7389" r="23999"/>
          <a:stretch/>
        </p:blipFill>
        <p:spPr>
          <a:xfrm>
            <a:off x="4567959" y="10"/>
            <a:ext cx="4576040" cy="6857990"/>
          </a:xfrm>
          <a:prstGeom prst="rect">
            <a:avLst/>
          </a:prstGeom>
          <a:effectLst/>
        </p:spPr>
      </p:pic>
    </p:spTree>
    <p:extLst>
      <p:ext uri="{BB962C8B-B14F-4D97-AF65-F5344CB8AC3E}">
        <p14:creationId xmlns:p14="http://schemas.microsoft.com/office/powerpoint/2010/main" val="163675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lv-LV" sz="3300" b="1" dirty="0">
                <a:solidFill>
                  <a:schemeClr val="accent5">
                    <a:lumMod val="50000"/>
                  </a:schemeClr>
                </a:solidFill>
                <a:latin typeface="HelveticaNeueLT Std Lt"/>
              </a:rPr>
              <a:t>Ieteikumi un pamudinājumi</a:t>
            </a:r>
            <a:endParaRPr lang="en-GB" sz="3300" b="1" dirty="0">
              <a:solidFill>
                <a:schemeClr val="accent5">
                  <a:lumMod val="50000"/>
                </a:schemeClr>
              </a:solidFill>
              <a:latin typeface="HelveticaNeueLT Std Lt"/>
            </a:endParaRPr>
          </a:p>
        </p:txBody>
      </p:sp>
      <p:sp>
        <p:nvSpPr>
          <p:cNvPr id="3" name="Inhaltsplatzhalter 2"/>
          <p:cNvSpPr>
            <a:spLocks noGrp="1"/>
          </p:cNvSpPr>
          <p:nvPr>
            <p:ph idx="1"/>
          </p:nvPr>
        </p:nvSpPr>
        <p:spPr>
          <a:xfrm>
            <a:off x="457200" y="1425012"/>
            <a:ext cx="8534400" cy="4525963"/>
          </a:xfrm>
        </p:spPr>
        <p:txBody>
          <a:bodyPr>
            <a:normAutofit/>
          </a:bodyPr>
          <a:lstStyle/>
          <a:p>
            <a:pPr algn="just">
              <a:buFont typeface="Wingdings" panose="05000000000000000000" pitchFamily="2" charset="2"/>
              <a:buChar char="§"/>
            </a:pPr>
            <a:r>
              <a:rPr lang="lv-LV" sz="2000" dirty="0">
                <a:latin typeface="HelveticaNeueLT Std Lt"/>
              </a:rPr>
              <a:t>Visu lēmumu dokumentēšana, jo īpaši, kāpēc NIDA nav veikts (ja piemērojams).</a:t>
            </a:r>
          </a:p>
          <a:p>
            <a:pPr algn="just">
              <a:buFont typeface="Wingdings" panose="05000000000000000000" pitchFamily="2" charset="2"/>
              <a:buChar char="§"/>
            </a:pPr>
            <a:r>
              <a:rPr lang="lv-LV" sz="2000" dirty="0">
                <a:latin typeface="HelveticaNeueLT Std Lt"/>
              </a:rPr>
              <a:t>Ja rodas šaubas, veiciet NIDA.</a:t>
            </a:r>
          </a:p>
          <a:p>
            <a:pPr algn="just">
              <a:buFont typeface="Wingdings" panose="05000000000000000000" pitchFamily="2" charset="2"/>
              <a:buChar char="§"/>
            </a:pPr>
            <a:r>
              <a:rPr lang="lv-LV" sz="2000" dirty="0">
                <a:latin typeface="HelveticaNeueLT Std Lt"/>
              </a:rPr>
              <a:t>Iekšējo un ārējo ieinteresēto personu iesaistīšana.</a:t>
            </a:r>
          </a:p>
          <a:p>
            <a:pPr algn="just">
              <a:buFont typeface="Wingdings" panose="05000000000000000000" pitchFamily="2" charset="2"/>
              <a:buChar char="§"/>
            </a:pPr>
            <a:r>
              <a:rPr lang="lv-LV" sz="2000" dirty="0">
                <a:latin typeface="HelveticaNeueLT Std Lt"/>
              </a:rPr>
              <a:t>Paraugu, labās prakses un, ja nepieciešams, līdzīgu NIDA, kas jau izveidots, izmantošana. </a:t>
            </a:r>
          </a:p>
          <a:p>
            <a:pPr algn="just">
              <a:buFont typeface="Wingdings" panose="05000000000000000000" pitchFamily="2" charset="2"/>
              <a:buChar char="§"/>
            </a:pPr>
            <a:r>
              <a:rPr lang="lv-LV" sz="2000" dirty="0">
                <a:latin typeface="HelveticaNeueLT Std Lt"/>
              </a:rPr>
              <a:t>Apsverot riska samazināšanas pasākumus jebkura projekta, kas ietver datu apstrādi,  agrīnā stadijā, var palīdzēt birokrātiskos centienus saglabāt samērā zemā līmenī.</a:t>
            </a:r>
          </a:p>
          <a:p>
            <a:pPr algn="just">
              <a:buFont typeface="Wingdings" panose="05000000000000000000" pitchFamily="2" charset="2"/>
              <a:buChar char="§"/>
            </a:pPr>
            <a:r>
              <a:rPr lang="lv-LV" sz="2000" dirty="0">
                <a:latin typeface="HelveticaNeueLT Std Lt"/>
              </a:rPr>
              <a:t>Publicējiet NIDA</a:t>
            </a:r>
          </a:p>
          <a:p>
            <a:pPr marL="693738" algn="just">
              <a:buFont typeface="Wingdings" panose="05000000000000000000" pitchFamily="2" charset="2"/>
              <a:buChar char="Ø"/>
              <a:tabLst>
                <a:tab pos="633413" algn="l"/>
                <a:tab pos="693738" algn="l"/>
              </a:tabLst>
            </a:pPr>
            <a:r>
              <a:rPr lang="lv-LV" sz="2000" dirty="0">
                <a:latin typeface="HelveticaNeueLT Std Lt"/>
              </a:rPr>
              <a:t>Īpaši ieteicams publiskām iestādēm</a:t>
            </a:r>
          </a:p>
          <a:p>
            <a:pPr marL="693738" algn="just">
              <a:buFont typeface="Wingdings" panose="05000000000000000000" pitchFamily="2" charset="2"/>
              <a:buChar char="Ø"/>
              <a:tabLst>
                <a:tab pos="633413" algn="l"/>
                <a:tab pos="693738" algn="l"/>
              </a:tabLst>
            </a:pPr>
            <a:r>
              <a:rPr lang="lv-LV" sz="2000" dirty="0">
                <a:latin typeface="HelveticaNeueLT Std Lt"/>
              </a:rPr>
              <a:t>Palielina informētību par privātumu un palielina uzticēšanos.</a:t>
            </a:r>
            <a:br>
              <a:rPr lang="lv-LV" sz="2000" dirty="0"/>
            </a:br>
            <a:endParaRPr lang="lv-LV" sz="2000" dirty="0"/>
          </a:p>
        </p:txBody>
      </p:sp>
    </p:spTree>
    <p:extLst>
      <p:ext uri="{BB962C8B-B14F-4D97-AF65-F5344CB8AC3E}">
        <p14:creationId xmlns:p14="http://schemas.microsoft.com/office/powerpoint/2010/main" val="3994593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5308-DA00-49C7-BB47-368EAEA31E56}"/>
              </a:ext>
            </a:extLst>
          </p:cNvPr>
          <p:cNvSpPr>
            <a:spLocks noGrp="1"/>
          </p:cNvSpPr>
          <p:nvPr>
            <p:ph type="title"/>
          </p:nvPr>
        </p:nvSpPr>
        <p:spPr>
          <a:xfrm>
            <a:off x="485658" y="9832"/>
            <a:ext cx="2738601" cy="1676603"/>
          </a:xfrm>
        </p:spPr>
        <p:txBody>
          <a:bodyPr vert="horz" lIns="91440" tIns="45720" rIns="91440" bIns="45720" rtlCol="0" anchor="ctr">
            <a:normAutofit/>
          </a:bodyPr>
          <a:lstStyle/>
          <a:p>
            <a:pPr defTabSz="914400">
              <a:lnSpc>
                <a:spcPct val="90000"/>
              </a:lnSpc>
            </a:pPr>
            <a:r>
              <a:rPr lang="lv-LV" sz="2800" dirty="0">
                <a:solidFill>
                  <a:schemeClr val="accent5">
                    <a:lumMod val="50000"/>
                  </a:schemeClr>
                </a:solidFill>
              </a:rPr>
              <a:t>Ieteikumi sīkākas informācijas iegūšanai:</a:t>
            </a:r>
          </a:p>
        </p:txBody>
      </p:sp>
      <p:sp>
        <p:nvSpPr>
          <p:cNvPr id="5" name="Text Placeholder 4">
            <a:extLst>
              <a:ext uri="{FF2B5EF4-FFF2-40B4-BE49-F238E27FC236}">
                <a16:creationId xmlns:a16="http://schemas.microsoft.com/office/drawing/2014/main" id="{1A52215F-D26A-4EF3-8529-CD29CFB3CA2C}"/>
              </a:ext>
            </a:extLst>
          </p:cNvPr>
          <p:cNvSpPr>
            <a:spLocks noGrp="1"/>
          </p:cNvSpPr>
          <p:nvPr>
            <p:ph type="body" sz="half" idx="2"/>
          </p:nvPr>
        </p:nvSpPr>
        <p:spPr>
          <a:xfrm>
            <a:off x="76200" y="1683427"/>
            <a:ext cx="3505200" cy="5234823"/>
          </a:xfrm>
        </p:spPr>
        <p:txBody>
          <a:bodyPr vert="horz" lIns="91440" tIns="45720" rIns="91440" bIns="45720" rtlCol="0">
            <a:normAutofit fontScale="62500" lnSpcReduction="20000"/>
          </a:bodyPr>
          <a:lstStyle/>
          <a:p>
            <a:pPr marL="285750" indent="-285750" algn="just" defTabSz="114300">
              <a:buFont typeface="Wingdings" panose="05000000000000000000" pitchFamily="2" charset="2"/>
              <a:buChar char="Ø"/>
            </a:pPr>
            <a:r>
              <a:rPr lang="lv-LV" sz="2000" dirty="0">
                <a:latin typeface="HelveticaNeueLT Std Lt"/>
              </a:rPr>
              <a:t>29.panta darba grupa, WP 248: Pamatnostādnes novērtējuma par ietekmi uz datu aizsardzību (NIDA) veikšanai un noskaidrošanai, vai apstrāde “varētu radīt augstu risku” Regulas 2016/679 izpratnē</a:t>
            </a:r>
            <a:br>
              <a:rPr lang="lv-LV" sz="2000" dirty="0">
                <a:latin typeface="HelveticaNeueLT Std Lt"/>
              </a:rPr>
            </a:br>
            <a:r>
              <a:rPr lang="lv-LV" sz="2000" dirty="0">
                <a:latin typeface="HelveticaNeueLT Std Lt"/>
                <a:hlinkClick r:id="rId2"/>
              </a:rPr>
              <a:t>http://www.dvi.gov.lv/lv/wp-content/uploads/nov%C4%93rt%C4%93jumu-par-ietekmi-uz-datu-aizsardz%C4%ABbu2.pdf</a:t>
            </a:r>
            <a:endParaRPr lang="lv-LV" sz="2000" dirty="0">
              <a:latin typeface="HelveticaNeueLT Std Lt"/>
            </a:endParaRPr>
          </a:p>
          <a:p>
            <a:pPr marL="285750" indent="-285750" algn="just" defTabSz="114300">
              <a:buFont typeface="Wingdings" panose="05000000000000000000" pitchFamily="2" charset="2"/>
              <a:buChar char="Ø"/>
            </a:pPr>
            <a:r>
              <a:rPr lang="lv-LV" sz="2000" dirty="0" err="1">
                <a:latin typeface="HelveticaNeueLT Std Lt"/>
              </a:rPr>
              <a:t>Germany</a:t>
            </a:r>
            <a:r>
              <a:rPr lang="lv-LV" sz="2000" dirty="0">
                <a:latin typeface="HelveticaNeueLT Std Lt"/>
              </a:rPr>
              <a:t>: Forum </a:t>
            </a:r>
            <a:r>
              <a:rPr lang="lv-LV" sz="2000" dirty="0" err="1">
                <a:latin typeface="HelveticaNeueLT Std Lt"/>
              </a:rPr>
              <a:t>Privatheit</a:t>
            </a:r>
            <a:r>
              <a:rPr lang="lv-LV" sz="2000" dirty="0">
                <a:latin typeface="HelveticaNeueLT Std Lt"/>
              </a:rPr>
              <a:t> </a:t>
            </a:r>
            <a:r>
              <a:rPr lang="lv-LV" sz="2000" dirty="0" err="1">
                <a:latin typeface="HelveticaNeueLT Std Lt"/>
              </a:rPr>
              <a:t>White</a:t>
            </a:r>
            <a:r>
              <a:rPr lang="lv-LV" sz="2000" dirty="0">
                <a:latin typeface="HelveticaNeueLT Std Lt"/>
              </a:rPr>
              <a:t> Paper DSFA: </a:t>
            </a:r>
            <a:r>
              <a:rPr lang="lv-LV" sz="2000" dirty="0">
                <a:latin typeface="HelveticaNeueLT Std Lt"/>
                <a:hlinkClick r:id="rId3"/>
              </a:rPr>
              <a:t>https://www.forum-privatheit.de/forum-privatheit-de/publikationen-und-downloads/veroeffentlichungen-des-forums/themenpapiere-white-paper/Forum-Privatheit-WP-DSFA-3-Auflage-2017-11-29.pdf</a:t>
            </a:r>
            <a:endParaRPr lang="lv-LV" sz="2000" dirty="0">
              <a:latin typeface="HelveticaNeueLT Std Lt"/>
            </a:endParaRPr>
          </a:p>
          <a:p>
            <a:pPr marL="285750" indent="-285750" algn="just">
              <a:buFont typeface="Wingdings" panose="05000000000000000000" pitchFamily="2" charset="2"/>
              <a:buChar char="Ø"/>
            </a:pPr>
            <a:r>
              <a:rPr lang="lv-LV" sz="2000" dirty="0">
                <a:latin typeface="HelveticaNeueLT Std Lt"/>
              </a:rPr>
              <a:t>CNIL, </a:t>
            </a:r>
            <a:r>
              <a:rPr lang="lv-LV" sz="2000" dirty="0" err="1">
                <a:latin typeface="HelveticaNeueLT Std Lt"/>
              </a:rPr>
              <a:t>The</a:t>
            </a:r>
            <a:r>
              <a:rPr lang="lv-LV" sz="2000" dirty="0">
                <a:latin typeface="HelveticaNeueLT Std Lt"/>
              </a:rPr>
              <a:t> </a:t>
            </a:r>
            <a:r>
              <a:rPr lang="lv-LV" sz="2000" dirty="0" err="1">
                <a:latin typeface="HelveticaNeueLT Std Lt"/>
              </a:rPr>
              <a:t>open</a:t>
            </a:r>
            <a:r>
              <a:rPr lang="lv-LV" sz="2000" dirty="0">
                <a:latin typeface="HelveticaNeueLT Std Lt"/>
              </a:rPr>
              <a:t> </a:t>
            </a:r>
            <a:r>
              <a:rPr lang="lv-LV" sz="2000" dirty="0" err="1">
                <a:latin typeface="HelveticaNeueLT Std Lt"/>
              </a:rPr>
              <a:t>source</a:t>
            </a:r>
            <a:r>
              <a:rPr lang="lv-LV" sz="2000" dirty="0">
                <a:latin typeface="HelveticaNeueLT Std Lt"/>
              </a:rPr>
              <a:t> PIA </a:t>
            </a:r>
            <a:r>
              <a:rPr lang="lv-LV" sz="2000" dirty="0" err="1">
                <a:latin typeface="HelveticaNeueLT Std Lt"/>
              </a:rPr>
              <a:t>software</a:t>
            </a:r>
            <a:r>
              <a:rPr lang="lv-LV" sz="2000" dirty="0">
                <a:latin typeface="HelveticaNeueLT Std Lt"/>
              </a:rPr>
              <a:t>: </a:t>
            </a:r>
            <a:r>
              <a:rPr lang="lv-LV" sz="2000" dirty="0">
                <a:latin typeface="HelveticaNeueLT Std Lt"/>
                <a:hlinkClick r:id="rId4"/>
              </a:rPr>
              <a:t>https://www.cnil.fr/en/open-source-pia-software-helps-carry-out-data-protection-impact-assesment</a:t>
            </a:r>
            <a:r>
              <a:rPr lang="lv-LV" sz="2000" dirty="0">
                <a:latin typeface="HelveticaNeueLT Std Lt"/>
              </a:rPr>
              <a:t> </a:t>
            </a:r>
          </a:p>
          <a:p>
            <a:pPr marL="285750" indent="-285750" algn="just">
              <a:buFont typeface="Wingdings" panose="05000000000000000000" pitchFamily="2" charset="2"/>
              <a:buChar char="Ø"/>
            </a:pPr>
            <a:r>
              <a:rPr lang="lv-LV" sz="2000" dirty="0">
                <a:latin typeface="HelveticaNeueLT Std Lt"/>
              </a:rPr>
              <a:t>Privacyofficers.at, </a:t>
            </a:r>
            <a:r>
              <a:rPr lang="lv-LV" sz="2000" dirty="0">
                <a:latin typeface="HelveticaNeueLT Std Lt"/>
                <a:hlinkClick r:id="rId5"/>
              </a:rPr>
              <a:t>https://www.privacyofficers.at/privacyofficers-at-veroeffentlicht-beispiel-zur-durchfuehrung-einer-datenschutz-folgenabschaetzung/</a:t>
            </a:r>
            <a:r>
              <a:rPr lang="lv-LV" sz="2000" dirty="0">
                <a:latin typeface="HelveticaNeueLT Std Lt"/>
              </a:rPr>
              <a:t> </a:t>
            </a:r>
          </a:p>
          <a:p>
            <a:pPr marL="285750" indent="-285750" algn="just">
              <a:buFont typeface="Wingdings" panose="05000000000000000000" pitchFamily="2" charset="2"/>
              <a:buChar char="Ø"/>
            </a:pPr>
            <a:r>
              <a:rPr lang="lv-LV" sz="2000" dirty="0">
                <a:latin typeface="HelveticaNeueLT Std Lt"/>
              </a:rPr>
              <a:t>Paul </a:t>
            </a:r>
            <a:r>
              <a:rPr lang="lv-LV" sz="2000" dirty="0" err="1">
                <a:latin typeface="HelveticaNeueLT Std Lt"/>
              </a:rPr>
              <a:t>Voigt</a:t>
            </a:r>
            <a:r>
              <a:rPr lang="lv-LV" sz="2000" dirty="0">
                <a:latin typeface="HelveticaNeueLT Std Lt"/>
              </a:rPr>
              <a:t>, </a:t>
            </a:r>
            <a:r>
              <a:rPr lang="lv-LV" sz="2000" dirty="0" err="1">
                <a:latin typeface="HelveticaNeueLT Std Lt"/>
              </a:rPr>
              <a:t>Axel</a:t>
            </a:r>
            <a:r>
              <a:rPr lang="lv-LV" sz="2000" dirty="0">
                <a:latin typeface="HelveticaNeueLT Std Lt"/>
              </a:rPr>
              <a:t> von </a:t>
            </a:r>
            <a:r>
              <a:rPr lang="lv-LV" sz="2000" dirty="0" err="1">
                <a:latin typeface="HelveticaNeueLT Std Lt"/>
              </a:rPr>
              <a:t>dem</a:t>
            </a:r>
            <a:r>
              <a:rPr lang="lv-LV" sz="2000" dirty="0">
                <a:latin typeface="HelveticaNeueLT Std Lt"/>
              </a:rPr>
              <a:t> </a:t>
            </a:r>
            <a:r>
              <a:rPr lang="lv-LV" sz="2000" dirty="0" err="1">
                <a:latin typeface="HelveticaNeueLT Std Lt"/>
              </a:rPr>
              <a:t>Bussche</a:t>
            </a:r>
            <a:r>
              <a:rPr lang="lv-LV" sz="2000" dirty="0">
                <a:latin typeface="HelveticaNeueLT Std Lt"/>
              </a:rPr>
              <a:t>, </a:t>
            </a:r>
            <a:r>
              <a:rPr lang="lv-LV" sz="2000" dirty="0" err="1">
                <a:latin typeface="HelveticaNeueLT Std Lt"/>
              </a:rPr>
              <a:t>The</a:t>
            </a:r>
            <a:r>
              <a:rPr lang="lv-LV" sz="2000" dirty="0">
                <a:latin typeface="HelveticaNeueLT Std Lt"/>
              </a:rPr>
              <a:t> EU </a:t>
            </a:r>
            <a:r>
              <a:rPr lang="lv-LV" sz="2000" dirty="0" err="1">
                <a:latin typeface="HelveticaNeueLT Std Lt"/>
              </a:rPr>
              <a:t>General</a:t>
            </a:r>
            <a:r>
              <a:rPr lang="lv-LV" sz="2000" dirty="0">
                <a:latin typeface="HelveticaNeueLT Std Lt"/>
              </a:rPr>
              <a:t> </a:t>
            </a:r>
            <a:r>
              <a:rPr lang="lv-LV" sz="2000" dirty="0" err="1">
                <a:latin typeface="HelveticaNeueLT Std Lt"/>
              </a:rPr>
              <a:t>Data</a:t>
            </a:r>
            <a:r>
              <a:rPr lang="lv-LV" sz="2000" dirty="0">
                <a:latin typeface="HelveticaNeueLT Std Lt"/>
              </a:rPr>
              <a:t> </a:t>
            </a:r>
            <a:r>
              <a:rPr lang="lv-LV" sz="2000" dirty="0" err="1">
                <a:latin typeface="HelveticaNeueLT Std Lt"/>
              </a:rPr>
              <a:t>Protection</a:t>
            </a:r>
            <a:r>
              <a:rPr lang="lv-LV" sz="2000" dirty="0">
                <a:latin typeface="HelveticaNeueLT Std Lt"/>
              </a:rPr>
              <a:t> </a:t>
            </a:r>
            <a:r>
              <a:rPr lang="lv-LV" sz="2000" dirty="0" err="1">
                <a:latin typeface="HelveticaNeueLT Std Lt"/>
              </a:rPr>
              <a:t>Regulation</a:t>
            </a:r>
            <a:r>
              <a:rPr lang="lv-LV" sz="2000" dirty="0">
                <a:latin typeface="HelveticaNeueLT Std Lt"/>
              </a:rPr>
              <a:t> (GDPR): A </a:t>
            </a:r>
            <a:r>
              <a:rPr lang="lv-LV" sz="2000" dirty="0" err="1">
                <a:latin typeface="HelveticaNeueLT Std Lt"/>
              </a:rPr>
              <a:t>Practical</a:t>
            </a:r>
            <a:r>
              <a:rPr lang="lv-LV" sz="2000" dirty="0">
                <a:latin typeface="HelveticaNeueLT Std Lt"/>
              </a:rPr>
              <a:t> </a:t>
            </a:r>
            <a:r>
              <a:rPr lang="lv-LV" sz="2000" dirty="0" err="1">
                <a:latin typeface="HelveticaNeueLT Std Lt"/>
              </a:rPr>
              <a:t>Guide</a:t>
            </a:r>
            <a:r>
              <a:rPr lang="lv-LV" sz="2000" dirty="0">
                <a:latin typeface="HelveticaNeueLT Std Lt"/>
              </a:rPr>
              <a:t>, 2017</a:t>
            </a:r>
          </a:p>
          <a:p>
            <a:pPr marL="57150" indent="-285750" algn="just" defTabSz="914400">
              <a:lnSpc>
                <a:spcPct val="90000"/>
              </a:lnSpc>
              <a:buFont typeface="Wingdings" panose="05000000000000000000" pitchFamily="2" charset="2"/>
              <a:buChar char="Ø"/>
            </a:pPr>
            <a:endParaRPr lang="lv-LV" sz="1600" dirty="0"/>
          </a:p>
        </p:txBody>
      </p:sp>
      <p:pic>
        <p:nvPicPr>
          <p:cNvPr id="7" name="Picture Placeholder 6">
            <a:extLst>
              <a:ext uri="{FF2B5EF4-FFF2-40B4-BE49-F238E27FC236}">
                <a16:creationId xmlns:a16="http://schemas.microsoft.com/office/drawing/2014/main" id="{C3231589-9822-41F0-8CC1-6BD2DB153AEF}"/>
              </a:ext>
            </a:extLst>
          </p:cNvPr>
          <p:cNvPicPr>
            <a:picLocks noGrp="1" noChangeAspect="1"/>
          </p:cNvPicPr>
          <p:nvPr>
            <p:ph type="pic" idx="1"/>
          </p:nvPr>
        </p:nvPicPr>
        <p:blipFill rotWithShape="1">
          <a:blip r:embed="rId6">
            <a:duotone>
              <a:schemeClr val="accent5">
                <a:shade val="45000"/>
                <a:satMod val="135000"/>
              </a:schemeClr>
              <a:prstClr val="white"/>
            </a:duotone>
            <a:extLst>
              <a:ext uri="{28A0092B-C50C-407E-A947-70E740481C1C}">
                <a14:useLocalDpi xmlns:a14="http://schemas.microsoft.com/office/drawing/2010/main" val="0"/>
              </a:ext>
            </a:extLst>
          </a:blip>
          <a:srcRect l="12089" r="6755" b="-2"/>
          <a:stretch/>
        </p:blipFill>
        <p:spPr>
          <a:xfrm>
            <a:off x="3581400" y="9832"/>
            <a:ext cx="5562600" cy="6734373"/>
          </a:xfrm>
          <a:prstGeom prst="rect">
            <a:avLst/>
          </a:prstGeom>
          <a:effectLst/>
        </p:spPr>
      </p:pic>
    </p:spTree>
    <p:extLst>
      <p:ext uri="{BB962C8B-B14F-4D97-AF65-F5344CB8AC3E}">
        <p14:creationId xmlns:p14="http://schemas.microsoft.com/office/powerpoint/2010/main" val="943126858"/>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81000" y="365125"/>
            <a:ext cx="8382000" cy="1325563"/>
          </a:xfrm>
        </p:spPr>
        <p:txBody>
          <a:bodyPr>
            <a:normAutofit fontScale="90000"/>
          </a:bodyPr>
          <a:lstStyle/>
          <a:p>
            <a:pPr>
              <a:lnSpc>
                <a:spcPct val="90000"/>
              </a:lnSpc>
            </a:pPr>
            <a:r>
              <a:rPr lang="lv-LV" sz="3400" b="1" dirty="0">
                <a:solidFill>
                  <a:schemeClr val="accent5">
                    <a:lumMod val="50000"/>
                  </a:schemeClr>
                </a:solidFill>
                <a:latin typeface="HelveticaNeueLT Std Lt"/>
              </a:rPr>
              <a:t>Novērtējums par ietekmi uz datu aizsardzību (NIDA): VDAR 35.panta mērķis</a:t>
            </a:r>
          </a:p>
        </p:txBody>
      </p:sp>
      <p:sp>
        <p:nvSpPr>
          <p:cNvPr id="3" name="Inhaltsplatzhalter 2"/>
          <p:cNvSpPr>
            <a:spLocks noGrp="1"/>
          </p:cNvSpPr>
          <p:nvPr>
            <p:ph idx="1"/>
          </p:nvPr>
        </p:nvSpPr>
        <p:spPr>
          <a:xfrm>
            <a:off x="304800" y="1724791"/>
            <a:ext cx="3761613" cy="4351338"/>
          </a:xfrm>
        </p:spPr>
        <p:txBody>
          <a:bodyPr>
            <a:normAutofit/>
          </a:bodyPr>
          <a:lstStyle/>
          <a:p>
            <a:pPr algn="just">
              <a:buFont typeface="Wingdings" panose="05000000000000000000" pitchFamily="2" charset="2"/>
              <a:buChar char="§"/>
            </a:pPr>
            <a:r>
              <a:rPr lang="lv-LV" sz="1800" dirty="0">
                <a:latin typeface="HelveticaNeueLT Std Lt"/>
              </a:rPr>
              <a:t>VDAR aizstāj pienākumu reģistrēt un saņemt datu uzraudzības iestādes apstiprinājumu (89. apsvērums: "birokrātisks")</a:t>
            </a:r>
            <a:endParaRPr lang="en-US" sz="1800" dirty="0">
              <a:latin typeface="HelveticaNeueLT Std Lt"/>
            </a:endParaRPr>
          </a:p>
          <a:p>
            <a:pPr lvl="1" algn="just">
              <a:buFont typeface="Wingdings" panose="05000000000000000000" pitchFamily="2" charset="2"/>
              <a:buChar char="Ø"/>
            </a:pPr>
            <a:r>
              <a:rPr lang="lv-LV" sz="1800" dirty="0">
                <a:latin typeface="HelveticaNeueLT Std Lt"/>
              </a:rPr>
              <a:t>Pārziņa atbildība un uz risku balstīta pieeja</a:t>
            </a:r>
            <a:r>
              <a:rPr lang="en-US" sz="1800" dirty="0">
                <a:latin typeface="HelveticaNeueLT Std Lt"/>
              </a:rPr>
              <a:t>;</a:t>
            </a:r>
          </a:p>
          <a:p>
            <a:pPr lvl="1" algn="just">
              <a:buFont typeface="Wingdings" panose="05000000000000000000" pitchFamily="2" charset="2"/>
              <a:buChar char="Ø"/>
            </a:pPr>
            <a:r>
              <a:rPr lang="lv-LV" sz="1800" dirty="0">
                <a:latin typeface="HelveticaNeueLT Std Lt"/>
              </a:rPr>
              <a:t>Tādu apstrādes darbību apsvēršana, kas var radīt lielu risku fizisko personu tiesībām un brīvībām.</a:t>
            </a:r>
            <a:endParaRPr lang="lv-LV" sz="1700" dirty="0">
              <a:latin typeface="HelveticaNeueLT Std Lt"/>
            </a:endParaRPr>
          </a:p>
        </p:txBody>
      </p:sp>
      <p:pic>
        <p:nvPicPr>
          <p:cNvPr id="5" name="Picture 4" descr="A close up of text on a white background&#10;&#10;Description generated with high confidence">
            <a:extLst>
              <a:ext uri="{FF2B5EF4-FFF2-40B4-BE49-F238E27FC236}">
                <a16:creationId xmlns:a16="http://schemas.microsoft.com/office/drawing/2014/main" id="{F69BF2C2-AA54-41C4-8423-4A7170519E31}"/>
              </a:ext>
            </a:extLst>
          </p:cNvPr>
          <p:cNvPicPr>
            <a:picLocks noChangeAspect="1"/>
          </p:cNvPicPr>
          <p:nvPr/>
        </p:nvPicPr>
        <p:blipFill rotWithShape="1">
          <a:blip r:embed="rId2">
            <a:extLst>
              <a:ext uri="{28A0092B-C50C-407E-A947-70E740481C1C}">
                <a14:useLocalDpi xmlns:a14="http://schemas.microsoft.com/office/drawing/2010/main" val="0"/>
              </a:ext>
            </a:extLst>
          </a:blip>
          <a:srcRect l="7291" r="5425" b="3"/>
          <a:stretch/>
        </p:blipFill>
        <p:spPr>
          <a:xfrm>
            <a:off x="4572001" y="1724791"/>
            <a:ext cx="4572000" cy="5133210"/>
          </a:xfrm>
          <a:prstGeom prst="rect">
            <a:avLst/>
          </a:prstGeom>
        </p:spPr>
      </p:pic>
    </p:spTree>
    <p:extLst>
      <p:ext uri="{BB962C8B-B14F-4D97-AF65-F5344CB8AC3E}">
        <p14:creationId xmlns:p14="http://schemas.microsoft.com/office/powerpoint/2010/main" val="220823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058C04-FCBF-44F8-96E3-D8506FF49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089818"/>
            <a:ext cx="4678363" cy="4678363"/>
          </a:xfrm>
          <a:prstGeom prst="rect">
            <a:avLst/>
          </a:prstGeom>
        </p:spPr>
      </p:pic>
      <p:sp>
        <p:nvSpPr>
          <p:cNvPr id="2" name="Titel 1"/>
          <p:cNvSpPr>
            <a:spLocks noGrp="1"/>
          </p:cNvSpPr>
          <p:nvPr>
            <p:ph type="title"/>
          </p:nvPr>
        </p:nvSpPr>
        <p:spPr/>
        <p:txBody>
          <a:bodyPr>
            <a:normAutofit fontScale="90000"/>
          </a:bodyPr>
          <a:lstStyle/>
          <a:p>
            <a:r>
              <a:rPr lang="lv-LV" sz="3300" b="1" dirty="0">
                <a:solidFill>
                  <a:schemeClr val="accent5">
                    <a:lumMod val="50000"/>
                  </a:schemeClr>
                </a:solidFill>
                <a:latin typeface="HelveticaNeueLT Std Lt"/>
              </a:rPr>
              <a:t>Novērtējums par ietekmi uz datu aizsardzību (NIDA): VDAR 35.panta mērķis</a:t>
            </a:r>
          </a:p>
        </p:txBody>
      </p:sp>
      <p:sp>
        <p:nvSpPr>
          <p:cNvPr id="3" name="Inhaltsplatzhalter 2"/>
          <p:cNvSpPr>
            <a:spLocks noGrp="1"/>
          </p:cNvSpPr>
          <p:nvPr>
            <p:ph idx="1"/>
          </p:nvPr>
        </p:nvSpPr>
        <p:spPr>
          <a:xfrm>
            <a:off x="334962" y="1417638"/>
            <a:ext cx="3932237" cy="4678363"/>
          </a:xfrm>
        </p:spPr>
        <p:txBody>
          <a:bodyPr>
            <a:normAutofit/>
          </a:bodyPr>
          <a:lstStyle/>
          <a:p>
            <a:pPr algn="just">
              <a:buFont typeface="Wingdings" panose="05000000000000000000" pitchFamily="2" charset="2"/>
              <a:buChar char="§"/>
            </a:pPr>
            <a:r>
              <a:rPr lang="nb-NO" sz="2000" dirty="0">
                <a:latin typeface="HelveticaNeueLT Std Lt"/>
              </a:rPr>
              <a:t>Pārbau</a:t>
            </a:r>
            <a:r>
              <a:rPr lang="lv-LV" sz="2000" dirty="0">
                <a:latin typeface="HelveticaNeueLT Std Lt"/>
              </a:rPr>
              <a:t>diet</a:t>
            </a:r>
            <a:r>
              <a:rPr lang="nb-NO" sz="2000" dirty="0">
                <a:latin typeface="HelveticaNeueLT Std Lt"/>
              </a:rPr>
              <a:t>, vai pastāv augsts risks</a:t>
            </a:r>
            <a:r>
              <a:rPr lang="lv-LV" sz="2000" dirty="0">
                <a:latin typeface="HelveticaNeueLT Std Lt"/>
              </a:rPr>
              <a:t> </a:t>
            </a:r>
            <a:r>
              <a:rPr lang="en-US" sz="2000" dirty="0">
                <a:latin typeface="HelveticaNeueLT Std Lt"/>
                <a:sym typeface="Wingdings" panose="05000000000000000000" pitchFamily="2" charset="2"/>
              </a:rPr>
              <a:t> </a:t>
            </a:r>
            <a:r>
              <a:rPr lang="lv-LV" sz="2000" dirty="0">
                <a:latin typeface="HelveticaNeueLT Std Lt"/>
                <a:sym typeface="Wingdings" panose="05000000000000000000" pitchFamily="2" charset="2"/>
              </a:rPr>
              <a:t>pamatojoties uz to </a:t>
            </a:r>
            <a:r>
              <a:rPr lang="en-US" sz="2000" dirty="0">
                <a:latin typeface="HelveticaNeueLT Std Lt"/>
                <a:sym typeface="Wingdings" panose="05000000000000000000" pitchFamily="2" charset="2"/>
              </a:rPr>
              <a:t>“</a:t>
            </a:r>
            <a:r>
              <a:rPr lang="lv-LV" sz="2000" dirty="0">
                <a:latin typeface="HelveticaNeueLT Std Lt"/>
                <a:sym typeface="Wingdings" panose="05000000000000000000" pitchFamily="2" charset="2"/>
              </a:rPr>
              <a:t>sliekšņa analīze</a:t>
            </a:r>
            <a:r>
              <a:rPr lang="en-US" sz="2000" dirty="0">
                <a:latin typeface="HelveticaNeueLT Std Lt"/>
                <a:sym typeface="Wingdings" panose="05000000000000000000" pitchFamily="2" charset="2"/>
              </a:rPr>
              <a:t>”:</a:t>
            </a:r>
            <a:endParaRPr lang="en-US" sz="2000" dirty="0">
              <a:latin typeface="HelveticaNeueLT Std Lt"/>
            </a:endParaRPr>
          </a:p>
          <a:p>
            <a:pPr lvl="1" algn="just">
              <a:buFont typeface="Wingdings" panose="05000000000000000000" pitchFamily="2" charset="2"/>
              <a:buChar char="Ø"/>
            </a:pPr>
            <a:r>
              <a:rPr lang="lv-LV" sz="1600" dirty="0">
                <a:latin typeface="HelveticaNeueLT Std Lt"/>
              </a:rPr>
              <a:t>Veiciet NIDA</a:t>
            </a:r>
            <a:r>
              <a:rPr lang="en-US" sz="1600" dirty="0">
                <a:latin typeface="HelveticaNeueLT Std Lt"/>
              </a:rPr>
              <a:t>;</a:t>
            </a:r>
          </a:p>
          <a:p>
            <a:pPr lvl="1" algn="just">
              <a:buFont typeface="Wingdings" panose="05000000000000000000" pitchFamily="2" charset="2"/>
              <a:buChar char="Ø"/>
            </a:pPr>
            <a:r>
              <a:rPr lang="lv-LV" sz="1600" dirty="0">
                <a:latin typeface="HelveticaNeueLT Std Lt"/>
              </a:rPr>
              <a:t>Nepieciešamā dokumentācija </a:t>
            </a:r>
            <a:r>
              <a:rPr lang="en-GB" sz="1600" dirty="0">
                <a:latin typeface="HelveticaNeueLT Std Lt"/>
              </a:rPr>
              <a:t>(</a:t>
            </a:r>
            <a:r>
              <a:rPr lang="lv-LV" sz="1600" dirty="0">
                <a:latin typeface="HelveticaNeueLT Std Lt"/>
              </a:rPr>
              <a:t>ieteicams</a:t>
            </a:r>
            <a:r>
              <a:rPr lang="en-GB" sz="1600" dirty="0">
                <a:latin typeface="HelveticaNeueLT Std Lt"/>
              </a:rPr>
              <a:t> – </a:t>
            </a:r>
            <a:r>
              <a:rPr lang="lv-LV" sz="1600" dirty="0">
                <a:latin typeface="HelveticaNeueLT Std Lt"/>
              </a:rPr>
              <a:t>rakstiski</a:t>
            </a:r>
            <a:r>
              <a:rPr lang="en-GB" sz="1600" dirty="0">
                <a:latin typeface="HelveticaNeueLT Std Lt"/>
              </a:rPr>
              <a:t>). </a:t>
            </a:r>
            <a:endParaRPr lang="en-US" sz="1600" dirty="0">
              <a:latin typeface="HelveticaNeueLT Std Lt"/>
            </a:endParaRPr>
          </a:p>
          <a:p>
            <a:pPr algn="just">
              <a:buFont typeface="Wingdings" panose="05000000000000000000" pitchFamily="2" charset="2"/>
              <a:buChar char="§"/>
            </a:pPr>
            <a:r>
              <a:rPr lang="lv-LV" sz="2000" dirty="0">
                <a:latin typeface="HelveticaNeueLT Std Lt"/>
              </a:rPr>
              <a:t>Pārzinis veic nepieciešamās koncesijas un novērtējumus.</a:t>
            </a:r>
          </a:p>
          <a:p>
            <a:pPr algn="just">
              <a:buFont typeface="Wingdings" panose="05000000000000000000" pitchFamily="2" charset="2"/>
              <a:buChar char="§"/>
            </a:pPr>
            <a:r>
              <a:rPr lang="lv-LV" sz="2000" dirty="0">
                <a:latin typeface="HelveticaNeueLT Std Lt"/>
              </a:rPr>
              <a:t>Ja, balstoties uz novērtējuma laikā pieejamajām zināšanām, to neprecizitāte nebija paredzama </a:t>
            </a:r>
            <a:r>
              <a:rPr lang="lv-LV" sz="2000" dirty="0">
                <a:latin typeface="HelveticaNeueLT Std Lt"/>
                <a:sym typeface="Wingdings" panose="05000000000000000000" pitchFamily="2" charset="2"/>
              </a:rPr>
              <a:t> n</a:t>
            </a:r>
            <a:r>
              <a:rPr lang="lv-LV" sz="2000" dirty="0">
                <a:latin typeface="HelveticaNeueLT Std Lt"/>
              </a:rPr>
              <a:t>av pārkāpti pienākumi.  </a:t>
            </a:r>
          </a:p>
        </p:txBody>
      </p:sp>
    </p:spTree>
    <p:extLst>
      <p:ext uri="{BB962C8B-B14F-4D97-AF65-F5344CB8AC3E}">
        <p14:creationId xmlns:p14="http://schemas.microsoft.com/office/powerpoint/2010/main" val="40828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4800"/>
            <a:ext cx="8229600" cy="1143000"/>
          </a:xfrm>
        </p:spPr>
        <p:txBody>
          <a:bodyPr>
            <a:normAutofit fontScale="90000"/>
          </a:bodyPr>
          <a:lstStyle/>
          <a:p>
            <a:r>
              <a:rPr lang="en-GB" sz="3700" b="1" dirty="0">
                <a:solidFill>
                  <a:schemeClr val="accent5">
                    <a:lumMod val="50000"/>
                  </a:schemeClr>
                </a:solidFill>
                <a:latin typeface="HelveticaNeueLT Std Lt"/>
              </a:rPr>
              <a:t>35</a:t>
            </a:r>
            <a:r>
              <a:rPr lang="lv-LV" sz="3700" b="1" dirty="0">
                <a:solidFill>
                  <a:schemeClr val="accent5">
                    <a:lumMod val="50000"/>
                  </a:schemeClr>
                </a:solidFill>
                <a:latin typeface="HelveticaNeueLT Std Lt"/>
              </a:rPr>
              <a:t>.pants saistībā ar citām VDAR sadaļām</a:t>
            </a:r>
            <a:endParaRPr lang="en-GB" sz="3700" b="1" dirty="0">
              <a:solidFill>
                <a:schemeClr val="accent5">
                  <a:lumMod val="50000"/>
                </a:schemeClr>
              </a:solidFill>
              <a:latin typeface="HelveticaNeueLT Std Lt"/>
            </a:endParaRPr>
          </a:p>
        </p:txBody>
      </p:sp>
      <p:sp>
        <p:nvSpPr>
          <p:cNvPr id="3" name="Inhaltsplatzhalter 2"/>
          <p:cNvSpPr>
            <a:spLocks noGrp="1"/>
          </p:cNvSpPr>
          <p:nvPr>
            <p:ph idx="1"/>
          </p:nvPr>
        </p:nvSpPr>
        <p:spPr>
          <a:xfrm>
            <a:off x="457200" y="1600200"/>
            <a:ext cx="8458200" cy="4525963"/>
          </a:xfrm>
        </p:spPr>
        <p:txBody>
          <a:bodyPr>
            <a:normAutofit/>
          </a:bodyPr>
          <a:lstStyle/>
          <a:p>
            <a:pPr marL="0" indent="0">
              <a:buNone/>
            </a:pPr>
            <a:r>
              <a:rPr lang="lv-LV" sz="2800" dirty="0">
                <a:latin typeface="HelveticaNeueLT Std Lt"/>
              </a:rPr>
              <a:t>Risku analīze nepieciešama arī</a:t>
            </a:r>
          </a:p>
          <a:p>
            <a:pPr lvl="1" algn="just">
              <a:buFont typeface="Wingdings" panose="05000000000000000000" pitchFamily="2" charset="2"/>
              <a:buChar char="§"/>
            </a:pPr>
            <a:r>
              <a:rPr lang="lv-LV" sz="2000" dirty="0">
                <a:latin typeface="HelveticaNeueLT Std Lt"/>
              </a:rPr>
              <a:t>25.pants</a:t>
            </a:r>
          </a:p>
          <a:p>
            <a:pPr lvl="2" algn="just">
              <a:buFont typeface="Wingdings" panose="05000000000000000000" pitchFamily="2" charset="2"/>
              <a:buChar char="Ø"/>
            </a:pPr>
            <a:r>
              <a:rPr lang="lv-LV" sz="1800" dirty="0">
                <a:latin typeface="HelveticaNeueLT Std Lt"/>
              </a:rPr>
              <a:t>Integrēta datu aizsardzība un datu aizsardzība pēc noklusējuma </a:t>
            </a:r>
          </a:p>
          <a:p>
            <a:pPr lvl="3" algn="just"/>
            <a:r>
              <a:rPr lang="lv-LV" sz="1600" dirty="0">
                <a:latin typeface="HelveticaNeueLT Std Lt"/>
              </a:rPr>
              <a:t>Integrēta datu aizsardzība kā </a:t>
            </a:r>
            <a:r>
              <a:rPr lang="lv-LV" sz="1600" b="1" dirty="0">
                <a:latin typeface="HelveticaNeueLT Std Lt"/>
              </a:rPr>
              <a:t>svarīgs pasākums, lai samazinātu riskus</a:t>
            </a:r>
          </a:p>
          <a:p>
            <a:pPr lvl="1" algn="just">
              <a:buFont typeface="Wingdings" panose="05000000000000000000" pitchFamily="2" charset="2"/>
              <a:buChar char="§"/>
            </a:pPr>
            <a:r>
              <a:rPr lang="lv-LV" sz="2000" dirty="0">
                <a:latin typeface="HelveticaNeueLT Std Lt"/>
              </a:rPr>
              <a:t>32.pants</a:t>
            </a:r>
          </a:p>
          <a:p>
            <a:pPr lvl="2" algn="just">
              <a:buFont typeface="Wingdings" panose="05000000000000000000" pitchFamily="2" charset="2"/>
              <a:buChar char="Ø"/>
            </a:pPr>
            <a:r>
              <a:rPr lang="lv-LV" sz="1800" dirty="0">
                <a:latin typeface="HelveticaNeueLT Std Lt"/>
              </a:rPr>
              <a:t>Apstrādes drošība</a:t>
            </a:r>
          </a:p>
          <a:p>
            <a:pPr lvl="2" algn="just">
              <a:buFont typeface="Wingdings" panose="05000000000000000000" pitchFamily="2" charset="2"/>
              <a:buChar char="Ø"/>
            </a:pPr>
            <a:r>
              <a:rPr lang="lv-LV" sz="1800" dirty="0">
                <a:latin typeface="HelveticaNeueLT Std Lt"/>
              </a:rPr>
              <a:t>Ļaunprātīgas izmantošanas un ārēju uzbrukumu riski</a:t>
            </a:r>
          </a:p>
          <a:p>
            <a:pPr lvl="1" algn="just">
              <a:buFont typeface="Wingdings" panose="05000000000000000000" pitchFamily="2" charset="2"/>
              <a:buChar char="§"/>
            </a:pPr>
            <a:r>
              <a:rPr lang="lv-LV" sz="2000" dirty="0">
                <a:latin typeface="HelveticaNeueLT Std Lt"/>
              </a:rPr>
              <a:t>35.pants</a:t>
            </a:r>
          </a:p>
          <a:p>
            <a:pPr lvl="2" algn="just">
              <a:buFont typeface="Wingdings" panose="05000000000000000000" pitchFamily="2" charset="2"/>
              <a:buChar char="Ø"/>
            </a:pPr>
            <a:r>
              <a:rPr lang="lv-LV" sz="1800" dirty="0">
                <a:latin typeface="HelveticaNeueLT Std Lt"/>
              </a:rPr>
              <a:t>Arī riski, kas varētu rasties no pašas plānotās apstrādes, ne tikai drošības pārkāpumu riski</a:t>
            </a:r>
          </a:p>
        </p:txBody>
      </p:sp>
    </p:spTree>
    <p:extLst>
      <p:ext uri="{BB962C8B-B14F-4D97-AF65-F5344CB8AC3E}">
        <p14:creationId xmlns:p14="http://schemas.microsoft.com/office/powerpoint/2010/main" val="3312918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1143000"/>
          </a:xfrm>
        </p:spPr>
        <p:txBody>
          <a:bodyPr>
            <a:noAutofit/>
          </a:bodyPr>
          <a:lstStyle/>
          <a:p>
            <a:r>
              <a:rPr lang="lv-LV" sz="3300" b="1" dirty="0">
                <a:solidFill>
                  <a:schemeClr val="accent5">
                    <a:lumMod val="50000"/>
                  </a:schemeClr>
                </a:solidFill>
                <a:latin typeface="HelveticaNeueLT Std Lt"/>
              </a:rPr>
              <a:t>Integrēta datu aizsardzība un datu aizsardzība pēc noklusējuma</a:t>
            </a:r>
            <a:br>
              <a:rPr lang="lv-LV" sz="3300" b="1" dirty="0">
                <a:solidFill>
                  <a:schemeClr val="accent5">
                    <a:lumMod val="50000"/>
                  </a:schemeClr>
                </a:solidFill>
                <a:latin typeface="HelveticaNeueLT Std Lt"/>
              </a:rPr>
            </a:br>
            <a:r>
              <a:rPr lang="lv-LV" sz="3300" b="1" dirty="0">
                <a:solidFill>
                  <a:schemeClr val="accent5">
                    <a:lumMod val="50000"/>
                  </a:schemeClr>
                </a:solidFill>
                <a:latin typeface="HelveticaNeueLT Std Lt"/>
              </a:rPr>
              <a:t>(VDAR 25.pants)</a:t>
            </a:r>
          </a:p>
        </p:txBody>
      </p:sp>
      <p:sp>
        <p:nvSpPr>
          <p:cNvPr id="2" name="Inhaltsplatzhalter 1"/>
          <p:cNvSpPr>
            <a:spLocks noGrp="1"/>
          </p:cNvSpPr>
          <p:nvPr>
            <p:ph idx="1"/>
          </p:nvPr>
        </p:nvSpPr>
        <p:spPr>
          <a:xfrm>
            <a:off x="457200" y="1600200"/>
            <a:ext cx="8534400" cy="4525963"/>
          </a:xfrm>
        </p:spPr>
        <p:txBody>
          <a:bodyPr>
            <a:normAutofit fontScale="77500" lnSpcReduction="20000"/>
          </a:bodyPr>
          <a:lstStyle/>
          <a:p>
            <a:pPr algn="just">
              <a:spcAft>
                <a:spcPts val="600"/>
              </a:spcAft>
              <a:buFont typeface="Wingdings" panose="05000000000000000000" pitchFamily="2" charset="2"/>
              <a:buChar char="§"/>
            </a:pPr>
            <a:r>
              <a:rPr lang="lv-LV" dirty="0">
                <a:latin typeface="HelveticaNeueLT Std Lt"/>
              </a:rPr>
              <a:t>Integrēta datu aizsardzība un datu aizsardzība pēc noklusējuma kā jauni principi, kas noteikti VDAR 25.pantā</a:t>
            </a:r>
          </a:p>
          <a:p>
            <a:pPr algn="just">
              <a:spcAft>
                <a:spcPts val="600"/>
              </a:spcAft>
              <a:buFont typeface="Wingdings" panose="05000000000000000000" pitchFamily="2" charset="2"/>
              <a:buChar char="§"/>
            </a:pPr>
            <a:r>
              <a:rPr lang="lv-LV" dirty="0">
                <a:latin typeface="HelveticaNeueLT Std Lt"/>
              </a:rPr>
              <a:t>Sistemātiska pieeja datu aizsardzības tiesību aktu ievērošanai un risku mazināšanai / novēršanai</a:t>
            </a:r>
          </a:p>
          <a:p>
            <a:pPr algn="just">
              <a:spcAft>
                <a:spcPts val="600"/>
              </a:spcAft>
              <a:buFont typeface="Wingdings" panose="05000000000000000000" pitchFamily="2" charset="2"/>
              <a:buChar char="§"/>
            </a:pPr>
            <a:r>
              <a:rPr lang="lv-LV" dirty="0">
                <a:latin typeface="HelveticaNeueLT Std Lt"/>
              </a:rPr>
              <a:t>Pienākums “īstenot atbilstošus tehniskus un organizatoriskus pasākumus</a:t>
            </a:r>
            <a:r>
              <a:rPr lang="lv-LV" sz="3300" dirty="0">
                <a:latin typeface="HelveticaNeueLT Std Lt"/>
              </a:rPr>
              <a:t>“, </a:t>
            </a:r>
            <a:r>
              <a:rPr lang="lv-LV" dirty="0">
                <a:latin typeface="HelveticaNeueLT Std Lt"/>
              </a:rPr>
              <a:t>lai</a:t>
            </a:r>
          </a:p>
          <a:p>
            <a:pPr lvl="1" algn="just">
              <a:spcAft>
                <a:spcPts val="600"/>
              </a:spcAft>
              <a:buFont typeface="Wingdings" panose="05000000000000000000" pitchFamily="2" charset="2"/>
              <a:buChar char="Ø"/>
            </a:pPr>
            <a:r>
              <a:rPr lang="lv-LV" sz="2900" dirty="0">
                <a:latin typeface="HelveticaNeueLT Std Lt"/>
              </a:rPr>
              <a:t>īstenotu datu aizsardzības principus, piemēram, datu minimizēšanu, un lai apstrādē integrētu vajadzīgās garantijas</a:t>
            </a:r>
          </a:p>
          <a:p>
            <a:pPr lvl="1" algn="just">
              <a:spcAft>
                <a:spcPts val="600"/>
              </a:spcAft>
              <a:buFont typeface="Wingdings" panose="05000000000000000000" pitchFamily="2" charset="2"/>
              <a:buChar char="Ø"/>
            </a:pPr>
            <a:r>
              <a:rPr lang="lv-LV" sz="2900" dirty="0">
                <a:latin typeface="HelveticaNeueLT Std Lt"/>
              </a:rPr>
              <a:t>izpildītu šīs regulas prasības un aizsargātu datu subjektu tiesības</a:t>
            </a:r>
            <a:endParaRPr lang="lv-LV" dirty="0"/>
          </a:p>
        </p:txBody>
      </p:sp>
      <p:sp>
        <p:nvSpPr>
          <p:cNvPr id="4" name="Foliennummernplatzhalter 3"/>
          <p:cNvSpPr>
            <a:spLocks noGrp="1"/>
          </p:cNvSpPr>
          <p:nvPr>
            <p:ph type="sldNum" sz="quarter" idx="12"/>
          </p:nvPr>
        </p:nvSpPr>
        <p:spPr/>
        <p:txBody>
          <a:bodyPr/>
          <a:lstStyle/>
          <a:p>
            <a:fld id="{4F638597-3A6E-49DB-8B29-8CE2CDF8DFA8}" type="slidenum">
              <a:rPr lang="de-AT" smtClean="0"/>
              <a:pPr/>
              <a:t>6</a:t>
            </a:fld>
            <a:endParaRPr lang="de-AT" dirty="0"/>
          </a:p>
        </p:txBody>
      </p:sp>
    </p:spTree>
    <p:extLst>
      <p:ext uri="{BB962C8B-B14F-4D97-AF65-F5344CB8AC3E}">
        <p14:creationId xmlns:p14="http://schemas.microsoft.com/office/powerpoint/2010/main" val="1560487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a:xfrm>
            <a:off x="486695" y="457200"/>
            <a:ext cx="4939869" cy="1676603"/>
          </a:xfrm>
        </p:spPr>
        <p:txBody>
          <a:bodyPr>
            <a:normAutofit fontScale="90000"/>
          </a:bodyPr>
          <a:lstStyle/>
          <a:p>
            <a:pPr>
              <a:lnSpc>
                <a:spcPct val="90000"/>
              </a:lnSpc>
            </a:pPr>
            <a:r>
              <a:rPr lang="lv-LV" sz="3400" b="1" dirty="0">
                <a:solidFill>
                  <a:schemeClr val="accent5">
                    <a:lumMod val="50000"/>
                  </a:schemeClr>
                </a:solidFill>
                <a:latin typeface="HelveticaNeueLT Std Lt"/>
              </a:rPr>
              <a:t>Integrēta datu aizsardzība un datu aizsardzība pēc noklusējuma</a:t>
            </a:r>
            <a:br>
              <a:rPr lang="lv-LV" sz="3400" b="1" dirty="0">
                <a:solidFill>
                  <a:schemeClr val="accent5">
                    <a:lumMod val="50000"/>
                  </a:schemeClr>
                </a:solidFill>
                <a:latin typeface="HelveticaNeueLT Std Lt"/>
              </a:rPr>
            </a:br>
            <a:r>
              <a:rPr lang="lv-LV" sz="3400" b="1" dirty="0">
                <a:solidFill>
                  <a:schemeClr val="accent5">
                    <a:lumMod val="50000"/>
                  </a:schemeClr>
                </a:solidFill>
                <a:latin typeface="HelveticaNeueLT Std Lt"/>
              </a:rPr>
              <a:t>(VDAR 25.pants)</a:t>
            </a:r>
          </a:p>
        </p:txBody>
      </p:sp>
      <p:sp>
        <p:nvSpPr>
          <p:cNvPr id="2" name="Inhaltsplatzhalter 1"/>
          <p:cNvSpPr>
            <a:spLocks noGrp="1"/>
          </p:cNvSpPr>
          <p:nvPr>
            <p:ph idx="1"/>
          </p:nvPr>
        </p:nvSpPr>
        <p:spPr>
          <a:xfrm>
            <a:off x="486697" y="2615381"/>
            <a:ext cx="4939867" cy="3785419"/>
          </a:xfrm>
        </p:spPr>
        <p:txBody>
          <a:bodyPr>
            <a:normAutofit lnSpcReduction="10000"/>
          </a:bodyPr>
          <a:lstStyle/>
          <a:p>
            <a:pPr>
              <a:lnSpc>
                <a:spcPct val="90000"/>
              </a:lnSpc>
              <a:spcAft>
                <a:spcPts val="600"/>
              </a:spcAft>
              <a:buFont typeface="Wingdings" panose="05000000000000000000" pitchFamily="2" charset="2"/>
              <a:buChar char="§"/>
            </a:pPr>
            <a:r>
              <a:rPr lang="lv-LV" sz="1900" dirty="0">
                <a:latin typeface="HelveticaNeueLT Std Lt"/>
              </a:rPr>
              <a:t>Saistībā ar obligāto novērtējumu par ietekmi uz datu aizsardzību (VDAR 35.pants) un stingrajiem noteikumiem par kompensāciju un atbildību (82. pants)</a:t>
            </a:r>
          </a:p>
          <a:p>
            <a:pPr marL="914400" lvl="1" indent="-457200">
              <a:lnSpc>
                <a:spcPct val="90000"/>
              </a:lnSpc>
              <a:spcAft>
                <a:spcPts val="600"/>
              </a:spcAft>
              <a:buFont typeface="Wingdings" panose="05000000000000000000" pitchFamily="2" charset="2"/>
              <a:buChar char="Ø"/>
            </a:pPr>
            <a:r>
              <a:rPr lang="lv-LV" sz="1900" dirty="0">
                <a:latin typeface="HelveticaNeueLT Std Lt"/>
              </a:rPr>
              <a:t>Uzņēmumi / organizācijas to atzīst par "biznesa modeli" datu aizsardzībai</a:t>
            </a:r>
          </a:p>
          <a:p>
            <a:pPr marL="914400" lvl="1" indent="-457200">
              <a:lnSpc>
                <a:spcPct val="90000"/>
              </a:lnSpc>
              <a:spcAft>
                <a:spcPts val="600"/>
              </a:spcAft>
              <a:buFont typeface="Wingdings" panose="05000000000000000000" pitchFamily="2" charset="2"/>
              <a:buChar char="Ø"/>
            </a:pPr>
            <a:r>
              <a:rPr lang="lv-LV" sz="1900" dirty="0">
                <a:latin typeface="HelveticaNeueLT Std Lt"/>
              </a:rPr>
              <a:t>Nepieciešamās starpdisciplinārās iemaņas ir retas un vērtīgas</a:t>
            </a:r>
          </a:p>
          <a:p>
            <a:pPr marL="914400" lvl="1" indent="-457200">
              <a:lnSpc>
                <a:spcPct val="90000"/>
              </a:lnSpc>
              <a:spcAft>
                <a:spcPts val="600"/>
              </a:spcAft>
              <a:buFont typeface="Wingdings" panose="05000000000000000000" pitchFamily="2" charset="2"/>
              <a:buChar char="Ø"/>
            </a:pPr>
            <a:r>
              <a:rPr lang="lv-LV" sz="1900" dirty="0">
                <a:latin typeface="HelveticaNeueLT Std Lt"/>
              </a:rPr>
              <a:t>tādēļ pirmo reizi pastāv augsta līmeņa cilvēktiesību aizsardzības tirgus</a:t>
            </a:r>
            <a:endParaRPr lang="de-AT" sz="1900" dirty="0"/>
          </a:p>
        </p:txBody>
      </p:sp>
      <p:pic>
        <p:nvPicPr>
          <p:cNvPr id="6" name="Picture 5" descr="A picture containing mirror, object&#10;&#10;Description generated with very high confidence">
            <a:extLst>
              <a:ext uri="{FF2B5EF4-FFF2-40B4-BE49-F238E27FC236}">
                <a16:creationId xmlns:a16="http://schemas.microsoft.com/office/drawing/2014/main" id="{A59C8D5D-CBB8-487E-BC41-0AFA10392C24}"/>
              </a:ext>
            </a:extLst>
          </p:cNvPr>
          <p:cNvPicPr>
            <a:picLocks noChangeAspect="1"/>
          </p:cNvPicPr>
          <p:nvPr/>
        </p:nvPicPr>
        <p:blipFill rotWithShape="1">
          <a:blip r:embed="rId3">
            <a:extLst>
              <a:ext uri="{28A0092B-C50C-407E-A947-70E740481C1C}">
                <a14:useLocalDpi xmlns:a14="http://schemas.microsoft.com/office/drawing/2010/main" val="0"/>
              </a:ext>
            </a:extLst>
          </a:blip>
          <a:srcRect l="26925" r="3629"/>
          <a:stretch/>
        </p:blipFill>
        <p:spPr>
          <a:xfrm>
            <a:off x="5667306" y="10"/>
            <a:ext cx="3476693" cy="6857990"/>
          </a:xfrm>
          <a:prstGeom prst="rect">
            <a:avLst/>
          </a:prstGeom>
          <a:effectLst/>
        </p:spPr>
      </p:pic>
      <p:sp>
        <p:nvSpPr>
          <p:cNvPr id="4" name="Foliennummernplatzhalter 3"/>
          <p:cNvSpPr>
            <a:spLocks noGrp="1"/>
          </p:cNvSpPr>
          <p:nvPr>
            <p:ph type="sldNum" sz="quarter" idx="12"/>
          </p:nvPr>
        </p:nvSpPr>
        <p:spPr>
          <a:xfrm>
            <a:off x="6457950" y="6356350"/>
            <a:ext cx="2057400" cy="365125"/>
          </a:xfrm>
        </p:spPr>
        <p:txBody>
          <a:bodyPr>
            <a:normAutofit/>
          </a:bodyPr>
          <a:lstStyle/>
          <a:p>
            <a:pPr>
              <a:spcAft>
                <a:spcPts val="600"/>
              </a:spcAft>
            </a:pPr>
            <a:fld id="{4F638597-3A6E-49DB-8B29-8CE2CDF8DFA8}" type="slidenum">
              <a:rPr lang="de-AT">
                <a:solidFill>
                  <a:srgbClr val="FFFFFF"/>
                </a:solidFill>
              </a:rPr>
              <a:pPr>
                <a:spcAft>
                  <a:spcPts val="600"/>
                </a:spcAft>
              </a:pPr>
              <a:t>7</a:t>
            </a:fld>
            <a:endParaRPr lang="de-AT">
              <a:solidFill>
                <a:srgbClr val="FFFFFF"/>
              </a:solidFill>
            </a:endParaRPr>
          </a:p>
        </p:txBody>
      </p:sp>
      <p:pic>
        <p:nvPicPr>
          <p:cNvPr id="8" name="Picture 7" descr="A close up of a sign&#10;&#10;Description generated with very high confidence">
            <a:extLst>
              <a:ext uri="{FF2B5EF4-FFF2-40B4-BE49-F238E27FC236}">
                <a16:creationId xmlns:a16="http://schemas.microsoft.com/office/drawing/2014/main" id="{95C491B8-2442-4CC9-92A5-ECCD1F2F64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400" y="934269"/>
            <a:ext cx="1087755" cy="1371600"/>
          </a:xfrm>
          <a:prstGeom prst="rect">
            <a:avLst/>
          </a:prstGeom>
        </p:spPr>
      </p:pic>
    </p:spTree>
    <p:extLst>
      <p:ext uri="{BB962C8B-B14F-4D97-AF65-F5344CB8AC3E}">
        <p14:creationId xmlns:p14="http://schemas.microsoft.com/office/powerpoint/2010/main" val="277653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679FCCE2-907A-4926-BE9D-234AB619D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850" y="2691530"/>
            <a:ext cx="6210300" cy="3105150"/>
          </a:xfrm>
          <a:prstGeom prst="rect">
            <a:avLst/>
          </a:prstGeom>
        </p:spPr>
      </p:pic>
      <p:sp>
        <p:nvSpPr>
          <p:cNvPr id="2" name="Titel 1"/>
          <p:cNvSpPr>
            <a:spLocks noGrp="1"/>
          </p:cNvSpPr>
          <p:nvPr>
            <p:ph type="title"/>
          </p:nvPr>
        </p:nvSpPr>
        <p:spPr/>
        <p:txBody>
          <a:bodyPr>
            <a:normAutofit/>
          </a:bodyPr>
          <a:lstStyle/>
          <a:p>
            <a:r>
              <a:rPr lang="lv-LV" sz="3300" b="1" dirty="0">
                <a:solidFill>
                  <a:schemeClr val="accent5">
                    <a:lumMod val="50000"/>
                  </a:schemeClr>
                </a:solidFill>
                <a:latin typeface="HelveticaNeueLT Std Lt"/>
              </a:rPr>
              <a:t>Gadījumi, kad NIDA veicams obligāti </a:t>
            </a:r>
            <a:br>
              <a:rPr lang="lv-LV" sz="3300" b="1" dirty="0">
                <a:solidFill>
                  <a:schemeClr val="accent5">
                    <a:lumMod val="50000"/>
                  </a:schemeClr>
                </a:solidFill>
                <a:latin typeface="HelveticaNeueLT Std Lt"/>
              </a:rPr>
            </a:br>
            <a:r>
              <a:rPr lang="lv-LV" sz="3300" b="1" dirty="0">
                <a:solidFill>
                  <a:schemeClr val="accent5">
                    <a:lumMod val="50000"/>
                  </a:schemeClr>
                </a:solidFill>
                <a:latin typeface="HelveticaNeueLT Std Lt"/>
              </a:rPr>
              <a:t>(35.panta 3.punkts)</a:t>
            </a:r>
          </a:p>
        </p:txBody>
      </p:sp>
      <p:sp>
        <p:nvSpPr>
          <p:cNvPr id="3" name="Inhaltsplatzhalter 2"/>
          <p:cNvSpPr>
            <a:spLocks noGrp="1"/>
          </p:cNvSpPr>
          <p:nvPr>
            <p:ph idx="1"/>
          </p:nvPr>
        </p:nvSpPr>
        <p:spPr>
          <a:xfrm>
            <a:off x="457200" y="1417638"/>
            <a:ext cx="8229600" cy="4376584"/>
          </a:xfrm>
        </p:spPr>
        <p:txBody>
          <a:bodyPr>
            <a:normAutofit/>
          </a:bodyPr>
          <a:lstStyle/>
          <a:p>
            <a:pPr algn="just">
              <a:buFont typeface="Wingdings" panose="05000000000000000000" pitchFamily="2" charset="2"/>
              <a:buChar char="§"/>
            </a:pPr>
            <a:r>
              <a:rPr lang="lv-LV" sz="2000" dirty="0">
                <a:latin typeface="HelveticaNeueLT Std Lt"/>
              </a:rPr>
              <a:t>Ar fiziskām personām saistītu personisku aspektu sistemātiska un plaša novērtēšana, kuras pamatā ir automatizēta apstrāde, tostarp profilēšana, un ar kuru pamato lēmumus, kas fiziskai personai rada tiesiskās sekas vai līdzīgi būtiski ietekmē fizisko personu </a:t>
            </a:r>
          </a:p>
          <a:p>
            <a:pPr algn="just">
              <a:buFont typeface="Wingdings" panose="05000000000000000000" pitchFamily="2" charset="2"/>
              <a:buChar char="§"/>
            </a:pPr>
            <a:endParaRPr lang="de-AT" dirty="0">
              <a:latin typeface="HelveticaNeueLT Std Lt"/>
            </a:endParaRPr>
          </a:p>
        </p:txBody>
      </p:sp>
    </p:spTree>
    <p:extLst>
      <p:ext uri="{BB962C8B-B14F-4D97-AF65-F5344CB8AC3E}">
        <p14:creationId xmlns:p14="http://schemas.microsoft.com/office/powerpoint/2010/main" val="2992200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lv-LV" sz="3300" b="1" dirty="0">
                <a:solidFill>
                  <a:schemeClr val="accent5">
                    <a:lumMod val="50000"/>
                  </a:schemeClr>
                </a:solidFill>
                <a:latin typeface="HelveticaNeueLT Std Lt"/>
              </a:rPr>
              <a:t>Gadījumi, kad NIDA veicams obligāti </a:t>
            </a:r>
            <a:br>
              <a:rPr lang="lv-LV" sz="3300" b="1" dirty="0">
                <a:solidFill>
                  <a:schemeClr val="accent5">
                    <a:lumMod val="50000"/>
                  </a:schemeClr>
                </a:solidFill>
                <a:latin typeface="HelveticaNeueLT Std Lt"/>
              </a:rPr>
            </a:br>
            <a:r>
              <a:rPr lang="lv-LV" sz="3300" b="1" dirty="0">
                <a:solidFill>
                  <a:schemeClr val="accent5">
                    <a:lumMod val="50000"/>
                  </a:schemeClr>
                </a:solidFill>
                <a:latin typeface="HelveticaNeueLT Std Lt"/>
              </a:rPr>
              <a:t>(35.panta 3.punkts)</a:t>
            </a:r>
          </a:p>
        </p:txBody>
      </p:sp>
      <p:sp>
        <p:nvSpPr>
          <p:cNvPr id="3" name="Inhaltsplatzhalter 2"/>
          <p:cNvSpPr>
            <a:spLocks noGrp="1"/>
          </p:cNvSpPr>
          <p:nvPr>
            <p:ph idx="1"/>
          </p:nvPr>
        </p:nvSpPr>
        <p:spPr>
          <a:xfrm>
            <a:off x="457200" y="1600200"/>
            <a:ext cx="8534400" cy="4525963"/>
          </a:xfrm>
        </p:spPr>
        <p:txBody>
          <a:bodyPr>
            <a:normAutofit/>
          </a:bodyPr>
          <a:lstStyle/>
          <a:p>
            <a:pPr algn="just">
              <a:buFont typeface="Wingdings" panose="05000000000000000000" pitchFamily="2" charset="2"/>
              <a:buChar char="§"/>
            </a:pPr>
            <a:r>
              <a:rPr lang="lv-LV" sz="2800" dirty="0">
                <a:latin typeface="HelveticaNeueLT Std Lt"/>
              </a:rPr>
              <a:t>9. panta 1. punktā minēto īpašo kategoriju datu vai 10. pantā minēto personas datu par sodāmību un pārkāpumiem apstrāde plašā mērogā:</a:t>
            </a:r>
          </a:p>
          <a:p>
            <a:pPr lvl="1" algn="just">
              <a:buFont typeface="Wingdings" panose="05000000000000000000" pitchFamily="2" charset="2"/>
              <a:buChar char="Ø"/>
            </a:pPr>
            <a:r>
              <a:rPr lang="lv-LV" sz="1800" dirty="0">
                <a:latin typeface="HelveticaNeueLT Std Lt"/>
              </a:rPr>
              <a:t>Kad apstrādi uzskata par «plaša mēroga"?:</a:t>
            </a:r>
          </a:p>
          <a:p>
            <a:pPr lvl="1" algn="just">
              <a:buFont typeface="Wingdings" panose="05000000000000000000" pitchFamily="2" charset="2"/>
              <a:buChar char="Ø"/>
            </a:pPr>
            <a:r>
              <a:rPr lang="lv-LV" sz="1800" dirty="0">
                <a:latin typeface="HelveticaNeueLT Std Lt"/>
              </a:rPr>
              <a:t>Datu apjoms</a:t>
            </a:r>
          </a:p>
          <a:p>
            <a:pPr lvl="1" algn="just">
              <a:buFont typeface="Wingdings" panose="05000000000000000000" pitchFamily="2" charset="2"/>
              <a:buChar char="Ø"/>
            </a:pPr>
            <a:r>
              <a:rPr lang="lv-LV" sz="1800" dirty="0">
                <a:latin typeface="HelveticaNeueLT Std Lt"/>
              </a:rPr>
              <a:t>Skarto personu skaits: atsauces vērtība &gt; 5000 pers.12 mēnešu laikā (tātad, neattiecas, piemēram, uz vienu ārstu vai vienu advokātu)</a:t>
            </a:r>
          </a:p>
          <a:p>
            <a:pPr algn="just">
              <a:buFont typeface="Wingdings" panose="05000000000000000000" pitchFamily="2" charset="2"/>
              <a:buChar char="§"/>
            </a:pPr>
            <a:r>
              <a:rPr lang="lv-LV" sz="2800" dirty="0">
                <a:latin typeface="HelveticaNeueLT Std Lt"/>
              </a:rPr>
              <a:t>publiski pieejamas zonas sistemātiska uzraudzība plašā mērogā. </a:t>
            </a:r>
            <a:endParaRPr lang="lv-LV" sz="4000" dirty="0">
              <a:latin typeface="HelveticaNeueLT Std Lt"/>
            </a:endParaRPr>
          </a:p>
        </p:txBody>
      </p:sp>
    </p:spTree>
    <p:extLst>
      <p:ext uri="{BB962C8B-B14F-4D97-AF65-F5344CB8AC3E}">
        <p14:creationId xmlns:p14="http://schemas.microsoft.com/office/powerpoint/2010/main" val="2166444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elveticaNeu"/>
        <a:ea typeface=""/>
        <a:cs typeface=""/>
      </a:majorFont>
      <a:minorFont>
        <a:latin typeface="HelveticaNe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1D4DDF2DAA264F90523C37F876FAF1" ma:contentTypeVersion="8" ma:contentTypeDescription="Create a new document." ma:contentTypeScope="" ma:versionID="50c437c803394ed7d515cc410dc3901d">
  <xsd:schema xmlns:xsd="http://www.w3.org/2001/XMLSchema" xmlns:xs="http://www.w3.org/2001/XMLSchema" xmlns:p="http://schemas.microsoft.com/office/2006/metadata/properties" xmlns:ns2="a8283528-8dfe-400f-be26-3551558dd496" xmlns:ns3="20a5ecb8-b3b3-41b8-9a6c-fdba20d983fb" targetNamespace="http://schemas.microsoft.com/office/2006/metadata/properties" ma:root="true" ma:fieldsID="15ac164bacb849414820e5359ee37bab" ns2:_="" ns3:_="">
    <xsd:import namespace="a8283528-8dfe-400f-be26-3551558dd496"/>
    <xsd:import namespace="20a5ecb8-b3b3-41b8-9a6c-fdba20d983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283528-8dfe-400f-be26-3551558dd49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a5ecb8-b3b3-41b8-9a6c-fdba20d983fb"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91EDD0-EFD8-4A6D-9567-1956D087F362}">
  <ds:schemaRefs>
    <ds:schemaRef ds:uri="http://schemas.microsoft.com/sharepoint/v3/contenttype/forms"/>
  </ds:schemaRefs>
</ds:datastoreItem>
</file>

<file path=customXml/itemProps2.xml><?xml version="1.0" encoding="utf-8"?>
<ds:datastoreItem xmlns:ds="http://schemas.openxmlformats.org/officeDocument/2006/customXml" ds:itemID="{04C74DE9-C81F-449A-BE0C-7D108DA01AB7}">
  <ds:schemaRefs>
    <ds:schemaRef ds:uri="http://schemas.microsoft.com/office/infopath/2007/PartnerControls"/>
    <ds:schemaRef ds:uri="http://purl.org/dc/terms/"/>
    <ds:schemaRef ds:uri="20a5ecb8-b3b3-41b8-9a6c-fdba20d983fb"/>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a8283528-8dfe-400f-be26-3551558dd496"/>
    <ds:schemaRef ds:uri="http://www.w3.org/XML/1998/namespace"/>
    <ds:schemaRef ds:uri="http://purl.org/dc/dcmitype/"/>
  </ds:schemaRefs>
</ds:datastoreItem>
</file>

<file path=customXml/itemProps3.xml><?xml version="1.0" encoding="utf-8"?>
<ds:datastoreItem xmlns:ds="http://schemas.openxmlformats.org/officeDocument/2006/customXml" ds:itemID="{3BF82620-5A57-4005-B4EC-694CDD078B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283528-8dfe-400f-be26-3551558dd496"/>
    <ds:schemaRef ds:uri="20a5ecb8-b3b3-41b8-9a6c-fdba20d983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3048</TotalTime>
  <Words>1636</Words>
  <Application>Microsoft Office PowerPoint</Application>
  <PresentationFormat>On-screen Show (4:3)</PresentationFormat>
  <Paragraphs>153</Paragraphs>
  <Slides>22</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HelveticaNeu</vt:lpstr>
      <vt:lpstr>HelveticaNeueLT Std Lt</vt:lpstr>
      <vt:lpstr>Symbol</vt:lpstr>
      <vt:lpstr>Wingdings</vt:lpstr>
      <vt:lpstr>Office Theme</vt:lpstr>
      <vt:lpstr>1_Office Theme</vt:lpstr>
      <vt:lpstr>Novērtējums par ietekmi uz datu aizsardzību </vt:lpstr>
      <vt:lpstr>PowerPoint Presentation</vt:lpstr>
      <vt:lpstr>Novērtējums par ietekmi uz datu aizsardzību (NIDA): VDAR 35.panta mērķis</vt:lpstr>
      <vt:lpstr>Novērtējums par ietekmi uz datu aizsardzību (NIDA): VDAR 35.panta mērķis</vt:lpstr>
      <vt:lpstr>35.pants saistībā ar citām VDAR sadaļām</vt:lpstr>
      <vt:lpstr>Integrēta datu aizsardzība un datu aizsardzība pēc noklusējuma (VDAR 25.pants)</vt:lpstr>
      <vt:lpstr>Integrēta datu aizsardzība un datu aizsardzība pēc noklusējuma (VDAR 25.pants)</vt:lpstr>
      <vt:lpstr>Gadījumi, kad NIDA veicams obligāti  (35.panta 3.punkts)</vt:lpstr>
      <vt:lpstr>Gadījumi, kad NIDA veicams obligāti  (35.panta 3.punkts)</vt:lpstr>
      <vt:lpstr>Citi gadījumi, kad nepieciešams NIDA (91.apsvērums)</vt:lpstr>
      <vt:lpstr>«Augsta riska" kritēriji saskaņā ar 29.panta darba grupu</vt:lpstr>
      <vt:lpstr>Pozitīvie un negatīvie saraksti NIDA veikšanai</vt:lpstr>
      <vt:lpstr>Kad veicams NIDA?</vt:lpstr>
      <vt:lpstr>NIDA pārskatīšana</vt:lpstr>
      <vt:lpstr>Apspriešanās ar datu uzraudzības iestādi saskaņā ar VDAR 36.pantu</vt:lpstr>
      <vt:lpstr>Kurš atbildīgs par NIDA veikšanu?</vt:lpstr>
      <vt:lpstr>Minimālās prasības NIDA</vt:lpstr>
      <vt:lpstr>Novērtējuma par ietekmi uz datu aizsardzību veikšana  – kontrolsaraksts (I)</vt:lpstr>
      <vt:lpstr>Novērtējuma par ietekmi uz datu aizsardzību veikšana  – kontrolsaraksts (II)</vt:lpstr>
      <vt:lpstr>Dokumentācija: NIDA ziņojums</vt:lpstr>
      <vt:lpstr>Ieteikumi un pamudinājumi</vt:lpstr>
      <vt:lpstr>Ieteikumi sīkākas informācijas iegūšanai: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Protection Impact Assessment</dc:title>
  <dc:creator>LIF</dc:creator>
  <cp:lastModifiedBy>Kristīne Kūlīte</cp:lastModifiedBy>
  <cp:revision>138</cp:revision>
  <dcterms:created xsi:type="dcterms:W3CDTF">2018-08-13T10:48:11Z</dcterms:created>
  <dcterms:modified xsi:type="dcterms:W3CDTF">2018-09-13T11:07:12Z</dcterms:modified>
</cp:coreProperties>
</file>